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8" r:id="rId1"/>
  </p:sldMasterIdLst>
  <p:notesMasterIdLst>
    <p:notesMasterId r:id="rId100"/>
  </p:notesMasterIdLst>
  <p:handoutMasterIdLst>
    <p:handoutMasterId r:id="rId101"/>
  </p:handoutMasterIdLst>
  <p:sldIdLst>
    <p:sldId id="689" r:id="rId2"/>
    <p:sldId id="717" r:id="rId3"/>
    <p:sldId id="695" r:id="rId4"/>
    <p:sldId id="718" r:id="rId5"/>
    <p:sldId id="719" r:id="rId6"/>
    <p:sldId id="720" r:id="rId7"/>
    <p:sldId id="721" r:id="rId8"/>
    <p:sldId id="724" r:id="rId9"/>
    <p:sldId id="722" r:id="rId10"/>
    <p:sldId id="723" r:id="rId11"/>
    <p:sldId id="725" r:id="rId12"/>
    <p:sldId id="726" r:id="rId13"/>
    <p:sldId id="727" r:id="rId14"/>
    <p:sldId id="728" r:id="rId15"/>
    <p:sldId id="729" r:id="rId16"/>
    <p:sldId id="730" r:id="rId17"/>
    <p:sldId id="731" r:id="rId18"/>
    <p:sldId id="732" r:id="rId19"/>
    <p:sldId id="733" r:id="rId20"/>
    <p:sldId id="734" r:id="rId21"/>
    <p:sldId id="735" r:id="rId22"/>
    <p:sldId id="736" r:id="rId23"/>
    <p:sldId id="737" r:id="rId24"/>
    <p:sldId id="738" r:id="rId25"/>
    <p:sldId id="739" r:id="rId26"/>
    <p:sldId id="740" r:id="rId27"/>
    <p:sldId id="741" r:id="rId28"/>
    <p:sldId id="742" r:id="rId29"/>
    <p:sldId id="743" r:id="rId30"/>
    <p:sldId id="744" r:id="rId31"/>
    <p:sldId id="745" r:id="rId32"/>
    <p:sldId id="746" r:id="rId33"/>
    <p:sldId id="747" r:id="rId34"/>
    <p:sldId id="813" r:id="rId35"/>
    <p:sldId id="749" r:id="rId36"/>
    <p:sldId id="753" r:id="rId37"/>
    <p:sldId id="754" r:id="rId38"/>
    <p:sldId id="755" r:id="rId39"/>
    <p:sldId id="756" r:id="rId40"/>
    <p:sldId id="757" r:id="rId41"/>
    <p:sldId id="758" r:id="rId42"/>
    <p:sldId id="814" r:id="rId43"/>
    <p:sldId id="759" r:id="rId44"/>
    <p:sldId id="760" r:id="rId45"/>
    <p:sldId id="761" r:id="rId46"/>
    <p:sldId id="762" r:id="rId47"/>
    <p:sldId id="763" r:id="rId48"/>
    <p:sldId id="764" r:id="rId49"/>
    <p:sldId id="765" r:id="rId50"/>
    <p:sldId id="766" r:id="rId51"/>
    <p:sldId id="767" r:id="rId52"/>
    <p:sldId id="768" r:id="rId53"/>
    <p:sldId id="769" r:id="rId54"/>
    <p:sldId id="770" r:id="rId55"/>
    <p:sldId id="771" r:id="rId56"/>
    <p:sldId id="772" r:id="rId57"/>
    <p:sldId id="773" r:id="rId58"/>
    <p:sldId id="815" r:id="rId59"/>
    <p:sldId id="774" r:id="rId60"/>
    <p:sldId id="775" r:id="rId61"/>
    <p:sldId id="776" r:id="rId62"/>
    <p:sldId id="820" r:id="rId63"/>
    <p:sldId id="821" r:id="rId64"/>
    <p:sldId id="777" r:id="rId65"/>
    <p:sldId id="778" r:id="rId66"/>
    <p:sldId id="779" r:id="rId67"/>
    <p:sldId id="780" r:id="rId68"/>
    <p:sldId id="781" r:id="rId69"/>
    <p:sldId id="782" r:id="rId70"/>
    <p:sldId id="783" r:id="rId71"/>
    <p:sldId id="784" r:id="rId72"/>
    <p:sldId id="785" r:id="rId73"/>
    <p:sldId id="816" r:id="rId74"/>
    <p:sldId id="786" r:id="rId75"/>
    <p:sldId id="787" r:id="rId76"/>
    <p:sldId id="788" r:id="rId77"/>
    <p:sldId id="790" r:id="rId78"/>
    <p:sldId id="818" r:id="rId79"/>
    <p:sldId id="819" r:id="rId80"/>
    <p:sldId id="791" r:id="rId81"/>
    <p:sldId id="792" r:id="rId82"/>
    <p:sldId id="794" r:id="rId83"/>
    <p:sldId id="795" r:id="rId84"/>
    <p:sldId id="796" r:id="rId85"/>
    <p:sldId id="797" r:id="rId86"/>
    <p:sldId id="799" r:id="rId87"/>
    <p:sldId id="800" r:id="rId88"/>
    <p:sldId id="817" r:id="rId89"/>
    <p:sldId id="803" r:id="rId90"/>
    <p:sldId id="804" r:id="rId91"/>
    <p:sldId id="805" r:id="rId92"/>
    <p:sldId id="807" r:id="rId93"/>
    <p:sldId id="808" r:id="rId94"/>
    <p:sldId id="809" r:id="rId95"/>
    <p:sldId id="810" r:id="rId96"/>
    <p:sldId id="811" r:id="rId97"/>
    <p:sldId id="812" r:id="rId98"/>
    <p:sldId id="684" r:id="rId99"/>
  </p:sldIdLst>
  <p:sldSz cx="12198350" cy="6859588"/>
  <p:notesSz cx="6858000" cy="9144000"/>
  <p:defaultTextStyle>
    <a:defPPr>
      <a:defRPr lang="zh-CN"/>
    </a:defPPr>
    <a:lvl1pPr algn="l" rtl="0" fontAlgn="base">
      <a:spcBef>
        <a:spcPct val="0"/>
      </a:spcBef>
      <a:spcAft>
        <a:spcPct val="0"/>
      </a:spcAft>
      <a:defRPr sz="2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19A3D"/>
    <a:srgbClr val="7AC71D"/>
    <a:srgbClr val="FF3300"/>
    <a:srgbClr val="0D94D7"/>
    <a:srgbClr val="BC8522"/>
    <a:srgbClr val="10BDD4"/>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7" autoAdjust="0"/>
    <p:restoredTop sz="98420" autoAdjust="0"/>
  </p:normalViewPr>
  <p:slideViewPr>
    <p:cSldViewPr>
      <p:cViewPr varScale="1">
        <p:scale>
          <a:sx n="77" d="100"/>
          <a:sy n="77" d="100"/>
        </p:scale>
        <p:origin x="69" y="717"/>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97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E3E3F128-43A0-4C94-B045-A35AEED91ADC}" type="datetimeFigureOut">
              <a:rPr lang="zh-CN" altLang="en-US"/>
              <a:pPr>
                <a:defRPr/>
              </a:pPr>
              <a:t>2021/2/27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588E3C55-8B37-4940-BDBF-95E03A8C8ECB}" type="slidenum">
              <a:rPr lang="zh-CN" altLang="en-US"/>
              <a:pPr>
                <a:defRPr/>
              </a:pPr>
              <a:t>‹#›</a:t>
            </a:fld>
            <a:endParaRPr lang="zh-CN" altLang="en-US"/>
          </a:p>
        </p:txBody>
      </p:sp>
    </p:spTree>
    <p:extLst>
      <p:ext uri="{BB962C8B-B14F-4D97-AF65-F5344CB8AC3E}">
        <p14:creationId xmlns:p14="http://schemas.microsoft.com/office/powerpoint/2010/main" val="71496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942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6E28E8C-C8AC-4E66-BB5A-61B2C7B78C8E}" type="datetimeFigureOut">
              <a:rPr lang="zh-CN" altLang="en-US"/>
              <a:pPr/>
              <a:t>2021/2/27</a:t>
            </a:fld>
            <a:endParaRPr lang="en-US" altLang="zh-CN"/>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42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zh-CN"/>
          </a:p>
        </p:txBody>
      </p:sp>
      <p:sp>
        <p:nvSpPr>
          <p:cNvPr id="942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FF79802C-19AE-4F9D-9FD9-C8BF78445859}" type="slidenum">
              <a:rPr lang="zh-CN" altLang="en-US"/>
              <a:pPr/>
              <a:t>‹#›</a:t>
            </a:fld>
            <a:endParaRPr lang="en-US" altLang="zh-CN"/>
          </a:p>
        </p:txBody>
      </p:sp>
    </p:spTree>
    <p:extLst>
      <p:ext uri="{BB962C8B-B14F-4D97-AF65-F5344CB8AC3E}">
        <p14:creationId xmlns:p14="http://schemas.microsoft.com/office/powerpoint/2010/main" val="13299659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幻灯片图像占位符 1"/>
          <p:cNvSpPr>
            <a:spLocks noGrp="1" noRot="1" noChangeAspect="1" noTextEdit="1"/>
          </p:cNvSpPr>
          <p:nvPr>
            <p:ph type="sldImg"/>
          </p:nvPr>
        </p:nvSpPr>
        <p:spPr>
          <a:ln/>
        </p:spPr>
      </p:sp>
      <p:sp>
        <p:nvSpPr>
          <p:cNvPr id="947203" name="备注占位符 2"/>
          <p:cNvSpPr>
            <a:spLocks noGrp="1"/>
          </p:cNvSpPr>
          <p:nvPr>
            <p:ph type="body" idx="1"/>
          </p:nvPr>
        </p:nvSpPr>
        <p:spPr/>
        <p:txBody>
          <a:bodyPr/>
          <a:lstStyle/>
          <a:p>
            <a:pPr defTabSz="1217613">
              <a:spcBef>
                <a:spcPct val="0"/>
              </a:spcBef>
            </a:pPr>
            <a:endParaRPr lang="zh-CN" altLang="en-US"/>
          </a:p>
        </p:txBody>
      </p:sp>
      <p:sp>
        <p:nvSpPr>
          <p:cNvPr id="9472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15CD8F7-F5A7-4D10-9D0D-642CC0C89D7C}" type="slidenum">
              <a:rPr lang="zh-CN" altLang="en-US" sz="1200">
                <a:latin typeface="Calibri" pitchFamily="34" charset="0"/>
                <a:ea typeface="微软雅黑" pitchFamily="34" charset="-122"/>
              </a:rPr>
              <a:pPr algn="r" eaLnBrk="1" hangingPunct="1"/>
              <a:t>1</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3568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幻灯片图像占位符 1"/>
          <p:cNvSpPr>
            <a:spLocks noGrp="1" noRot="1" noChangeAspect="1" noTextEdit="1"/>
          </p:cNvSpPr>
          <p:nvPr>
            <p:ph type="sldImg"/>
          </p:nvPr>
        </p:nvSpPr>
        <p:spPr>
          <a:ln/>
        </p:spPr>
      </p:sp>
      <p:sp>
        <p:nvSpPr>
          <p:cNvPr id="961539" name="备注占位符 2"/>
          <p:cNvSpPr>
            <a:spLocks noGrp="1"/>
          </p:cNvSpPr>
          <p:nvPr>
            <p:ph type="body" idx="1"/>
          </p:nvPr>
        </p:nvSpPr>
        <p:spPr/>
        <p:txBody>
          <a:bodyPr/>
          <a:lstStyle/>
          <a:p>
            <a:pPr defTabSz="1217613">
              <a:spcBef>
                <a:spcPct val="0"/>
              </a:spcBef>
            </a:pPr>
            <a:endParaRPr lang="zh-CN" altLang="en-US"/>
          </a:p>
        </p:txBody>
      </p:sp>
      <p:sp>
        <p:nvSpPr>
          <p:cNvPr id="96154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5C1EB47-B062-40D6-AE80-7A03364AC870}" type="slidenum">
              <a:rPr lang="zh-CN" altLang="en-US" sz="1200">
                <a:latin typeface="Calibri" pitchFamily="34" charset="0"/>
                <a:ea typeface="微软雅黑" pitchFamily="34" charset="-122"/>
              </a:rPr>
              <a:pPr algn="r" eaLnBrk="1" hangingPunct="1"/>
              <a:t>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818055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幻灯片图像占位符 1"/>
          <p:cNvSpPr>
            <a:spLocks noGrp="1" noRot="1" noChangeAspect="1" noTextEdit="1"/>
          </p:cNvSpPr>
          <p:nvPr>
            <p:ph type="sldImg"/>
          </p:nvPr>
        </p:nvSpPr>
        <p:spPr>
          <a:ln/>
        </p:spPr>
      </p:sp>
      <p:sp>
        <p:nvSpPr>
          <p:cNvPr id="965635" name="备注占位符 2"/>
          <p:cNvSpPr>
            <a:spLocks noGrp="1"/>
          </p:cNvSpPr>
          <p:nvPr>
            <p:ph type="body" idx="1"/>
          </p:nvPr>
        </p:nvSpPr>
        <p:spPr/>
        <p:txBody>
          <a:bodyPr/>
          <a:lstStyle/>
          <a:p>
            <a:pPr defTabSz="1217613">
              <a:spcBef>
                <a:spcPct val="0"/>
              </a:spcBef>
            </a:pPr>
            <a:endParaRPr lang="zh-CN" altLang="en-US"/>
          </a:p>
        </p:txBody>
      </p:sp>
      <p:sp>
        <p:nvSpPr>
          <p:cNvPr id="965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B1F0F01-A57C-476B-8290-8EC356D63738}" type="slidenum">
              <a:rPr lang="zh-CN" altLang="en-US" sz="1200">
                <a:latin typeface="Calibri" pitchFamily="34" charset="0"/>
                <a:ea typeface="微软雅黑" pitchFamily="34" charset="-122"/>
              </a:rPr>
              <a:pPr algn="r" eaLnBrk="1" hangingPunct="1"/>
              <a:t>34</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503576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幻灯片图像占位符 1"/>
          <p:cNvSpPr>
            <a:spLocks noGrp="1" noRot="1" noChangeAspect="1" noTextEdit="1"/>
          </p:cNvSpPr>
          <p:nvPr>
            <p:ph type="sldImg"/>
          </p:nvPr>
        </p:nvSpPr>
        <p:spPr>
          <a:ln/>
        </p:spPr>
      </p:sp>
      <p:sp>
        <p:nvSpPr>
          <p:cNvPr id="969731" name="备注占位符 2"/>
          <p:cNvSpPr>
            <a:spLocks noGrp="1"/>
          </p:cNvSpPr>
          <p:nvPr>
            <p:ph type="body" idx="1"/>
          </p:nvPr>
        </p:nvSpPr>
        <p:spPr/>
        <p:txBody>
          <a:bodyPr/>
          <a:lstStyle/>
          <a:p>
            <a:pPr defTabSz="1217613">
              <a:spcBef>
                <a:spcPct val="0"/>
              </a:spcBef>
            </a:pPr>
            <a:endParaRPr lang="zh-CN" altLang="en-US"/>
          </a:p>
        </p:txBody>
      </p:sp>
      <p:sp>
        <p:nvSpPr>
          <p:cNvPr id="969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5E9A5E3C-D5F1-471E-A382-98FCBA655F26}" type="slidenum">
              <a:rPr lang="zh-CN" altLang="en-US" sz="1200">
                <a:latin typeface="Calibri" pitchFamily="34" charset="0"/>
                <a:ea typeface="微软雅黑" pitchFamily="34" charset="-122"/>
              </a:rPr>
              <a:pPr algn="r" eaLnBrk="1" hangingPunct="1"/>
              <a:t>42</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180002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58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741233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73</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3378157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幻灯片图像占位符 1"/>
          <p:cNvSpPr>
            <a:spLocks noGrp="1" noRot="1" noChangeAspect="1" noTextEdit="1"/>
          </p:cNvSpPr>
          <p:nvPr>
            <p:ph type="sldImg"/>
          </p:nvPr>
        </p:nvSpPr>
        <p:spPr>
          <a:ln/>
        </p:spPr>
      </p:sp>
      <p:sp>
        <p:nvSpPr>
          <p:cNvPr id="971779" name="备注占位符 2"/>
          <p:cNvSpPr>
            <a:spLocks noGrp="1"/>
          </p:cNvSpPr>
          <p:nvPr>
            <p:ph type="body" idx="1"/>
          </p:nvPr>
        </p:nvSpPr>
        <p:spPr/>
        <p:txBody>
          <a:bodyPr/>
          <a:lstStyle/>
          <a:p>
            <a:pPr defTabSz="1217613">
              <a:spcBef>
                <a:spcPct val="0"/>
              </a:spcBef>
            </a:pPr>
            <a:endParaRPr lang="zh-CN" altLang="en-US"/>
          </a:p>
        </p:txBody>
      </p:sp>
      <p:sp>
        <p:nvSpPr>
          <p:cNvPr id="971780"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97C36C5-D478-4F18-98A1-CBB1FFEB0FB0}" type="slidenum">
              <a:rPr lang="zh-CN" altLang="en-US" sz="1200">
                <a:latin typeface="Calibri" pitchFamily="34" charset="0"/>
                <a:ea typeface="微软雅黑" pitchFamily="34" charset="-122"/>
              </a:rPr>
              <a:pPr algn="r" eaLnBrk="1" hangingPunct="1"/>
              <a:t>88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271451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幻灯片图像占位符 1"/>
          <p:cNvSpPr>
            <a:spLocks noGrp="1" noRot="1" noChangeAspect="1" noTextEdit="1"/>
          </p:cNvSpPr>
          <p:nvPr>
            <p:ph type="sldImg"/>
          </p:nvPr>
        </p:nvSpPr>
        <p:spPr>
          <a:ln/>
        </p:spPr>
      </p:sp>
      <p:sp>
        <p:nvSpPr>
          <p:cNvPr id="936963" name="备注占位符 2"/>
          <p:cNvSpPr>
            <a:spLocks noGrp="1"/>
          </p:cNvSpPr>
          <p:nvPr>
            <p:ph type="body" idx="1"/>
          </p:nvPr>
        </p:nvSpPr>
        <p:spPr/>
        <p:txBody>
          <a:bodyPr/>
          <a:lstStyle/>
          <a:p>
            <a:pPr defTabSz="1217613">
              <a:spcBef>
                <a:spcPct val="0"/>
              </a:spcBef>
            </a:pPr>
            <a:endParaRPr lang="zh-CN" altLang="en-US"/>
          </a:p>
        </p:txBody>
      </p:sp>
      <p:sp>
        <p:nvSpPr>
          <p:cNvPr id="9369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9A6334E2-B10E-4232-878C-7B1245C3C471}" type="slidenum">
              <a:rPr lang="zh-CN" altLang="en-US" sz="1200">
                <a:latin typeface="Calibri" pitchFamily="34" charset="0"/>
                <a:ea typeface="微软雅黑" pitchFamily="34" charset="-122"/>
              </a:rPr>
              <a:pPr algn="r" eaLnBrk="1" hangingPunct="1"/>
              <a:t>98</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409266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9550" cy="147161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30388" y="3887788"/>
            <a:ext cx="8537575"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单击以编辑母版副标题样式</a:t>
            </a:r>
            <a:endParaRPr lang="zh-CN" altLang="en-US"/>
          </a:p>
        </p:txBody>
      </p:sp>
    </p:spTree>
    <p:extLst>
      <p:ext uri="{BB962C8B-B14F-4D97-AF65-F5344CB8AC3E}">
        <p14:creationId xmlns:p14="http://schemas.microsoft.com/office/powerpoint/2010/main" val="4150594825"/>
      </p:ext>
    </p:extLst>
  </p:cSld>
  <p:clrMapOvr>
    <a:masterClrMapping/>
  </p:clrMapOvr>
  <p:transition spd="med" advClick="0"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9150" cy="4527550"/>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92144556"/>
      </p:ext>
    </p:extLst>
  </p:cSld>
  <p:clrMapOvr>
    <a:masterClrMapping/>
  </p:clrMapOvr>
  <p:transition spd="med" advClick="0"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274638"/>
            <a:ext cx="2744787" cy="58531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81963" cy="5853112"/>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85743157"/>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9150" cy="4527550"/>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53426"/>
      </p:ext>
    </p:extLst>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796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7962" cy="1501775"/>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编辑母版文本样式</a:t>
            </a:r>
          </a:p>
        </p:txBody>
      </p:sp>
    </p:spTree>
    <p:extLst>
      <p:ext uri="{BB962C8B-B14F-4D97-AF65-F5344CB8AC3E}">
        <p14:creationId xmlns:p14="http://schemas.microsoft.com/office/powerpoint/2010/main" val="1723688953"/>
      </p:ext>
    </p:extLst>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375" y="1600200"/>
            <a:ext cx="5413375" cy="45275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7080053"/>
      </p:ext>
    </p:extLst>
  </p:cSld>
  <p:clrMapOvr>
    <a:masterClrMapping/>
  </p:clrMapOvr>
  <p:transition spd="med" advClick="0"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09600" y="2174875"/>
            <a:ext cx="5389563"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6013" y="1535113"/>
            <a:ext cx="53927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96013" y="2174875"/>
            <a:ext cx="5392737" cy="39528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3955245"/>
      </p:ext>
    </p:extLst>
  </p:cSld>
  <p:clrMapOvr>
    <a:masterClrMapping/>
  </p:clrMapOvr>
  <p:transition spd="med" advClick="0"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915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31191942"/>
      </p:ext>
    </p:extLst>
  </p:cSld>
  <p:clrMapOvr>
    <a:masterClrMapping/>
  </p:clrMapOvr>
  <p:transition spd="med" advClick="0"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017768"/>
      </p:ext>
    </p:extLst>
  </p:cSld>
  <p:clrMapOvr>
    <a:masterClrMapping/>
  </p:clrMapOvr>
  <p:transition spd="med" advClick="0"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850" y="273050"/>
            <a:ext cx="6819900" cy="58547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3200" cy="46926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325202598"/>
      </p:ext>
    </p:extLst>
  </p:cSld>
  <p:clrMapOvr>
    <a:masterClrMapping/>
  </p:clrMapOvr>
  <p:transition spd="med" advClick="0"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2188"/>
            <a:ext cx="7319963" cy="5667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5" y="612775"/>
            <a:ext cx="7319963" cy="411638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775" y="5368925"/>
            <a:ext cx="7319963"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Tree>
    <p:extLst>
      <p:ext uri="{BB962C8B-B14F-4D97-AF65-F5344CB8AC3E}">
        <p14:creationId xmlns:p14="http://schemas.microsoft.com/office/powerpoint/2010/main" val="1355435591"/>
      </p:ext>
    </p:extLst>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kUpDiag">
          <a:fgClr>
            <a:srgbClr val="D9D9D9"/>
          </a:fgClr>
          <a:bgClr>
            <a:srgbClr val="F2F2F2"/>
          </a:bgClr>
        </a:pattFill>
        <a:effectLst/>
      </p:bgPr>
    </p:bg>
    <p:spTree>
      <p:nvGrpSpPr>
        <p:cNvPr id="1" name=""/>
        <p:cNvGrpSpPr/>
        <p:nvPr/>
      </p:nvGrpSpPr>
      <p:grpSpPr>
        <a:xfrm>
          <a:off x="0" y="0"/>
          <a:ext cx="0" cy="0"/>
          <a:chOff x="0" y="0"/>
          <a:chExt cx="0" cy="0"/>
        </a:xfrm>
      </p:grpSpPr>
      <p:pic>
        <p:nvPicPr>
          <p:cNvPr id="881708" name="Picture 4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25400"/>
            <a:ext cx="12190413" cy="688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advClick="0" advTm="0">
    <p:pull/>
  </p:transition>
  <p:timing>
    <p:tnLst>
      <p:par>
        <p:cTn id="1" dur="indefinite" restart="never" nodeType="tmRoot"/>
      </p:par>
    </p:tnLst>
  </p:timing>
  <p:txStyles>
    <p:titleStyle>
      <a:lvl1pPr algn="ctr" defTabSz="1217613" rtl="0" eaLnBrk="1" fontAlgn="base" hangingPunct="1">
        <a:spcBef>
          <a:spcPct val="0"/>
        </a:spcBef>
        <a:spcAft>
          <a:spcPct val="0"/>
        </a:spcAft>
        <a:defRPr sz="5900">
          <a:solidFill>
            <a:schemeClr val="tx1"/>
          </a:solidFill>
          <a:latin typeface="+mj-lt"/>
          <a:ea typeface="+mj-ea"/>
          <a:cs typeface="+mj-cs"/>
        </a:defRPr>
      </a:lvl1pPr>
      <a:lvl2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2pPr>
      <a:lvl3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3pPr>
      <a:lvl4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4pPr>
      <a:lvl5pPr algn="ctr" defTabSz="1217613" rtl="0" eaLnBrk="1" fontAlgn="base" hangingPunct="1">
        <a:spcBef>
          <a:spcPct val="0"/>
        </a:spcBef>
        <a:spcAft>
          <a:spcPct val="0"/>
        </a:spcAft>
        <a:defRPr sz="5900">
          <a:solidFill>
            <a:schemeClr val="tx1"/>
          </a:solidFill>
          <a:latin typeface="Arial" pitchFamily="34" charset="0"/>
          <a:ea typeface="宋体" pitchFamily="2" charset="-122"/>
        </a:defRPr>
      </a:lvl5pPr>
      <a:lvl6pPr marL="4572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6pPr>
      <a:lvl7pPr marL="9144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7pPr>
      <a:lvl8pPr marL="13716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8pPr>
      <a:lvl9pPr marL="1828800" algn="ctr" defTabSz="1217613" rtl="0" eaLnBrk="1" fontAlgn="base" hangingPunct="1">
        <a:spcBef>
          <a:spcPct val="0"/>
        </a:spcBef>
        <a:spcAft>
          <a:spcPct val="0"/>
        </a:spcAft>
        <a:defRPr sz="5900">
          <a:solidFill>
            <a:schemeClr val="tx1"/>
          </a:solidFill>
          <a:latin typeface="Arial" pitchFamily="34" charset="0"/>
          <a:ea typeface="宋体" pitchFamily="2" charset="-122"/>
        </a:defRPr>
      </a:lvl9pPr>
    </p:titleStyle>
    <p:bodyStyle>
      <a:lvl1pPr marL="455613" indent="-455613" algn="l" defTabSz="1217613" rtl="0" eaLnBrk="1" fontAlgn="base" hangingPunct="1">
        <a:spcBef>
          <a:spcPct val="20000"/>
        </a:spcBef>
        <a:spcAft>
          <a:spcPct val="0"/>
        </a:spcAft>
        <a:buFont typeface="Arial" pitchFamily="34" charset="0"/>
        <a:buChar char="•"/>
        <a:defRPr sz="4300">
          <a:solidFill>
            <a:schemeClr val="tx1"/>
          </a:solidFill>
          <a:latin typeface="+mn-lt"/>
          <a:ea typeface="+mn-ea"/>
          <a:cs typeface="+mn-cs"/>
        </a:defRPr>
      </a:lvl1pPr>
      <a:lvl2pPr marL="990600" indent="-381000" algn="l" defTabSz="1217613" rtl="0" eaLnBrk="1" fontAlgn="base" hangingPunct="1">
        <a:spcBef>
          <a:spcPct val="20000"/>
        </a:spcBef>
        <a:spcAft>
          <a:spcPct val="0"/>
        </a:spcAft>
        <a:buFont typeface="Arial" pitchFamily="34" charset="0"/>
        <a:buChar char="–"/>
        <a:defRPr sz="3800">
          <a:solidFill>
            <a:schemeClr val="tx1"/>
          </a:solidFill>
          <a:latin typeface="+mn-lt"/>
          <a:ea typeface="+mn-ea"/>
        </a:defRPr>
      </a:lvl2pPr>
      <a:lvl3pPr marL="1524000" indent="-304800" algn="l" defTabSz="1217613" rtl="0" eaLnBrk="1" fontAlgn="base" hangingPunct="1">
        <a:spcBef>
          <a:spcPct val="20000"/>
        </a:spcBef>
        <a:spcAft>
          <a:spcPct val="0"/>
        </a:spcAft>
        <a:buFont typeface="Arial" pitchFamily="34" charset="0"/>
        <a:buChar char="•"/>
        <a:defRPr sz="3100">
          <a:solidFill>
            <a:schemeClr val="tx1"/>
          </a:solidFill>
          <a:latin typeface="+mn-lt"/>
          <a:ea typeface="+mn-ea"/>
        </a:defRPr>
      </a:lvl3pPr>
      <a:lvl4pPr marL="2133600" indent="-307975"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4pPr>
      <a:lvl5pPr marL="27432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5pPr>
      <a:lvl6pPr marL="32004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6pPr>
      <a:lvl7pPr marL="36576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7pPr>
      <a:lvl8pPr marL="41148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8pPr>
      <a:lvl9pPr marL="4572000" indent="-303213" algn="l" defTabSz="1217613" rtl="0" eaLnBrk="1" fontAlgn="base" hangingPunct="1">
        <a:spcBef>
          <a:spcPct val="20000"/>
        </a:spcBef>
        <a:spcAft>
          <a:spcPct val="0"/>
        </a:spcAft>
        <a:buFont typeface="Arial"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a:extLst>
              <a:ext uri="{FF2B5EF4-FFF2-40B4-BE49-F238E27FC236}">
                <a16:creationId xmlns:a16="http://schemas.microsoft.com/office/drawing/2014/main" id="{36E7B933-2CBB-4285-9C01-8265D4BDB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12194906" cy="6865732"/>
          </a:xfrm>
          <a:prstGeom prst="rect">
            <a:avLst/>
          </a:prstGeom>
        </p:spPr>
      </p:pic>
      <p:sp>
        <p:nvSpPr>
          <p:cNvPr id="112" name="TextBox 26">
            <a:extLst>
              <a:ext uri="{FF2B5EF4-FFF2-40B4-BE49-F238E27FC236}">
                <a16:creationId xmlns:a16="http://schemas.microsoft.com/office/drawing/2014/main" id="{676899CD-5C83-4B53-BFA7-53ABDA795D87}"/>
              </a:ext>
            </a:extLst>
          </p:cNvPr>
          <p:cNvSpPr txBox="1"/>
          <p:nvPr/>
        </p:nvSpPr>
        <p:spPr>
          <a:xfrm>
            <a:off x="285400" y="1317755"/>
            <a:ext cx="5722484" cy="2585323"/>
          </a:xfrm>
          <a:prstGeom prst="rect">
            <a:avLst/>
          </a:prstGeom>
          <a:noFill/>
        </p:spPr>
        <p:txBody>
          <a:bodyPr wrap="square" rtlCol="0">
            <a:spAutoFit/>
          </a:bodyPr>
          <a:lstStyle/>
          <a:p>
            <a:r>
              <a:rPr lang="zh-CN" altLang="en-US" sz="5400" b="1" dirty="0" smtClean="0">
                <a:solidFill>
                  <a:schemeClr val="bg1"/>
                </a:solidFill>
                <a:latin typeface="华文楷体" panose="02010600040101010101" pitchFamily="2" charset="-122"/>
                <a:ea typeface="华文楷体" panose="02010600040101010101" pitchFamily="2" charset="-122"/>
              </a:rPr>
              <a:t>面向对象程序设计</a:t>
            </a:r>
            <a:endParaRPr lang="en-US" altLang="zh-CN" sz="5400" b="1" dirty="0" smtClean="0">
              <a:solidFill>
                <a:schemeClr val="bg1"/>
              </a:solidFill>
              <a:latin typeface="华文楷体" panose="02010600040101010101" pitchFamily="2" charset="-122"/>
              <a:ea typeface="华文楷体" panose="02010600040101010101" pitchFamily="2" charset="-122"/>
            </a:endParaRPr>
          </a:p>
          <a:p>
            <a:endParaRPr lang="en-US" altLang="zh-CN" sz="5400" b="1" dirty="0" smtClean="0">
              <a:solidFill>
                <a:schemeClr val="bg1"/>
              </a:solidFill>
              <a:latin typeface="华文楷体" panose="02010600040101010101" pitchFamily="2" charset="-122"/>
              <a:ea typeface="华文楷体" panose="02010600040101010101" pitchFamily="2" charset="-122"/>
            </a:endParaRPr>
          </a:p>
          <a:p>
            <a:r>
              <a:rPr lang="zh-CN" altLang="en-US" sz="5400" b="1" dirty="0" smtClean="0">
                <a:solidFill>
                  <a:schemeClr val="bg1"/>
                </a:solidFill>
                <a:latin typeface="华文楷体" panose="02010600040101010101" pitchFamily="2" charset="-122"/>
                <a:ea typeface="华文楷体" panose="02010600040101010101" pitchFamily="2" charset="-122"/>
              </a:rPr>
              <a:t>继承和派生类</a:t>
            </a:r>
            <a:endParaRPr lang="zh-CN" altLang="en-US" sz="5400" b="1" dirty="0">
              <a:solidFill>
                <a:schemeClr val="bg1"/>
              </a:solidFill>
              <a:latin typeface="华文楷体" panose="02010600040101010101" pitchFamily="2" charset="-122"/>
              <a:ea typeface="华文楷体" panose="02010600040101010101" pitchFamily="2" charset="-122"/>
            </a:endParaRPr>
          </a:p>
        </p:txBody>
      </p:sp>
      <p:sp>
        <p:nvSpPr>
          <p:cNvPr id="117" name="TextBox 12">
            <a:extLst>
              <a:ext uri="{FF2B5EF4-FFF2-40B4-BE49-F238E27FC236}">
                <a16:creationId xmlns:a16="http://schemas.microsoft.com/office/drawing/2014/main" id="{479E23A7-7B83-4AF3-8795-3B16207A7272}"/>
              </a:ext>
            </a:extLst>
          </p:cNvPr>
          <p:cNvSpPr txBox="1"/>
          <p:nvPr/>
        </p:nvSpPr>
        <p:spPr>
          <a:xfrm>
            <a:off x="266527" y="117426"/>
            <a:ext cx="2779101" cy="1200329"/>
          </a:xfrm>
          <a:prstGeom prst="rect">
            <a:avLst/>
          </a:prstGeom>
          <a:noFill/>
        </p:spPr>
        <p:txBody>
          <a:bodyPr wrap="square" rtlCol="0">
            <a:spAutoFit/>
          </a:bodyPr>
          <a:lstStyle/>
          <a:p>
            <a:r>
              <a:rPr lang="en-US" altLang="zh-CN" sz="7200" spc="-300" dirty="0" smtClean="0">
                <a:solidFill>
                  <a:schemeClr val="bg1"/>
                </a:solidFill>
                <a:latin typeface="华文楷体" panose="02010600040101010101" pitchFamily="2" charset="-122"/>
                <a:ea typeface="华文楷体" panose="02010600040101010101" pitchFamily="2" charset="-122"/>
              </a:rPr>
              <a:t>2021</a:t>
            </a:r>
            <a:endParaRPr lang="zh-CN" altLang="en-US" sz="7200" spc="-300" dirty="0">
              <a:solidFill>
                <a:schemeClr val="bg1"/>
              </a:solidFill>
              <a:latin typeface="华文楷体" panose="02010600040101010101" pitchFamily="2" charset="-122"/>
              <a:ea typeface="华文楷体" panose="02010600040101010101" pitchFamily="2" charset="-122"/>
            </a:endParaRPr>
          </a:p>
        </p:txBody>
      </p:sp>
      <p:sp>
        <p:nvSpPr>
          <p:cNvPr id="121" name="TextBox 33">
            <a:extLst>
              <a:ext uri="{FF2B5EF4-FFF2-40B4-BE49-F238E27FC236}">
                <a16:creationId xmlns:a16="http://schemas.microsoft.com/office/drawing/2014/main" id="{FFD3213A-B971-4F8D-8915-020533E32684}"/>
              </a:ext>
            </a:extLst>
          </p:cNvPr>
          <p:cNvSpPr txBox="1"/>
          <p:nvPr/>
        </p:nvSpPr>
        <p:spPr>
          <a:xfrm>
            <a:off x="842591" y="4509210"/>
            <a:ext cx="6206700" cy="584775"/>
          </a:xfrm>
          <a:prstGeom prst="rect">
            <a:avLst/>
          </a:prstGeom>
          <a:noFill/>
        </p:spPr>
        <p:txBody>
          <a:bodyPr wrap="square" rtlCol="0">
            <a:spAutoFit/>
          </a:bodyPr>
          <a:lstStyle/>
          <a:p>
            <a:r>
              <a:rPr lang="zh-CN" altLang="en-US" sz="3200" dirty="0" smtClean="0">
                <a:solidFill>
                  <a:schemeClr val="bg1"/>
                </a:solidFill>
                <a:latin typeface="华文隶书" panose="02010800040101010101" pitchFamily="2" charset="-122"/>
                <a:ea typeface="华文隶书" panose="02010800040101010101" pitchFamily="2" charset="-122"/>
              </a:rPr>
              <a:t>李际军  </a:t>
            </a:r>
            <a:r>
              <a:rPr lang="en-US" altLang="zh-CN" sz="3200" dirty="0" smtClean="0">
                <a:solidFill>
                  <a:schemeClr val="bg1"/>
                </a:solidFill>
                <a:latin typeface="华文隶书" panose="02010800040101010101" pitchFamily="2" charset="-122"/>
                <a:ea typeface="华文隶书" panose="02010800040101010101" pitchFamily="2" charset="-122"/>
              </a:rPr>
              <a:t>lijijun@cs.zju.edu.cn</a:t>
            </a:r>
            <a:endParaRPr lang="zh-CN" altLang="en-US" sz="3200" dirty="0">
              <a:solidFill>
                <a:schemeClr val="bg1"/>
              </a:solidFill>
              <a:latin typeface="华文隶书" panose="02010800040101010101" pitchFamily="2" charset="-122"/>
              <a:ea typeface="华文隶书" panose="02010800040101010101" pitchFamily="2"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1000" fill="hold"/>
                                        <p:tgtEl>
                                          <p:spTgt spid="107"/>
                                        </p:tgtEl>
                                        <p:attrNameLst>
                                          <p:attrName>ppt_w</p:attrName>
                                        </p:attrNameLst>
                                      </p:cBhvr>
                                      <p:tavLst>
                                        <p:tav tm="0">
                                          <p:val>
                                            <p:strVal val="#ppt_w+.3"/>
                                          </p:val>
                                        </p:tav>
                                        <p:tav tm="100000">
                                          <p:val>
                                            <p:strVal val="#ppt_w"/>
                                          </p:val>
                                        </p:tav>
                                      </p:tavLst>
                                    </p:anim>
                                    <p:anim calcmode="lin" valueType="num">
                                      <p:cBhvr>
                                        <p:cTn id="8" dur="1000" fill="hold"/>
                                        <p:tgtEl>
                                          <p:spTgt spid="107"/>
                                        </p:tgtEl>
                                        <p:attrNameLst>
                                          <p:attrName>ppt_h</p:attrName>
                                        </p:attrNameLst>
                                      </p:cBhvr>
                                      <p:tavLst>
                                        <p:tav tm="0">
                                          <p:val>
                                            <p:strVal val="#ppt_h"/>
                                          </p:val>
                                        </p:tav>
                                        <p:tav tm="100000">
                                          <p:val>
                                            <p:strVal val="#ppt_h"/>
                                          </p:val>
                                        </p:tav>
                                      </p:tavLst>
                                    </p:anim>
                                    <p:animEffect transition="in" filter="fade">
                                      <p:cBhvr>
                                        <p:cTn id="9" dur="1000"/>
                                        <p:tgtEl>
                                          <p:spTgt spid="107"/>
                                        </p:tgtEl>
                                      </p:cBhvr>
                                    </p:animEffect>
                                  </p:childTnLst>
                                </p:cTn>
                              </p:par>
                            </p:childTnLst>
                          </p:cTn>
                        </p:par>
                        <p:par>
                          <p:cTn id="10" fill="hold">
                            <p:stCondLst>
                              <p:cond delay="100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anim calcmode="lin" valueType="num">
                                      <p:cBhvr>
                                        <p:cTn id="14" dur="1000" fill="hold"/>
                                        <p:tgtEl>
                                          <p:spTgt spid="117"/>
                                        </p:tgtEl>
                                        <p:attrNameLst>
                                          <p:attrName>ppt_w</p:attrName>
                                        </p:attrNameLst>
                                      </p:cBhvr>
                                      <p:tavLst>
                                        <p:tav tm="0" fmla="#ppt_w*sin(2.5*pi*$)">
                                          <p:val>
                                            <p:fltVal val="0"/>
                                          </p:val>
                                        </p:tav>
                                        <p:tav tm="100000">
                                          <p:val>
                                            <p:fltVal val="1"/>
                                          </p:val>
                                        </p:tav>
                                      </p:tavLst>
                                    </p:anim>
                                    <p:anim calcmode="lin" valueType="num">
                                      <p:cBhvr>
                                        <p:cTn id="15" dur="1000" fill="hold"/>
                                        <p:tgtEl>
                                          <p:spTgt spid="117"/>
                                        </p:tgtEl>
                                        <p:attrNameLst>
                                          <p:attrName>ppt_h</p:attrName>
                                        </p:attrNameLst>
                                      </p:cBhvr>
                                      <p:tavLst>
                                        <p:tav tm="0">
                                          <p:val>
                                            <p:strVal val="#ppt_h"/>
                                          </p:val>
                                        </p:tav>
                                        <p:tav tm="100000">
                                          <p:val>
                                            <p:strVal val="#ppt_h"/>
                                          </p:val>
                                        </p:tav>
                                      </p:tavLst>
                                    </p:anim>
                                  </p:childTnLst>
                                </p:cTn>
                              </p:par>
                            </p:childTnLst>
                          </p:cTn>
                        </p:par>
                        <p:par>
                          <p:cTn id="16" fill="hold">
                            <p:stCondLst>
                              <p:cond delay="2300"/>
                            </p:stCondLst>
                            <p:childTnLst>
                              <p:par>
                                <p:cTn id="17" presetID="56" presetClass="entr" presetSubtype="0" fill="hold" grpId="0" nodeType="afterEffect">
                                  <p:stCondLst>
                                    <p:cond delay="0"/>
                                  </p:stCondLst>
                                  <p:iterate type="lt">
                                    <p:tmPct val="10000"/>
                                  </p:iterate>
                                  <p:childTnLst>
                                    <p:set>
                                      <p:cBhvr>
                                        <p:cTn id="18" dur="1" fill="hold">
                                          <p:stCondLst>
                                            <p:cond delay="0"/>
                                          </p:stCondLst>
                                        </p:cTn>
                                        <p:tgtEl>
                                          <p:spTgt spid="112"/>
                                        </p:tgtEl>
                                        <p:attrNameLst>
                                          <p:attrName>style.visibility</p:attrName>
                                        </p:attrNameLst>
                                      </p:cBhvr>
                                      <p:to>
                                        <p:strVal val="visible"/>
                                      </p:to>
                                    </p:set>
                                    <p:anim by="(-#ppt_w*2)" calcmode="lin" valueType="num">
                                      <p:cBhvr rctx="PPT">
                                        <p:cTn id="19" dur="500" autoRev="1" fill="hold">
                                          <p:stCondLst>
                                            <p:cond delay="0"/>
                                          </p:stCondLst>
                                        </p:cTn>
                                        <p:tgtEl>
                                          <p:spTgt spid="112"/>
                                        </p:tgtEl>
                                        <p:attrNameLst>
                                          <p:attrName>ppt_w</p:attrName>
                                        </p:attrNameLst>
                                      </p:cBhvr>
                                    </p:anim>
                                    <p:anim by="(#ppt_w*0.50)" calcmode="lin" valueType="num">
                                      <p:cBhvr>
                                        <p:cTn id="20" dur="500" decel="50000" autoRev="1" fill="hold">
                                          <p:stCondLst>
                                            <p:cond delay="0"/>
                                          </p:stCondLst>
                                        </p:cTn>
                                        <p:tgtEl>
                                          <p:spTgt spid="112"/>
                                        </p:tgtEl>
                                        <p:attrNameLst>
                                          <p:attrName>ppt_x</p:attrName>
                                        </p:attrNameLst>
                                      </p:cBhvr>
                                    </p:anim>
                                    <p:anim from="(-#ppt_h/2)" to="(#ppt_y)" calcmode="lin" valueType="num">
                                      <p:cBhvr>
                                        <p:cTn id="21" dur="1000" fill="hold">
                                          <p:stCondLst>
                                            <p:cond delay="0"/>
                                          </p:stCondLst>
                                        </p:cTn>
                                        <p:tgtEl>
                                          <p:spTgt spid="112"/>
                                        </p:tgtEl>
                                        <p:attrNameLst>
                                          <p:attrName>ppt_y</p:attrName>
                                        </p:attrNameLst>
                                      </p:cBhvr>
                                    </p:anim>
                                    <p:animRot by="21600000">
                                      <p:cBhvr>
                                        <p:cTn id="22" dur="1000" fill="hold">
                                          <p:stCondLst>
                                            <p:cond delay="0"/>
                                          </p:stCondLst>
                                        </p:cTn>
                                        <p:tgtEl>
                                          <p:spTgt spid="112"/>
                                        </p:tgtEl>
                                        <p:attrNameLst>
                                          <p:attrName>r</p:attrName>
                                        </p:attrNameLst>
                                      </p:cBhvr>
                                    </p:animRot>
                                  </p:childTnLst>
                                </p:cTn>
                              </p:par>
                            </p:childTnLst>
                          </p:cTn>
                        </p:par>
                        <p:par>
                          <p:cTn id="23" fill="hold">
                            <p:stCondLst>
                              <p:cond delay="4600"/>
                            </p:stCondLst>
                            <p:childTnLst>
                              <p:par>
                                <p:cTn id="24" presetID="42" presetClass="entr" presetSubtype="0" fill="hold" grpId="0" nodeType="afterEffect">
                                  <p:stCondLst>
                                    <p:cond delay="0"/>
                                  </p:stCondLst>
                                  <p:childTnLst>
                                    <p:set>
                                      <p:cBhvr>
                                        <p:cTn id="25" dur="1" fill="hold">
                                          <p:stCondLst>
                                            <p:cond delay="0"/>
                                          </p:stCondLst>
                                        </p:cTn>
                                        <p:tgtEl>
                                          <p:spTgt spid="121"/>
                                        </p:tgtEl>
                                        <p:attrNameLst>
                                          <p:attrName>style.visibility</p:attrName>
                                        </p:attrNameLst>
                                      </p:cBhvr>
                                      <p:to>
                                        <p:strVal val="visible"/>
                                      </p:to>
                                    </p:set>
                                    <p:animEffect transition="in" filter="fade">
                                      <p:cBhvr>
                                        <p:cTn id="26" dur="1000"/>
                                        <p:tgtEl>
                                          <p:spTgt spid="121"/>
                                        </p:tgtEl>
                                      </p:cBhvr>
                                    </p:animEffect>
                                    <p:anim calcmode="lin" valueType="num">
                                      <p:cBhvr>
                                        <p:cTn id="27" dur="1000" fill="hold"/>
                                        <p:tgtEl>
                                          <p:spTgt spid="121"/>
                                        </p:tgtEl>
                                        <p:attrNameLst>
                                          <p:attrName>ppt_x</p:attrName>
                                        </p:attrNameLst>
                                      </p:cBhvr>
                                      <p:tavLst>
                                        <p:tav tm="0">
                                          <p:val>
                                            <p:strVal val="#ppt_x"/>
                                          </p:val>
                                        </p:tav>
                                        <p:tav tm="100000">
                                          <p:val>
                                            <p:strVal val="#ppt_x"/>
                                          </p:val>
                                        </p:tav>
                                      </p:tavLst>
                                    </p:anim>
                                    <p:anim calcmode="lin" valueType="num">
                                      <p:cBhvr>
                                        <p:cTn id="28"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7" grpId="0"/>
      <p:bldP spid="1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82551" y="1067047"/>
            <a:ext cx="11449271" cy="51510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zh-CN" altLang="en-US" sz="2801" b="0" kern="0" dirty="0">
                <a:solidFill>
                  <a:srgbClr val="000000"/>
                </a:solidFill>
              </a:rPr>
              <a:t>从已有类派生出新类时</a:t>
            </a:r>
            <a:r>
              <a:rPr lang="en-US" altLang="zh-CN" sz="2801" b="0" kern="0" dirty="0">
                <a:solidFill>
                  <a:srgbClr val="000000"/>
                </a:solidFill>
              </a:rPr>
              <a:t>,</a:t>
            </a:r>
            <a:r>
              <a:rPr lang="zh-CN" altLang="en-US" sz="2801" b="0" kern="0" dirty="0">
                <a:solidFill>
                  <a:srgbClr val="000000"/>
                </a:solidFill>
              </a:rPr>
              <a:t>可以在派生类内完成以下几种功能</a:t>
            </a:r>
            <a:r>
              <a:rPr lang="en-US" altLang="zh-CN" sz="2801" b="0" kern="0" dirty="0">
                <a:solidFill>
                  <a:srgbClr val="000000"/>
                </a:solidFill>
              </a:rPr>
              <a:t>:</a:t>
            </a:r>
          </a:p>
          <a:p>
            <a:pPr>
              <a:defRPr/>
            </a:pPr>
            <a:r>
              <a:rPr lang="en-US" altLang="zh-CN" sz="2801" b="0" kern="0" dirty="0">
                <a:solidFill>
                  <a:srgbClr val="000000"/>
                </a:solidFill>
              </a:rPr>
              <a:t>(1) </a:t>
            </a:r>
            <a:r>
              <a:rPr lang="zh-CN" altLang="en-US" sz="2801" b="0" kern="0" dirty="0">
                <a:solidFill>
                  <a:srgbClr val="000000"/>
                </a:solidFill>
              </a:rPr>
              <a:t>可以增加新的数据成员</a:t>
            </a:r>
            <a:r>
              <a:rPr lang="en-US" altLang="zh-CN" sz="2801" b="0" kern="0" dirty="0">
                <a:solidFill>
                  <a:srgbClr val="000000"/>
                </a:solidFill>
              </a:rPr>
              <a:t>;</a:t>
            </a:r>
          </a:p>
          <a:p>
            <a:pPr>
              <a:defRPr/>
            </a:pPr>
            <a:r>
              <a:rPr lang="en-US" altLang="zh-CN" sz="2801" b="0" kern="0" dirty="0">
                <a:solidFill>
                  <a:srgbClr val="000000"/>
                </a:solidFill>
              </a:rPr>
              <a:t>(2) </a:t>
            </a:r>
            <a:r>
              <a:rPr lang="zh-CN" altLang="en-US" sz="2801" b="0" kern="0" dirty="0">
                <a:solidFill>
                  <a:srgbClr val="000000"/>
                </a:solidFill>
              </a:rPr>
              <a:t>可以增加新的成员函数</a:t>
            </a:r>
            <a:r>
              <a:rPr lang="en-US" altLang="zh-CN" sz="2801" b="0" kern="0" dirty="0">
                <a:solidFill>
                  <a:srgbClr val="000000"/>
                </a:solidFill>
              </a:rPr>
              <a:t>;</a:t>
            </a:r>
          </a:p>
          <a:p>
            <a:pPr>
              <a:defRPr/>
            </a:pPr>
            <a:r>
              <a:rPr lang="en-US" altLang="zh-CN" sz="2801" b="0" kern="0" dirty="0">
                <a:solidFill>
                  <a:srgbClr val="000000"/>
                </a:solidFill>
              </a:rPr>
              <a:t>(3) </a:t>
            </a:r>
            <a:r>
              <a:rPr lang="zh-CN" altLang="en-US" sz="2801" b="0" kern="0" dirty="0">
                <a:solidFill>
                  <a:srgbClr val="000000"/>
                </a:solidFill>
              </a:rPr>
              <a:t>可以重新定义基类中已有的成员函数</a:t>
            </a:r>
            <a:r>
              <a:rPr lang="en-US" altLang="zh-CN" sz="2801" b="0" kern="0" dirty="0">
                <a:solidFill>
                  <a:srgbClr val="000000"/>
                </a:solidFill>
              </a:rPr>
              <a:t>;</a:t>
            </a:r>
          </a:p>
          <a:p>
            <a:pPr>
              <a:defRPr/>
            </a:pPr>
            <a:r>
              <a:rPr lang="en-US" altLang="zh-CN" sz="2801" b="0" kern="0" dirty="0">
                <a:solidFill>
                  <a:srgbClr val="000000"/>
                </a:solidFill>
              </a:rPr>
              <a:t>(4) </a:t>
            </a:r>
            <a:r>
              <a:rPr lang="zh-CN" altLang="en-US" sz="2801" b="0" kern="0" dirty="0">
                <a:solidFill>
                  <a:srgbClr val="000000"/>
                </a:solidFill>
              </a:rPr>
              <a:t>可以改变现有成员的属性。</a:t>
            </a:r>
          </a:p>
          <a:p>
            <a:pPr>
              <a:buFont typeface="Wingdings" pitchFamily="2" charset="2"/>
              <a:buNone/>
              <a:defRPr/>
            </a:pPr>
            <a:endParaRPr lang="zh-CN" altLang="en-US" sz="2801" b="0" kern="0" dirty="0"/>
          </a:p>
          <a:p>
            <a:pPr>
              <a:buFont typeface="Wingdings" panose="05000000000000000000" pitchFamily="2" charset="2"/>
              <a:buChar char="n"/>
              <a:defRPr/>
            </a:pPr>
            <a:r>
              <a:rPr lang="zh-CN" altLang="en-US" sz="2801" b="0" kern="0" dirty="0" smtClean="0">
                <a:solidFill>
                  <a:srgbClr val="FF0000"/>
                </a:solidFill>
              </a:rPr>
              <a:t>基</a:t>
            </a:r>
            <a:r>
              <a:rPr lang="zh-CN" altLang="en-US" sz="2801" b="0" kern="0" dirty="0">
                <a:solidFill>
                  <a:srgbClr val="FF0000"/>
                </a:solidFill>
              </a:rPr>
              <a:t>类成员在派生类中的访问属性与继承方式有关。</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spTree>
    <p:extLst>
      <p:ext uri="{BB962C8B-B14F-4D97-AF65-F5344CB8AC3E}">
        <p14:creationId xmlns:p14="http://schemas.microsoft.com/office/powerpoint/2010/main" val="36167938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Rectangle: Click to edit Master text styles&#10;Second level&#10;Third level&#10;Fourth level&#10;Fifth level"/>
          <p:cNvSpPr txBox="1">
            <a:spLocks noChangeArrowheads="1"/>
          </p:cNvSpPr>
          <p:nvPr/>
        </p:nvSpPr>
        <p:spPr bwMode="auto">
          <a:xfrm>
            <a:off x="853599" y="1125538"/>
            <a:ext cx="8536376" cy="484934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gn="just">
              <a:lnSpc>
                <a:spcPct val="90000"/>
              </a:lnSpc>
              <a:defRPr/>
            </a:pPr>
            <a:r>
              <a:rPr lang="zh-CN" altLang="en-US" sz="2801" b="0" kern="0" dirty="0"/>
              <a:t>三种继承方式:</a:t>
            </a:r>
          </a:p>
          <a:p>
            <a:pPr marL="762152" lvl="1" algn="just">
              <a:lnSpc>
                <a:spcPct val="90000"/>
              </a:lnSpc>
              <a:defRPr/>
            </a:pPr>
            <a:r>
              <a:rPr lang="zh-CN" altLang="en-US" sz="2801" b="0" kern="0" dirty="0"/>
              <a:t>公有继承(</a:t>
            </a:r>
            <a:r>
              <a:rPr lang="en-US" altLang="zh-CN" sz="2801" b="0" kern="0" dirty="0"/>
              <a:t>public)</a:t>
            </a:r>
          </a:p>
          <a:p>
            <a:pPr marL="762152" lvl="1" algn="just">
              <a:lnSpc>
                <a:spcPct val="90000"/>
              </a:lnSpc>
              <a:defRPr/>
            </a:pPr>
            <a:r>
              <a:rPr lang="zh-CN" altLang="en-US" sz="2801" b="0" kern="0" dirty="0"/>
              <a:t>私有继承(</a:t>
            </a:r>
            <a:r>
              <a:rPr lang="en-US" altLang="zh-CN" sz="2801" b="0" kern="0" dirty="0"/>
              <a:t>private)</a:t>
            </a:r>
          </a:p>
          <a:p>
            <a:pPr marL="762152" lvl="1" algn="just">
              <a:lnSpc>
                <a:spcPct val="90000"/>
              </a:lnSpc>
              <a:defRPr/>
            </a:pPr>
            <a:r>
              <a:rPr lang="zh-CN" altLang="en-US" sz="2801" b="0" kern="0" dirty="0"/>
              <a:t>保护继承(</a:t>
            </a:r>
            <a:r>
              <a:rPr lang="en-US" altLang="zh-CN" sz="2801" b="0" kern="0" dirty="0"/>
              <a:t>protected)</a:t>
            </a:r>
          </a:p>
          <a:p>
            <a:pPr marL="762152" lvl="1" algn="just">
              <a:lnSpc>
                <a:spcPct val="90000"/>
              </a:lnSpc>
              <a:buNone/>
              <a:defRPr/>
            </a:pPr>
            <a:endParaRPr lang="en-US" altLang="zh-CN" sz="2801" b="0" kern="0" dirty="0"/>
          </a:p>
          <a:p>
            <a:pPr marL="762152" lvl="1" algn="just">
              <a:lnSpc>
                <a:spcPct val="90000"/>
              </a:lnSpc>
              <a:buNone/>
              <a:defRPr/>
            </a:pPr>
            <a:r>
              <a:rPr lang="zh-CN" altLang="en-US" sz="2801" b="0" kern="0" dirty="0"/>
              <a:t>派生类成员的访问权限</a:t>
            </a:r>
            <a:r>
              <a:rPr lang="en-US" altLang="zh-CN" sz="2801" b="0" kern="0" dirty="0"/>
              <a:t>:</a:t>
            </a:r>
          </a:p>
          <a:p>
            <a:pPr marL="762152" lvl="1" algn="just">
              <a:lnSpc>
                <a:spcPct val="90000"/>
              </a:lnSpc>
              <a:buNone/>
              <a:defRPr/>
            </a:pPr>
            <a:r>
              <a:rPr lang="en-US" altLang="zh-CN" sz="2801" b="0" kern="0" dirty="0"/>
              <a:t>1)inaccessible(</a:t>
            </a:r>
            <a:r>
              <a:rPr lang="zh-CN" altLang="en-US" sz="2801" b="0" kern="0" dirty="0"/>
              <a:t>不可访问</a:t>
            </a:r>
            <a:r>
              <a:rPr lang="en-US" altLang="zh-CN" sz="2801" b="0" kern="0" dirty="0"/>
              <a:t>)</a:t>
            </a:r>
          </a:p>
          <a:p>
            <a:pPr marL="762152" lvl="1" algn="just">
              <a:lnSpc>
                <a:spcPct val="90000"/>
              </a:lnSpc>
              <a:buNone/>
              <a:defRPr/>
            </a:pPr>
            <a:r>
              <a:rPr lang="en-US" altLang="zh-CN" sz="2801" b="0" kern="0" dirty="0"/>
              <a:t>2)public</a:t>
            </a:r>
          </a:p>
          <a:p>
            <a:pPr marL="762152" lvl="1" algn="just">
              <a:lnSpc>
                <a:spcPct val="90000"/>
              </a:lnSpc>
              <a:buNone/>
              <a:defRPr/>
            </a:pPr>
            <a:r>
              <a:rPr lang="en-US" altLang="zh-CN" sz="2801" b="0" kern="0" dirty="0"/>
              <a:t>3)private</a:t>
            </a:r>
          </a:p>
          <a:p>
            <a:pPr marL="762152" lvl="1" algn="just">
              <a:lnSpc>
                <a:spcPct val="90000"/>
              </a:lnSpc>
              <a:buNone/>
              <a:defRPr/>
            </a:pPr>
            <a:r>
              <a:rPr lang="en-US" altLang="zh-CN" sz="2801" b="0" kern="0" dirty="0"/>
              <a:t>4)protected</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spTree>
    <p:extLst>
      <p:ext uri="{BB962C8B-B14F-4D97-AF65-F5344CB8AC3E}">
        <p14:creationId xmlns:p14="http://schemas.microsoft.com/office/powerpoint/2010/main" val="36806609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489655" y="714875"/>
            <a:ext cx="9141354" cy="51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801" b="1" dirty="0">
                <a:solidFill>
                  <a:srgbClr val="FF0000"/>
                </a:solidFill>
              </a:rPr>
              <a:t>基类成员在派生类中的访问属性</a:t>
            </a:r>
          </a:p>
        </p:txBody>
      </p:sp>
      <p:grpSp>
        <p:nvGrpSpPr>
          <p:cNvPr id="13315" name="Group 3"/>
          <p:cNvGrpSpPr>
            <a:grpSpLocks/>
          </p:cNvGrpSpPr>
          <p:nvPr/>
        </p:nvGrpSpPr>
        <p:grpSpPr bwMode="auto">
          <a:xfrm>
            <a:off x="1830987" y="1295700"/>
            <a:ext cx="8460158" cy="5259017"/>
            <a:chOff x="-3" y="381"/>
            <a:chExt cx="5765" cy="3846"/>
          </a:xfrm>
        </p:grpSpPr>
        <p:grpSp>
          <p:nvGrpSpPr>
            <p:cNvPr id="13316" name="Group 4"/>
            <p:cNvGrpSpPr>
              <a:grpSpLocks/>
            </p:cNvGrpSpPr>
            <p:nvPr/>
          </p:nvGrpSpPr>
          <p:grpSpPr bwMode="auto">
            <a:xfrm>
              <a:off x="0" y="384"/>
              <a:ext cx="5759" cy="3840"/>
              <a:chOff x="0" y="384"/>
              <a:chExt cx="5759" cy="3840"/>
            </a:xfrm>
          </p:grpSpPr>
          <p:grpSp>
            <p:nvGrpSpPr>
              <p:cNvPr id="13318" name="Group 5"/>
              <p:cNvGrpSpPr>
                <a:grpSpLocks/>
              </p:cNvGrpSpPr>
              <p:nvPr/>
            </p:nvGrpSpPr>
            <p:grpSpPr bwMode="auto">
              <a:xfrm>
                <a:off x="0" y="384"/>
                <a:ext cx="1919" cy="384"/>
                <a:chOff x="0" y="384"/>
                <a:chExt cx="1919" cy="384"/>
              </a:xfrm>
            </p:grpSpPr>
            <p:sp>
              <p:nvSpPr>
                <p:cNvPr id="13406" name="Rectangle 6"/>
                <p:cNvSpPr>
                  <a:spLocks noChangeArrowheads="1"/>
                </p:cNvSpPr>
                <p:nvPr/>
              </p:nvSpPr>
              <p:spPr bwMode="auto">
                <a:xfrm>
                  <a:off x="43" y="384"/>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b="1">
                      <a:solidFill>
                        <a:srgbClr val="000000"/>
                      </a:solidFill>
                    </a:rPr>
                    <a:t>在基类中的访问属性</a:t>
                  </a:r>
                </a:p>
                <a:p>
                  <a:endParaRPr kumimoji="1" lang="en-US" altLang="zh-CN" sz="1800" b="1">
                    <a:solidFill>
                      <a:srgbClr val="000000"/>
                    </a:solidFill>
                  </a:endParaRPr>
                </a:p>
              </p:txBody>
            </p:sp>
            <p:sp>
              <p:nvSpPr>
                <p:cNvPr id="13407" name="Rectangle 7"/>
                <p:cNvSpPr>
                  <a:spLocks noChangeArrowheads="1"/>
                </p:cNvSpPr>
                <p:nvPr/>
              </p:nvSpPr>
              <p:spPr bwMode="auto">
                <a:xfrm>
                  <a:off x="0" y="384"/>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19" name="Group 8"/>
              <p:cNvGrpSpPr>
                <a:grpSpLocks/>
              </p:cNvGrpSpPr>
              <p:nvPr/>
            </p:nvGrpSpPr>
            <p:grpSpPr bwMode="auto">
              <a:xfrm>
                <a:off x="1919" y="384"/>
                <a:ext cx="1920" cy="384"/>
                <a:chOff x="1919" y="384"/>
                <a:chExt cx="1920" cy="384"/>
              </a:xfrm>
            </p:grpSpPr>
            <p:sp>
              <p:nvSpPr>
                <p:cNvPr id="13404" name="Rectangle 9"/>
                <p:cNvSpPr>
                  <a:spLocks noChangeArrowheads="1"/>
                </p:cNvSpPr>
                <p:nvPr/>
              </p:nvSpPr>
              <p:spPr bwMode="auto">
                <a:xfrm>
                  <a:off x="1962" y="384"/>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b="1">
                      <a:solidFill>
                        <a:srgbClr val="000000"/>
                      </a:solidFill>
                    </a:rPr>
                    <a:t>继承方式</a:t>
                  </a:r>
                </a:p>
                <a:p>
                  <a:endParaRPr kumimoji="1" lang="en-US" altLang="zh-CN" sz="1800" b="1">
                    <a:solidFill>
                      <a:srgbClr val="000000"/>
                    </a:solidFill>
                  </a:endParaRPr>
                </a:p>
              </p:txBody>
            </p:sp>
            <p:sp>
              <p:nvSpPr>
                <p:cNvPr id="13405" name="Rectangle 10"/>
                <p:cNvSpPr>
                  <a:spLocks noChangeArrowheads="1"/>
                </p:cNvSpPr>
                <p:nvPr/>
              </p:nvSpPr>
              <p:spPr bwMode="auto">
                <a:xfrm>
                  <a:off x="1919" y="384"/>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0" name="Group 11"/>
              <p:cNvGrpSpPr>
                <a:grpSpLocks/>
              </p:cNvGrpSpPr>
              <p:nvPr/>
            </p:nvGrpSpPr>
            <p:grpSpPr bwMode="auto">
              <a:xfrm>
                <a:off x="3839" y="384"/>
                <a:ext cx="1920" cy="384"/>
                <a:chOff x="3839" y="384"/>
                <a:chExt cx="1920" cy="384"/>
              </a:xfrm>
            </p:grpSpPr>
            <p:sp>
              <p:nvSpPr>
                <p:cNvPr id="13402" name="Rectangle 12"/>
                <p:cNvSpPr>
                  <a:spLocks noChangeArrowheads="1"/>
                </p:cNvSpPr>
                <p:nvPr/>
              </p:nvSpPr>
              <p:spPr bwMode="auto">
                <a:xfrm>
                  <a:off x="3882" y="384"/>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b="1">
                      <a:solidFill>
                        <a:srgbClr val="000000"/>
                      </a:solidFill>
                    </a:rPr>
                    <a:t>在派生类中的访问属性</a:t>
                  </a:r>
                </a:p>
                <a:p>
                  <a:endParaRPr kumimoji="1" lang="en-US" altLang="zh-CN" sz="1800" b="1">
                    <a:solidFill>
                      <a:srgbClr val="000000"/>
                    </a:solidFill>
                  </a:endParaRPr>
                </a:p>
              </p:txBody>
            </p:sp>
            <p:sp>
              <p:nvSpPr>
                <p:cNvPr id="13403" name="Rectangle 13"/>
                <p:cNvSpPr>
                  <a:spLocks noChangeArrowheads="1"/>
                </p:cNvSpPr>
                <p:nvPr/>
              </p:nvSpPr>
              <p:spPr bwMode="auto">
                <a:xfrm>
                  <a:off x="3839" y="384"/>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1" name="Group 14"/>
              <p:cNvGrpSpPr>
                <a:grpSpLocks/>
              </p:cNvGrpSpPr>
              <p:nvPr/>
            </p:nvGrpSpPr>
            <p:grpSpPr bwMode="auto">
              <a:xfrm>
                <a:off x="0" y="768"/>
                <a:ext cx="1919" cy="384"/>
                <a:chOff x="0" y="768"/>
                <a:chExt cx="1919" cy="384"/>
              </a:xfrm>
            </p:grpSpPr>
            <p:sp>
              <p:nvSpPr>
                <p:cNvPr id="13400" name="Rectangle 15"/>
                <p:cNvSpPr>
                  <a:spLocks noChangeArrowheads="1"/>
                </p:cNvSpPr>
                <p:nvPr/>
              </p:nvSpPr>
              <p:spPr bwMode="auto">
                <a:xfrm>
                  <a:off x="43" y="768"/>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private</a:t>
                  </a:r>
                </a:p>
              </p:txBody>
            </p:sp>
            <p:sp>
              <p:nvSpPr>
                <p:cNvPr id="13401" name="Rectangle 16"/>
                <p:cNvSpPr>
                  <a:spLocks noChangeArrowheads="1"/>
                </p:cNvSpPr>
                <p:nvPr/>
              </p:nvSpPr>
              <p:spPr bwMode="auto">
                <a:xfrm>
                  <a:off x="0" y="768"/>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2" name="Group 17"/>
              <p:cNvGrpSpPr>
                <a:grpSpLocks/>
              </p:cNvGrpSpPr>
              <p:nvPr/>
            </p:nvGrpSpPr>
            <p:grpSpPr bwMode="auto">
              <a:xfrm>
                <a:off x="1919" y="768"/>
                <a:ext cx="1920" cy="384"/>
                <a:chOff x="1919" y="768"/>
                <a:chExt cx="1920" cy="384"/>
              </a:xfrm>
            </p:grpSpPr>
            <p:sp>
              <p:nvSpPr>
                <p:cNvPr id="13398" name="Rectangle 18"/>
                <p:cNvSpPr>
                  <a:spLocks noChangeArrowheads="1"/>
                </p:cNvSpPr>
                <p:nvPr/>
              </p:nvSpPr>
              <p:spPr bwMode="auto">
                <a:xfrm>
                  <a:off x="1962" y="768"/>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public</a:t>
                  </a:r>
                </a:p>
              </p:txBody>
            </p:sp>
            <p:sp>
              <p:nvSpPr>
                <p:cNvPr id="13399" name="Rectangle 19"/>
                <p:cNvSpPr>
                  <a:spLocks noChangeArrowheads="1"/>
                </p:cNvSpPr>
                <p:nvPr/>
              </p:nvSpPr>
              <p:spPr bwMode="auto">
                <a:xfrm>
                  <a:off x="1919" y="768"/>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3" name="Group 20"/>
              <p:cNvGrpSpPr>
                <a:grpSpLocks/>
              </p:cNvGrpSpPr>
              <p:nvPr/>
            </p:nvGrpSpPr>
            <p:grpSpPr bwMode="auto">
              <a:xfrm>
                <a:off x="3839" y="768"/>
                <a:ext cx="1920" cy="384"/>
                <a:chOff x="3839" y="768"/>
                <a:chExt cx="1920" cy="384"/>
              </a:xfrm>
            </p:grpSpPr>
            <p:sp>
              <p:nvSpPr>
                <p:cNvPr id="13396" name="Rectangle 21"/>
                <p:cNvSpPr>
                  <a:spLocks noChangeArrowheads="1"/>
                </p:cNvSpPr>
                <p:nvPr/>
              </p:nvSpPr>
              <p:spPr bwMode="auto">
                <a:xfrm>
                  <a:off x="3882" y="768"/>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b="1">
                      <a:solidFill>
                        <a:srgbClr val="000000"/>
                      </a:solidFill>
                    </a:rPr>
                    <a:t>不可直接访问</a:t>
                  </a:r>
                </a:p>
                <a:p>
                  <a:endParaRPr kumimoji="1" lang="en-US" altLang="zh-CN" sz="1800" b="1">
                    <a:solidFill>
                      <a:srgbClr val="000000"/>
                    </a:solidFill>
                  </a:endParaRPr>
                </a:p>
              </p:txBody>
            </p:sp>
            <p:sp>
              <p:nvSpPr>
                <p:cNvPr id="13397" name="Rectangle 22"/>
                <p:cNvSpPr>
                  <a:spLocks noChangeArrowheads="1"/>
                </p:cNvSpPr>
                <p:nvPr/>
              </p:nvSpPr>
              <p:spPr bwMode="auto">
                <a:xfrm>
                  <a:off x="3839" y="768"/>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4" name="Group 23"/>
              <p:cNvGrpSpPr>
                <a:grpSpLocks/>
              </p:cNvGrpSpPr>
              <p:nvPr/>
            </p:nvGrpSpPr>
            <p:grpSpPr bwMode="auto">
              <a:xfrm>
                <a:off x="0" y="1152"/>
                <a:ext cx="1919" cy="384"/>
                <a:chOff x="0" y="1152"/>
                <a:chExt cx="1919" cy="384"/>
              </a:xfrm>
            </p:grpSpPr>
            <p:sp>
              <p:nvSpPr>
                <p:cNvPr id="13394" name="Rectangle 24"/>
                <p:cNvSpPr>
                  <a:spLocks noChangeArrowheads="1"/>
                </p:cNvSpPr>
                <p:nvPr/>
              </p:nvSpPr>
              <p:spPr bwMode="auto">
                <a:xfrm>
                  <a:off x="43" y="1152"/>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private</a:t>
                  </a:r>
                </a:p>
              </p:txBody>
            </p:sp>
            <p:sp>
              <p:nvSpPr>
                <p:cNvPr id="13395" name="Rectangle 25"/>
                <p:cNvSpPr>
                  <a:spLocks noChangeArrowheads="1"/>
                </p:cNvSpPr>
                <p:nvPr/>
              </p:nvSpPr>
              <p:spPr bwMode="auto">
                <a:xfrm>
                  <a:off x="0" y="1152"/>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5" name="Group 26"/>
              <p:cNvGrpSpPr>
                <a:grpSpLocks/>
              </p:cNvGrpSpPr>
              <p:nvPr/>
            </p:nvGrpSpPr>
            <p:grpSpPr bwMode="auto">
              <a:xfrm>
                <a:off x="1919" y="1152"/>
                <a:ext cx="1920" cy="384"/>
                <a:chOff x="1919" y="1152"/>
                <a:chExt cx="1920" cy="384"/>
              </a:xfrm>
            </p:grpSpPr>
            <p:sp>
              <p:nvSpPr>
                <p:cNvPr id="13392" name="Rectangle 27"/>
                <p:cNvSpPr>
                  <a:spLocks noChangeArrowheads="1"/>
                </p:cNvSpPr>
                <p:nvPr/>
              </p:nvSpPr>
              <p:spPr bwMode="auto">
                <a:xfrm>
                  <a:off x="1962" y="1152"/>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private</a:t>
                  </a:r>
                </a:p>
              </p:txBody>
            </p:sp>
            <p:sp>
              <p:nvSpPr>
                <p:cNvPr id="13393" name="Rectangle 28"/>
                <p:cNvSpPr>
                  <a:spLocks noChangeArrowheads="1"/>
                </p:cNvSpPr>
                <p:nvPr/>
              </p:nvSpPr>
              <p:spPr bwMode="auto">
                <a:xfrm>
                  <a:off x="1919" y="1152"/>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6" name="Group 29"/>
              <p:cNvGrpSpPr>
                <a:grpSpLocks/>
              </p:cNvGrpSpPr>
              <p:nvPr/>
            </p:nvGrpSpPr>
            <p:grpSpPr bwMode="auto">
              <a:xfrm>
                <a:off x="3839" y="1152"/>
                <a:ext cx="1920" cy="384"/>
                <a:chOff x="3839" y="1152"/>
                <a:chExt cx="1920" cy="384"/>
              </a:xfrm>
            </p:grpSpPr>
            <p:sp>
              <p:nvSpPr>
                <p:cNvPr id="13390" name="Rectangle 30"/>
                <p:cNvSpPr>
                  <a:spLocks noChangeArrowheads="1"/>
                </p:cNvSpPr>
                <p:nvPr/>
              </p:nvSpPr>
              <p:spPr bwMode="auto">
                <a:xfrm>
                  <a:off x="3882" y="1152"/>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b="1">
                      <a:solidFill>
                        <a:srgbClr val="000000"/>
                      </a:solidFill>
                    </a:rPr>
                    <a:t>不可直接访问</a:t>
                  </a:r>
                </a:p>
              </p:txBody>
            </p:sp>
            <p:sp>
              <p:nvSpPr>
                <p:cNvPr id="13391" name="Rectangle 31"/>
                <p:cNvSpPr>
                  <a:spLocks noChangeArrowheads="1"/>
                </p:cNvSpPr>
                <p:nvPr/>
              </p:nvSpPr>
              <p:spPr bwMode="auto">
                <a:xfrm>
                  <a:off x="3839" y="1152"/>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7" name="Group 32"/>
              <p:cNvGrpSpPr>
                <a:grpSpLocks/>
              </p:cNvGrpSpPr>
              <p:nvPr/>
            </p:nvGrpSpPr>
            <p:grpSpPr bwMode="auto">
              <a:xfrm>
                <a:off x="0" y="1536"/>
                <a:ext cx="1919" cy="384"/>
                <a:chOff x="0" y="1536"/>
                <a:chExt cx="1919" cy="384"/>
              </a:xfrm>
            </p:grpSpPr>
            <p:sp>
              <p:nvSpPr>
                <p:cNvPr id="13388" name="Rectangle 33"/>
                <p:cNvSpPr>
                  <a:spLocks noChangeArrowheads="1"/>
                </p:cNvSpPr>
                <p:nvPr/>
              </p:nvSpPr>
              <p:spPr bwMode="auto">
                <a:xfrm>
                  <a:off x="43" y="1536"/>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private</a:t>
                  </a:r>
                </a:p>
              </p:txBody>
            </p:sp>
            <p:sp>
              <p:nvSpPr>
                <p:cNvPr id="13389" name="Rectangle 34"/>
                <p:cNvSpPr>
                  <a:spLocks noChangeArrowheads="1"/>
                </p:cNvSpPr>
                <p:nvPr/>
              </p:nvSpPr>
              <p:spPr bwMode="auto">
                <a:xfrm>
                  <a:off x="0" y="1536"/>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8" name="Group 35"/>
              <p:cNvGrpSpPr>
                <a:grpSpLocks/>
              </p:cNvGrpSpPr>
              <p:nvPr/>
            </p:nvGrpSpPr>
            <p:grpSpPr bwMode="auto">
              <a:xfrm>
                <a:off x="1919" y="1536"/>
                <a:ext cx="1920" cy="384"/>
                <a:chOff x="1919" y="1536"/>
                <a:chExt cx="1920" cy="384"/>
              </a:xfrm>
            </p:grpSpPr>
            <p:sp>
              <p:nvSpPr>
                <p:cNvPr id="13386" name="Rectangle 36"/>
                <p:cNvSpPr>
                  <a:spLocks noChangeArrowheads="1"/>
                </p:cNvSpPr>
                <p:nvPr/>
              </p:nvSpPr>
              <p:spPr bwMode="auto">
                <a:xfrm>
                  <a:off x="1962" y="1536"/>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protected</a:t>
                  </a:r>
                </a:p>
              </p:txBody>
            </p:sp>
            <p:sp>
              <p:nvSpPr>
                <p:cNvPr id="13387" name="Rectangle 37"/>
                <p:cNvSpPr>
                  <a:spLocks noChangeArrowheads="1"/>
                </p:cNvSpPr>
                <p:nvPr/>
              </p:nvSpPr>
              <p:spPr bwMode="auto">
                <a:xfrm>
                  <a:off x="1919" y="1536"/>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29" name="Group 38"/>
              <p:cNvGrpSpPr>
                <a:grpSpLocks/>
              </p:cNvGrpSpPr>
              <p:nvPr/>
            </p:nvGrpSpPr>
            <p:grpSpPr bwMode="auto">
              <a:xfrm>
                <a:off x="3839" y="1536"/>
                <a:ext cx="1920" cy="384"/>
                <a:chOff x="3839" y="1536"/>
                <a:chExt cx="1920" cy="384"/>
              </a:xfrm>
            </p:grpSpPr>
            <p:sp>
              <p:nvSpPr>
                <p:cNvPr id="13384" name="Rectangle 39"/>
                <p:cNvSpPr>
                  <a:spLocks noChangeArrowheads="1"/>
                </p:cNvSpPr>
                <p:nvPr/>
              </p:nvSpPr>
              <p:spPr bwMode="auto">
                <a:xfrm>
                  <a:off x="3882" y="1536"/>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b="1">
                      <a:solidFill>
                        <a:srgbClr val="000000"/>
                      </a:solidFill>
                    </a:rPr>
                    <a:t>不可直接访问</a:t>
                  </a:r>
                </a:p>
              </p:txBody>
            </p:sp>
            <p:sp>
              <p:nvSpPr>
                <p:cNvPr id="13385" name="Rectangle 40"/>
                <p:cNvSpPr>
                  <a:spLocks noChangeArrowheads="1"/>
                </p:cNvSpPr>
                <p:nvPr/>
              </p:nvSpPr>
              <p:spPr bwMode="auto">
                <a:xfrm>
                  <a:off x="3839" y="1536"/>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0" name="Group 41"/>
              <p:cNvGrpSpPr>
                <a:grpSpLocks/>
              </p:cNvGrpSpPr>
              <p:nvPr/>
            </p:nvGrpSpPr>
            <p:grpSpPr bwMode="auto">
              <a:xfrm>
                <a:off x="0" y="1920"/>
                <a:ext cx="1919" cy="384"/>
                <a:chOff x="0" y="1920"/>
                <a:chExt cx="1919" cy="384"/>
              </a:xfrm>
            </p:grpSpPr>
            <p:sp>
              <p:nvSpPr>
                <p:cNvPr id="13382" name="Rectangle 42"/>
                <p:cNvSpPr>
                  <a:spLocks noChangeArrowheads="1"/>
                </p:cNvSpPr>
                <p:nvPr/>
              </p:nvSpPr>
              <p:spPr bwMode="auto">
                <a:xfrm>
                  <a:off x="43" y="1920"/>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public</a:t>
                  </a:r>
                </a:p>
                <a:p>
                  <a:endParaRPr kumimoji="1" lang="en-US" altLang="zh-CN" sz="1800" b="1">
                    <a:solidFill>
                      <a:srgbClr val="000000"/>
                    </a:solidFill>
                  </a:endParaRPr>
                </a:p>
              </p:txBody>
            </p:sp>
            <p:sp>
              <p:nvSpPr>
                <p:cNvPr id="13383" name="Rectangle 43"/>
                <p:cNvSpPr>
                  <a:spLocks noChangeArrowheads="1"/>
                </p:cNvSpPr>
                <p:nvPr/>
              </p:nvSpPr>
              <p:spPr bwMode="auto">
                <a:xfrm>
                  <a:off x="0" y="1920"/>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1" name="Group 44"/>
              <p:cNvGrpSpPr>
                <a:grpSpLocks/>
              </p:cNvGrpSpPr>
              <p:nvPr/>
            </p:nvGrpSpPr>
            <p:grpSpPr bwMode="auto">
              <a:xfrm>
                <a:off x="1919" y="1920"/>
                <a:ext cx="1920" cy="384"/>
                <a:chOff x="1919" y="1920"/>
                <a:chExt cx="1920" cy="384"/>
              </a:xfrm>
            </p:grpSpPr>
            <p:sp>
              <p:nvSpPr>
                <p:cNvPr id="13380" name="Rectangle 45"/>
                <p:cNvSpPr>
                  <a:spLocks noChangeArrowheads="1"/>
                </p:cNvSpPr>
                <p:nvPr/>
              </p:nvSpPr>
              <p:spPr bwMode="auto">
                <a:xfrm>
                  <a:off x="1962" y="1920"/>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public</a:t>
                  </a:r>
                </a:p>
              </p:txBody>
            </p:sp>
            <p:sp>
              <p:nvSpPr>
                <p:cNvPr id="13381" name="Rectangle 46"/>
                <p:cNvSpPr>
                  <a:spLocks noChangeArrowheads="1"/>
                </p:cNvSpPr>
                <p:nvPr/>
              </p:nvSpPr>
              <p:spPr bwMode="auto">
                <a:xfrm>
                  <a:off x="1919" y="1920"/>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2" name="Group 47"/>
              <p:cNvGrpSpPr>
                <a:grpSpLocks/>
              </p:cNvGrpSpPr>
              <p:nvPr/>
            </p:nvGrpSpPr>
            <p:grpSpPr bwMode="auto">
              <a:xfrm>
                <a:off x="3839" y="1920"/>
                <a:ext cx="1920" cy="384"/>
                <a:chOff x="3839" y="1920"/>
                <a:chExt cx="1920" cy="384"/>
              </a:xfrm>
            </p:grpSpPr>
            <p:sp>
              <p:nvSpPr>
                <p:cNvPr id="13378" name="Rectangle 48"/>
                <p:cNvSpPr>
                  <a:spLocks noChangeArrowheads="1"/>
                </p:cNvSpPr>
                <p:nvPr/>
              </p:nvSpPr>
              <p:spPr bwMode="auto">
                <a:xfrm>
                  <a:off x="3882" y="1920"/>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public</a:t>
                  </a:r>
                </a:p>
                <a:p>
                  <a:endParaRPr kumimoji="1" lang="en-US" altLang="zh-CN" sz="1800" b="1">
                    <a:solidFill>
                      <a:srgbClr val="000000"/>
                    </a:solidFill>
                  </a:endParaRPr>
                </a:p>
              </p:txBody>
            </p:sp>
            <p:sp>
              <p:nvSpPr>
                <p:cNvPr id="13379" name="Rectangle 49"/>
                <p:cNvSpPr>
                  <a:spLocks noChangeArrowheads="1"/>
                </p:cNvSpPr>
                <p:nvPr/>
              </p:nvSpPr>
              <p:spPr bwMode="auto">
                <a:xfrm>
                  <a:off x="3839" y="1920"/>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3" name="Group 50"/>
              <p:cNvGrpSpPr>
                <a:grpSpLocks/>
              </p:cNvGrpSpPr>
              <p:nvPr/>
            </p:nvGrpSpPr>
            <p:grpSpPr bwMode="auto">
              <a:xfrm>
                <a:off x="0" y="2304"/>
                <a:ext cx="1919" cy="384"/>
                <a:chOff x="0" y="2304"/>
                <a:chExt cx="1919" cy="384"/>
              </a:xfrm>
            </p:grpSpPr>
            <p:sp>
              <p:nvSpPr>
                <p:cNvPr id="13376" name="Rectangle 51"/>
                <p:cNvSpPr>
                  <a:spLocks noChangeArrowheads="1"/>
                </p:cNvSpPr>
                <p:nvPr/>
              </p:nvSpPr>
              <p:spPr bwMode="auto">
                <a:xfrm>
                  <a:off x="43" y="2304"/>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public</a:t>
                  </a:r>
                </a:p>
              </p:txBody>
            </p:sp>
            <p:sp>
              <p:nvSpPr>
                <p:cNvPr id="13377" name="Rectangle 52"/>
                <p:cNvSpPr>
                  <a:spLocks noChangeArrowheads="1"/>
                </p:cNvSpPr>
                <p:nvPr/>
              </p:nvSpPr>
              <p:spPr bwMode="auto">
                <a:xfrm>
                  <a:off x="0" y="2304"/>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4" name="Group 53"/>
              <p:cNvGrpSpPr>
                <a:grpSpLocks/>
              </p:cNvGrpSpPr>
              <p:nvPr/>
            </p:nvGrpSpPr>
            <p:grpSpPr bwMode="auto">
              <a:xfrm>
                <a:off x="1919" y="2304"/>
                <a:ext cx="1920" cy="384"/>
                <a:chOff x="1919" y="2304"/>
                <a:chExt cx="1920" cy="384"/>
              </a:xfrm>
            </p:grpSpPr>
            <p:sp>
              <p:nvSpPr>
                <p:cNvPr id="13374" name="Rectangle 54"/>
                <p:cNvSpPr>
                  <a:spLocks noChangeArrowheads="1"/>
                </p:cNvSpPr>
                <p:nvPr/>
              </p:nvSpPr>
              <p:spPr bwMode="auto">
                <a:xfrm>
                  <a:off x="1962" y="2304"/>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private</a:t>
                  </a:r>
                </a:p>
              </p:txBody>
            </p:sp>
            <p:sp>
              <p:nvSpPr>
                <p:cNvPr id="13375" name="Rectangle 55"/>
                <p:cNvSpPr>
                  <a:spLocks noChangeArrowheads="1"/>
                </p:cNvSpPr>
                <p:nvPr/>
              </p:nvSpPr>
              <p:spPr bwMode="auto">
                <a:xfrm>
                  <a:off x="1919" y="2304"/>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5" name="Group 56"/>
              <p:cNvGrpSpPr>
                <a:grpSpLocks/>
              </p:cNvGrpSpPr>
              <p:nvPr/>
            </p:nvGrpSpPr>
            <p:grpSpPr bwMode="auto">
              <a:xfrm>
                <a:off x="3839" y="2304"/>
                <a:ext cx="1920" cy="384"/>
                <a:chOff x="3839" y="2304"/>
                <a:chExt cx="1920" cy="384"/>
              </a:xfrm>
            </p:grpSpPr>
            <p:sp>
              <p:nvSpPr>
                <p:cNvPr id="13372" name="Rectangle 57"/>
                <p:cNvSpPr>
                  <a:spLocks noChangeArrowheads="1"/>
                </p:cNvSpPr>
                <p:nvPr/>
              </p:nvSpPr>
              <p:spPr bwMode="auto">
                <a:xfrm>
                  <a:off x="3882" y="2304"/>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private</a:t>
                  </a:r>
                </a:p>
                <a:p>
                  <a:endParaRPr kumimoji="1" lang="en-US" altLang="zh-CN" sz="1800" b="1">
                    <a:solidFill>
                      <a:srgbClr val="000000"/>
                    </a:solidFill>
                  </a:endParaRPr>
                </a:p>
              </p:txBody>
            </p:sp>
            <p:sp>
              <p:nvSpPr>
                <p:cNvPr id="13373" name="Rectangle 58"/>
                <p:cNvSpPr>
                  <a:spLocks noChangeArrowheads="1"/>
                </p:cNvSpPr>
                <p:nvPr/>
              </p:nvSpPr>
              <p:spPr bwMode="auto">
                <a:xfrm>
                  <a:off x="3839" y="2304"/>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6" name="Group 59"/>
              <p:cNvGrpSpPr>
                <a:grpSpLocks/>
              </p:cNvGrpSpPr>
              <p:nvPr/>
            </p:nvGrpSpPr>
            <p:grpSpPr bwMode="auto">
              <a:xfrm>
                <a:off x="0" y="2688"/>
                <a:ext cx="1919" cy="384"/>
                <a:chOff x="0" y="2688"/>
                <a:chExt cx="1919" cy="384"/>
              </a:xfrm>
            </p:grpSpPr>
            <p:sp>
              <p:nvSpPr>
                <p:cNvPr id="13370" name="Rectangle 60"/>
                <p:cNvSpPr>
                  <a:spLocks noChangeArrowheads="1"/>
                </p:cNvSpPr>
                <p:nvPr/>
              </p:nvSpPr>
              <p:spPr bwMode="auto">
                <a:xfrm>
                  <a:off x="43" y="2688"/>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public</a:t>
                  </a:r>
                </a:p>
              </p:txBody>
            </p:sp>
            <p:sp>
              <p:nvSpPr>
                <p:cNvPr id="13371" name="Rectangle 61"/>
                <p:cNvSpPr>
                  <a:spLocks noChangeArrowheads="1"/>
                </p:cNvSpPr>
                <p:nvPr/>
              </p:nvSpPr>
              <p:spPr bwMode="auto">
                <a:xfrm>
                  <a:off x="0" y="2688"/>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7" name="Group 62"/>
              <p:cNvGrpSpPr>
                <a:grpSpLocks/>
              </p:cNvGrpSpPr>
              <p:nvPr/>
            </p:nvGrpSpPr>
            <p:grpSpPr bwMode="auto">
              <a:xfrm>
                <a:off x="1919" y="2688"/>
                <a:ext cx="1920" cy="384"/>
                <a:chOff x="1919" y="2688"/>
                <a:chExt cx="1920" cy="384"/>
              </a:xfrm>
            </p:grpSpPr>
            <p:sp>
              <p:nvSpPr>
                <p:cNvPr id="13368" name="Rectangle 63"/>
                <p:cNvSpPr>
                  <a:spLocks noChangeArrowheads="1"/>
                </p:cNvSpPr>
                <p:nvPr/>
              </p:nvSpPr>
              <p:spPr bwMode="auto">
                <a:xfrm>
                  <a:off x="1962" y="2688"/>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protected</a:t>
                  </a:r>
                </a:p>
              </p:txBody>
            </p:sp>
            <p:sp>
              <p:nvSpPr>
                <p:cNvPr id="13369" name="Rectangle 64"/>
                <p:cNvSpPr>
                  <a:spLocks noChangeArrowheads="1"/>
                </p:cNvSpPr>
                <p:nvPr/>
              </p:nvSpPr>
              <p:spPr bwMode="auto">
                <a:xfrm>
                  <a:off x="1919" y="2688"/>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8" name="Group 65"/>
              <p:cNvGrpSpPr>
                <a:grpSpLocks/>
              </p:cNvGrpSpPr>
              <p:nvPr/>
            </p:nvGrpSpPr>
            <p:grpSpPr bwMode="auto">
              <a:xfrm>
                <a:off x="3839" y="2688"/>
                <a:ext cx="1920" cy="384"/>
                <a:chOff x="3839" y="2688"/>
                <a:chExt cx="1920" cy="384"/>
              </a:xfrm>
            </p:grpSpPr>
            <p:sp>
              <p:nvSpPr>
                <p:cNvPr id="13366" name="Rectangle 66"/>
                <p:cNvSpPr>
                  <a:spLocks noChangeArrowheads="1"/>
                </p:cNvSpPr>
                <p:nvPr/>
              </p:nvSpPr>
              <p:spPr bwMode="auto">
                <a:xfrm>
                  <a:off x="3882" y="2688"/>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protected</a:t>
                  </a:r>
                </a:p>
                <a:p>
                  <a:endParaRPr kumimoji="1" lang="en-US" altLang="zh-CN" sz="1800" b="1">
                    <a:solidFill>
                      <a:srgbClr val="000000"/>
                    </a:solidFill>
                  </a:endParaRPr>
                </a:p>
              </p:txBody>
            </p:sp>
            <p:sp>
              <p:nvSpPr>
                <p:cNvPr id="13367" name="Rectangle 67"/>
                <p:cNvSpPr>
                  <a:spLocks noChangeArrowheads="1"/>
                </p:cNvSpPr>
                <p:nvPr/>
              </p:nvSpPr>
              <p:spPr bwMode="auto">
                <a:xfrm>
                  <a:off x="3839" y="2688"/>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39" name="Group 68"/>
              <p:cNvGrpSpPr>
                <a:grpSpLocks/>
              </p:cNvGrpSpPr>
              <p:nvPr/>
            </p:nvGrpSpPr>
            <p:grpSpPr bwMode="auto">
              <a:xfrm>
                <a:off x="0" y="3072"/>
                <a:ext cx="1919" cy="384"/>
                <a:chOff x="0" y="3072"/>
                <a:chExt cx="1919" cy="384"/>
              </a:xfrm>
            </p:grpSpPr>
            <p:sp>
              <p:nvSpPr>
                <p:cNvPr id="13364" name="Rectangle 69"/>
                <p:cNvSpPr>
                  <a:spLocks noChangeArrowheads="1"/>
                </p:cNvSpPr>
                <p:nvPr/>
              </p:nvSpPr>
              <p:spPr bwMode="auto">
                <a:xfrm>
                  <a:off x="43" y="3072"/>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protected</a:t>
                  </a:r>
                </a:p>
              </p:txBody>
            </p:sp>
            <p:sp>
              <p:nvSpPr>
                <p:cNvPr id="13365" name="Rectangle 70"/>
                <p:cNvSpPr>
                  <a:spLocks noChangeArrowheads="1"/>
                </p:cNvSpPr>
                <p:nvPr/>
              </p:nvSpPr>
              <p:spPr bwMode="auto">
                <a:xfrm>
                  <a:off x="0" y="3072"/>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40" name="Group 71"/>
              <p:cNvGrpSpPr>
                <a:grpSpLocks/>
              </p:cNvGrpSpPr>
              <p:nvPr/>
            </p:nvGrpSpPr>
            <p:grpSpPr bwMode="auto">
              <a:xfrm>
                <a:off x="1919" y="3072"/>
                <a:ext cx="1920" cy="384"/>
                <a:chOff x="1919" y="3072"/>
                <a:chExt cx="1920" cy="384"/>
              </a:xfrm>
            </p:grpSpPr>
            <p:sp>
              <p:nvSpPr>
                <p:cNvPr id="13362" name="Rectangle 72"/>
                <p:cNvSpPr>
                  <a:spLocks noChangeArrowheads="1"/>
                </p:cNvSpPr>
                <p:nvPr/>
              </p:nvSpPr>
              <p:spPr bwMode="auto">
                <a:xfrm>
                  <a:off x="1962" y="3072"/>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public</a:t>
                  </a:r>
                </a:p>
              </p:txBody>
            </p:sp>
            <p:sp>
              <p:nvSpPr>
                <p:cNvPr id="13363" name="Rectangle 73"/>
                <p:cNvSpPr>
                  <a:spLocks noChangeArrowheads="1"/>
                </p:cNvSpPr>
                <p:nvPr/>
              </p:nvSpPr>
              <p:spPr bwMode="auto">
                <a:xfrm>
                  <a:off x="1919" y="3072"/>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41" name="Group 74"/>
              <p:cNvGrpSpPr>
                <a:grpSpLocks/>
              </p:cNvGrpSpPr>
              <p:nvPr/>
            </p:nvGrpSpPr>
            <p:grpSpPr bwMode="auto">
              <a:xfrm>
                <a:off x="3839" y="3072"/>
                <a:ext cx="1920" cy="384"/>
                <a:chOff x="3839" y="3072"/>
                <a:chExt cx="1920" cy="384"/>
              </a:xfrm>
            </p:grpSpPr>
            <p:sp>
              <p:nvSpPr>
                <p:cNvPr id="13360" name="Rectangle 75"/>
                <p:cNvSpPr>
                  <a:spLocks noChangeArrowheads="1"/>
                </p:cNvSpPr>
                <p:nvPr/>
              </p:nvSpPr>
              <p:spPr bwMode="auto">
                <a:xfrm>
                  <a:off x="3882" y="3072"/>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protected</a:t>
                  </a:r>
                </a:p>
                <a:p>
                  <a:endParaRPr kumimoji="1" lang="en-US" altLang="zh-CN" sz="1800" b="1">
                    <a:solidFill>
                      <a:srgbClr val="000000"/>
                    </a:solidFill>
                  </a:endParaRPr>
                </a:p>
              </p:txBody>
            </p:sp>
            <p:sp>
              <p:nvSpPr>
                <p:cNvPr id="13361" name="Rectangle 76"/>
                <p:cNvSpPr>
                  <a:spLocks noChangeArrowheads="1"/>
                </p:cNvSpPr>
                <p:nvPr/>
              </p:nvSpPr>
              <p:spPr bwMode="auto">
                <a:xfrm>
                  <a:off x="3839" y="3072"/>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42" name="Group 77"/>
              <p:cNvGrpSpPr>
                <a:grpSpLocks/>
              </p:cNvGrpSpPr>
              <p:nvPr/>
            </p:nvGrpSpPr>
            <p:grpSpPr bwMode="auto">
              <a:xfrm>
                <a:off x="0" y="3456"/>
                <a:ext cx="1919" cy="384"/>
                <a:chOff x="0" y="3456"/>
                <a:chExt cx="1919" cy="384"/>
              </a:xfrm>
            </p:grpSpPr>
            <p:sp>
              <p:nvSpPr>
                <p:cNvPr id="13358" name="Rectangle 78"/>
                <p:cNvSpPr>
                  <a:spLocks noChangeArrowheads="1"/>
                </p:cNvSpPr>
                <p:nvPr/>
              </p:nvSpPr>
              <p:spPr bwMode="auto">
                <a:xfrm>
                  <a:off x="43" y="3456"/>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protected</a:t>
                  </a:r>
                </a:p>
              </p:txBody>
            </p:sp>
            <p:sp>
              <p:nvSpPr>
                <p:cNvPr id="13359" name="Rectangle 79"/>
                <p:cNvSpPr>
                  <a:spLocks noChangeArrowheads="1"/>
                </p:cNvSpPr>
                <p:nvPr/>
              </p:nvSpPr>
              <p:spPr bwMode="auto">
                <a:xfrm>
                  <a:off x="0" y="3456"/>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43" name="Group 80"/>
              <p:cNvGrpSpPr>
                <a:grpSpLocks/>
              </p:cNvGrpSpPr>
              <p:nvPr/>
            </p:nvGrpSpPr>
            <p:grpSpPr bwMode="auto">
              <a:xfrm>
                <a:off x="1919" y="3456"/>
                <a:ext cx="1920" cy="384"/>
                <a:chOff x="1919" y="3456"/>
                <a:chExt cx="1920" cy="384"/>
              </a:xfrm>
            </p:grpSpPr>
            <p:sp>
              <p:nvSpPr>
                <p:cNvPr id="13356" name="Rectangle 81"/>
                <p:cNvSpPr>
                  <a:spLocks noChangeArrowheads="1"/>
                </p:cNvSpPr>
                <p:nvPr/>
              </p:nvSpPr>
              <p:spPr bwMode="auto">
                <a:xfrm>
                  <a:off x="1962" y="3456"/>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private</a:t>
                  </a:r>
                </a:p>
              </p:txBody>
            </p:sp>
            <p:sp>
              <p:nvSpPr>
                <p:cNvPr id="13357" name="Rectangle 82"/>
                <p:cNvSpPr>
                  <a:spLocks noChangeArrowheads="1"/>
                </p:cNvSpPr>
                <p:nvPr/>
              </p:nvSpPr>
              <p:spPr bwMode="auto">
                <a:xfrm>
                  <a:off x="1919" y="3456"/>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44" name="Group 83"/>
              <p:cNvGrpSpPr>
                <a:grpSpLocks/>
              </p:cNvGrpSpPr>
              <p:nvPr/>
            </p:nvGrpSpPr>
            <p:grpSpPr bwMode="auto">
              <a:xfrm>
                <a:off x="3839" y="3456"/>
                <a:ext cx="1920" cy="384"/>
                <a:chOff x="3839" y="3456"/>
                <a:chExt cx="1920" cy="384"/>
              </a:xfrm>
            </p:grpSpPr>
            <p:sp>
              <p:nvSpPr>
                <p:cNvPr id="13354" name="Rectangle 84"/>
                <p:cNvSpPr>
                  <a:spLocks noChangeArrowheads="1"/>
                </p:cNvSpPr>
                <p:nvPr/>
              </p:nvSpPr>
              <p:spPr bwMode="auto">
                <a:xfrm>
                  <a:off x="3882" y="3456"/>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private</a:t>
                  </a:r>
                </a:p>
              </p:txBody>
            </p:sp>
            <p:sp>
              <p:nvSpPr>
                <p:cNvPr id="13355" name="Rectangle 85"/>
                <p:cNvSpPr>
                  <a:spLocks noChangeArrowheads="1"/>
                </p:cNvSpPr>
                <p:nvPr/>
              </p:nvSpPr>
              <p:spPr bwMode="auto">
                <a:xfrm>
                  <a:off x="3839" y="3456"/>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45" name="Group 86"/>
              <p:cNvGrpSpPr>
                <a:grpSpLocks/>
              </p:cNvGrpSpPr>
              <p:nvPr/>
            </p:nvGrpSpPr>
            <p:grpSpPr bwMode="auto">
              <a:xfrm>
                <a:off x="0" y="3840"/>
                <a:ext cx="1919" cy="384"/>
                <a:chOff x="0" y="3840"/>
                <a:chExt cx="1919" cy="384"/>
              </a:xfrm>
            </p:grpSpPr>
            <p:sp>
              <p:nvSpPr>
                <p:cNvPr id="13352" name="Rectangle 87"/>
                <p:cNvSpPr>
                  <a:spLocks noChangeArrowheads="1"/>
                </p:cNvSpPr>
                <p:nvPr/>
              </p:nvSpPr>
              <p:spPr bwMode="auto">
                <a:xfrm>
                  <a:off x="43" y="3840"/>
                  <a:ext cx="18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protected</a:t>
                  </a:r>
                </a:p>
              </p:txBody>
            </p:sp>
            <p:sp>
              <p:nvSpPr>
                <p:cNvPr id="13353" name="Rectangle 88"/>
                <p:cNvSpPr>
                  <a:spLocks noChangeArrowheads="1"/>
                </p:cNvSpPr>
                <p:nvPr/>
              </p:nvSpPr>
              <p:spPr bwMode="auto">
                <a:xfrm>
                  <a:off x="0" y="3840"/>
                  <a:ext cx="19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46" name="Group 89"/>
              <p:cNvGrpSpPr>
                <a:grpSpLocks/>
              </p:cNvGrpSpPr>
              <p:nvPr/>
            </p:nvGrpSpPr>
            <p:grpSpPr bwMode="auto">
              <a:xfrm>
                <a:off x="1919" y="3840"/>
                <a:ext cx="1920" cy="384"/>
                <a:chOff x="1919" y="3840"/>
                <a:chExt cx="1920" cy="384"/>
              </a:xfrm>
            </p:grpSpPr>
            <p:sp>
              <p:nvSpPr>
                <p:cNvPr id="13350" name="Rectangle 90"/>
                <p:cNvSpPr>
                  <a:spLocks noChangeArrowheads="1"/>
                </p:cNvSpPr>
                <p:nvPr/>
              </p:nvSpPr>
              <p:spPr bwMode="auto">
                <a:xfrm>
                  <a:off x="1962" y="3840"/>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protected</a:t>
                  </a:r>
                </a:p>
              </p:txBody>
            </p:sp>
            <p:sp>
              <p:nvSpPr>
                <p:cNvPr id="13351" name="Rectangle 91"/>
                <p:cNvSpPr>
                  <a:spLocks noChangeArrowheads="1"/>
                </p:cNvSpPr>
                <p:nvPr/>
              </p:nvSpPr>
              <p:spPr bwMode="auto">
                <a:xfrm>
                  <a:off x="1919" y="3840"/>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47" name="Group 92"/>
              <p:cNvGrpSpPr>
                <a:grpSpLocks/>
              </p:cNvGrpSpPr>
              <p:nvPr/>
            </p:nvGrpSpPr>
            <p:grpSpPr bwMode="auto">
              <a:xfrm>
                <a:off x="3839" y="3840"/>
                <a:ext cx="1920" cy="384"/>
                <a:chOff x="3839" y="3840"/>
                <a:chExt cx="1920" cy="384"/>
              </a:xfrm>
            </p:grpSpPr>
            <p:sp>
              <p:nvSpPr>
                <p:cNvPr id="13348" name="Rectangle 93"/>
                <p:cNvSpPr>
                  <a:spLocks noChangeArrowheads="1"/>
                </p:cNvSpPr>
                <p:nvPr/>
              </p:nvSpPr>
              <p:spPr bwMode="auto">
                <a:xfrm>
                  <a:off x="3882" y="3840"/>
                  <a:ext cx="18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b="1">
                      <a:solidFill>
                        <a:srgbClr val="000000"/>
                      </a:solidFill>
                    </a:rPr>
                    <a:t>protected</a:t>
                  </a:r>
                </a:p>
              </p:txBody>
            </p:sp>
            <p:sp>
              <p:nvSpPr>
                <p:cNvPr id="13349" name="Rectangle 94"/>
                <p:cNvSpPr>
                  <a:spLocks noChangeArrowheads="1"/>
                </p:cNvSpPr>
                <p:nvPr/>
              </p:nvSpPr>
              <p:spPr bwMode="auto">
                <a:xfrm>
                  <a:off x="3839" y="3840"/>
                  <a:ext cx="19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13317" name="Rectangle 95"/>
            <p:cNvSpPr>
              <a:spLocks noChangeArrowheads="1"/>
            </p:cNvSpPr>
            <p:nvPr/>
          </p:nvSpPr>
          <p:spPr bwMode="auto">
            <a:xfrm>
              <a:off x="-3" y="381"/>
              <a:ext cx="5765" cy="3846"/>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96"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组合 96"/>
          <p:cNvGrpSpPr>
            <a:grpSpLocks/>
          </p:cNvGrpSpPr>
          <p:nvPr/>
        </p:nvGrpSpPr>
        <p:grpSpPr bwMode="auto">
          <a:xfrm>
            <a:off x="304800" y="71835"/>
            <a:ext cx="466725" cy="468313"/>
            <a:chOff x="1192404" y="608225"/>
            <a:chExt cx="1755828" cy="1759616"/>
          </a:xfrm>
        </p:grpSpPr>
        <p:grpSp>
          <p:nvGrpSpPr>
            <p:cNvPr id="98" name="组合 79"/>
            <p:cNvGrpSpPr>
              <a:grpSpLocks/>
            </p:cNvGrpSpPr>
            <p:nvPr/>
          </p:nvGrpSpPr>
          <p:grpSpPr bwMode="auto">
            <a:xfrm>
              <a:off x="1192404" y="608225"/>
              <a:ext cx="1755828" cy="1759616"/>
              <a:chOff x="6379729" y="2488774"/>
              <a:chExt cx="2513016" cy="2513016"/>
            </a:xfrm>
          </p:grpSpPr>
          <p:sp>
            <p:nvSpPr>
              <p:cNvPr id="10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1" name="任意多边形 83"/>
              <p:cNvGrpSpPr>
                <a:grpSpLocks/>
              </p:cNvGrpSpPr>
              <p:nvPr/>
            </p:nvGrpSpPr>
            <p:grpSpPr bwMode="auto">
              <a:xfrm>
                <a:off x="6397313" y="2490687"/>
                <a:ext cx="2505748" cy="2500354"/>
                <a:chOff x="1883664" y="1987296"/>
                <a:chExt cx="1322832" cy="1322832"/>
              </a:xfrm>
            </p:grpSpPr>
            <p:pic>
              <p:nvPicPr>
                <p:cNvPr id="10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04"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spTree>
    <p:extLst>
      <p:ext uri="{BB962C8B-B14F-4D97-AF65-F5344CB8AC3E}">
        <p14:creationId xmlns:p14="http://schemas.microsoft.com/office/powerpoint/2010/main" val="3294423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ppt_w</p:attrName>
                                        </p:attrNameLst>
                                      </p:cBhvr>
                                      <p:tavLst>
                                        <p:tav tm="0" fmla="#ppt_w*sin(2.5*pi*$)">
                                          <p:val>
                                            <p:fltVal val="0"/>
                                          </p:val>
                                        </p:tav>
                                        <p:tav tm="100000">
                                          <p:val>
                                            <p:fltVal val="1"/>
                                          </p:val>
                                        </p:tav>
                                      </p:tavLst>
                                    </p:anim>
                                    <p:anim calcmode="lin" valueType="num">
                                      <p:cBhvr>
                                        <p:cTn id="9" dur="1000" fill="hold"/>
                                        <p:tgtEl>
                                          <p:spTgt spid="104"/>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04"/>
                                        </p:tgtEl>
                                      </p:cBhvr>
                                    </p:animEffect>
                                    <p:animScale>
                                      <p:cBhvr>
                                        <p:cTn id="13" dur="250" autoRev="1" fill="hold"/>
                                        <p:tgtEl>
                                          <p:spTgt spid="1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3"/>
          <p:cNvSpPr txBox="1">
            <a:spLocks noChangeArrowheads="1"/>
          </p:cNvSpPr>
          <p:nvPr/>
        </p:nvSpPr>
        <p:spPr bwMode="auto">
          <a:xfrm>
            <a:off x="1921497" y="981303"/>
            <a:ext cx="8437928" cy="45270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400" kern="0"/>
              <a:t>不同继承方式的基类和派生类特性</a:t>
            </a:r>
          </a:p>
        </p:txBody>
      </p:sp>
      <p:graphicFrame>
        <p:nvGraphicFramePr>
          <p:cNvPr id="97" name="Group 39"/>
          <p:cNvGraphicFramePr>
            <a:graphicFrameLocks/>
          </p:cNvGraphicFramePr>
          <p:nvPr/>
        </p:nvGraphicFramePr>
        <p:xfrm>
          <a:off x="2137446" y="1557699"/>
          <a:ext cx="8077481" cy="3530161"/>
        </p:xfrm>
        <a:graphic>
          <a:graphicData uri="http://schemas.openxmlformats.org/drawingml/2006/table">
            <a:tbl>
              <a:tblPr/>
              <a:tblGrid>
                <a:gridCol w="2693023">
                  <a:extLst>
                    <a:ext uri="{9D8B030D-6E8A-4147-A177-3AD203B41FA5}">
                      <a16:colId xmlns:a16="http://schemas.microsoft.com/office/drawing/2014/main" val="20000"/>
                    </a:ext>
                  </a:extLst>
                </a:gridCol>
                <a:gridCol w="2691435">
                  <a:extLst>
                    <a:ext uri="{9D8B030D-6E8A-4147-A177-3AD203B41FA5}">
                      <a16:colId xmlns:a16="http://schemas.microsoft.com/office/drawing/2014/main" val="20001"/>
                    </a:ext>
                  </a:extLst>
                </a:gridCol>
                <a:gridCol w="2693023">
                  <a:extLst>
                    <a:ext uri="{9D8B030D-6E8A-4147-A177-3AD203B41FA5}">
                      <a16:colId xmlns:a16="http://schemas.microsoft.com/office/drawing/2014/main" val="20002"/>
                    </a:ext>
                  </a:extLst>
                </a:gridCol>
              </a:tblGrid>
              <a:tr h="457246">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继承方式 </a:t>
                      </a:r>
                    </a:p>
                  </a:txBody>
                  <a:tcPr marL="91461" marR="91461"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基类特征 </a:t>
                      </a:r>
                    </a:p>
                  </a:txBody>
                  <a:tcPr marL="91461" marR="91461"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派生类特征 </a:t>
                      </a:r>
                    </a:p>
                  </a:txBody>
                  <a:tcPr marL="91461" marR="91461"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24305">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公有继承 </a:t>
                      </a:r>
                    </a:p>
                  </a:txBody>
                  <a:tcPr marL="91461" marR="91461"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public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protected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private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61" marR="91461"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public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provated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pitchFamily="2" charset="-122"/>
                        </a:rPr>
                        <a:t>不可访问 </a:t>
                      </a:r>
                    </a:p>
                  </a:txBody>
                  <a:tcPr marL="91461" marR="91461"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24305">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私有继承 </a:t>
                      </a:r>
                    </a:p>
                  </a:txBody>
                  <a:tcPr marL="91461" marR="91461"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public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protected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private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61" marR="91461"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private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private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宋体" pitchFamily="2" charset="-122"/>
                        </a:rPr>
                        <a:t>不可访问 </a:t>
                      </a:r>
                    </a:p>
                  </a:txBody>
                  <a:tcPr marL="91461" marR="91461"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4305">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宋体" pitchFamily="2" charset="-122"/>
                        </a:rPr>
                        <a:t>保护继承 </a:t>
                      </a:r>
                    </a:p>
                  </a:txBody>
                  <a:tcPr marL="91461" marR="91461"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public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protected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private </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61" marR="91461"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charset="0"/>
                          <a:ea typeface="宋体" pitchFamily="2" charset="-122"/>
                        </a:defRPr>
                      </a:lvl1pPr>
                      <a:lvl2pPr>
                        <a:spcBef>
                          <a:spcPct val="20000"/>
                        </a:spcBef>
                        <a:defRPr sz="2400">
                          <a:solidFill>
                            <a:schemeClr val="tx1"/>
                          </a:solidFill>
                          <a:latin typeface="Arial" charset="0"/>
                          <a:ea typeface="宋体" pitchFamily="2" charset="-122"/>
                        </a:defRPr>
                      </a:lvl2pPr>
                      <a:lvl3pPr>
                        <a:spcBef>
                          <a:spcPct val="20000"/>
                        </a:spcBef>
                        <a:defRPr sz="2400">
                          <a:solidFill>
                            <a:schemeClr val="tx1"/>
                          </a:solidFill>
                          <a:latin typeface="Arial" charset="0"/>
                          <a:ea typeface="宋体" pitchFamily="2" charset="-122"/>
                        </a:defRPr>
                      </a:lvl3pPr>
                      <a:lvl4pPr>
                        <a:spcBef>
                          <a:spcPct val="20000"/>
                        </a:spcBef>
                        <a:defRPr sz="2400">
                          <a:solidFill>
                            <a:schemeClr val="tx1"/>
                          </a:solidFill>
                          <a:latin typeface="Arial" charset="0"/>
                          <a:ea typeface="宋体" pitchFamily="2" charset="-122"/>
                        </a:defRPr>
                      </a:lvl4pPr>
                      <a:lvl5pPr>
                        <a:spcBef>
                          <a:spcPct val="20000"/>
                        </a:spcBef>
                        <a:defRPr sz="2400">
                          <a:solidFill>
                            <a:schemeClr val="tx1"/>
                          </a:solidFill>
                          <a:latin typeface="Arial" charset="0"/>
                          <a:ea typeface="宋体" pitchFamily="2" charset="-122"/>
                        </a:defRPr>
                      </a:lvl5pPr>
                      <a:lvl6pPr fontAlgn="base">
                        <a:spcBef>
                          <a:spcPct val="20000"/>
                        </a:spcBef>
                        <a:spcAft>
                          <a:spcPct val="0"/>
                        </a:spcAft>
                        <a:defRPr sz="2400">
                          <a:solidFill>
                            <a:schemeClr val="tx1"/>
                          </a:solidFill>
                          <a:latin typeface="Arial" charset="0"/>
                          <a:ea typeface="宋体" pitchFamily="2" charset="-122"/>
                        </a:defRPr>
                      </a:lvl6pPr>
                      <a:lvl7pPr fontAlgn="base">
                        <a:spcBef>
                          <a:spcPct val="20000"/>
                        </a:spcBef>
                        <a:spcAft>
                          <a:spcPct val="0"/>
                        </a:spcAft>
                        <a:defRPr sz="2400">
                          <a:solidFill>
                            <a:schemeClr val="tx1"/>
                          </a:solidFill>
                          <a:latin typeface="Arial" charset="0"/>
                          <a:ea typeface="宋体" pitchFamily="2" charset="-122"/>
                        </a:defRPr>
                      </a:lvl7pPr>
                      <a:lvl8pPr fontAlgn="base">
                        <a:spcBef>
                          <a:spcPct val="20000"/>
                        </a:spcBef>
                        <a:spcAft>
                          <a:spcPct val="0"/>
                        </a:spcAft>
                        <a:defRPr sz="2400">
                          <a:solidFill>
                            <a:schemeClr val="tx1"/>
                          </a:solidFill>
                          <a:latin typeface="Arial" charset="0"/>
                          <a:ea typeface="宋体" pitchFamily="2" charset="-122"/>
                        </a:defRPr>
                      </a:lvl8pPr>
                      <a:lvl9pPr fontAlgn="base">
                        <a:spcBef>
                          <a:spcPct val="20000"/>
                        </a:spcBef>
                        <a:spcAft>
                          <a:spcPct val="0"/>
                        </a:spcAft>
                        <a:defRPr sz="2400">
                          <a:solidFill>
                            <a:schemeClr val="tx1"/>
                          </a:solidFill>
                          <a:latin typeface="Arial"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ea typeface="宋体" pitchFamily="2" charset="-122"/>
                        </a:rPr>
                        <a:t>protected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ea typeface="宋体" pitchFamily="2" charset="-122"/>
                        </a:rPr>
                        <a:t>protected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宋体" pitchFamily="2" charset="-122"/>
                        </a:rPr>
                        <a:t>不可访问 </a:t>
                      </a:r>
                    </a:p>
                  </a:txBody>
                  <a:tcPr marL="91461" marR="91461"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spTree>
    <p:extLst>
      <p:ext uri="{BB962C8B-B14F-4D97-AF65-F5344CB8AC3E}">
        <p14:creationId xmlns:p14="http://schemas.microsoft.com/office/powerpoint/2010/main" val="8876433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778695" y="810608"/>
            <a:ext cx="7917107" cy="4843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3201" b="0" kern="0" dirty="0">
                <a:solidFill>
                  <a:srgbClr val="FF0000"/>
                </a:solidFill>
              </a:rPr>
              <a:t>派生类对基类成员的访问规则</a:t>
            </a:r>
            <a:r>
              <a:rPr lang="zh-CN" altLang="en-US" sz="3201" kern="0" dirty="0">
                <a:solidFill>
                  <a:srgbClr val="FF0000"/>
                </a:solidFill>
              </a:rPr>
              <a:t> </a:t>
            </a:r>
          </a:p>
        </p:txBody>
      </p:sp>
      <p:sp>
        <p:nvSpPr>
          <p:cNvPr id="3" name="Rectangle 3"/>
          <p:cNvSpPr txBox="1">
            <a:spLocks noChangeArrowheads="1"/>
          </p:cNvSpPr>
          <p:nvPr/>
        </p:nvSpPr>
        <p:spPr bwMode="auto">
          <a:xfrm>
            <a:off x="308066" y="1462181"/>
            <a:ext cx="11551749" cy="41772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en-US" altLang="zh-CN" sz="2801" kern="0" dirty="0" smtClean="0">
                <a:solidFill>
                  <a:srgbClr val="000000"/>
                </a:solidFill>
              </a:rPr>
              <a:t>   </a:t>
            </a:r>
            <a:r>
              <a:rPr lang="zh-CN" altLang="en-US" sz="2801" b="0" kern="0" dirty="0">
                <a:solidFill>
                  <a:srgbClr val="000000"/>
                </a:solidFill>
              </a:rPr>
              <a:t>派生类对基类成员的访问形式主要有以下两种</a:t>
            </a:r>
            <a:r>
              <a:rPr lang="en-US" altLang="zh-CN" sz="2801" b="0" kern="0" dirty="0">
                <a:solidFill>
                  <a:srgbClr val="000000"/>
                </a:solidFill>
              </a:rPr>
              <a:t>:</a:t>
            </a:r>
          </a:p>
          <a:p>
            <a:pPr>
              <a:buFont typeface="Wingdings" pitchFamily="2" charset="2"/>
              <a:buNone/>
              <a:defRPr/>
            </a:pPr>
            <a:r>
              <a:rPr lang="en-US" altLang="zh-CN" sz="2801" b="0" kern="0" dirty="0">
                <a:solidFill>
                  <a:srgbClr val="000000"/>
                </a:solidFill>
              </a:rPr>
              <a:t>    (1) </a:t>
            </a:r>
            <a:r>
              <a:rPr lang="zh-CN" altLang="en-US" sz="2801" b="0" kern="0" dirty="0">
                <a:solidFill>
                  <a:srgbClr val="CC0000"/>
                </a:solidFill>
              </a:rPr>
              <a:t>内部访问</a:t>
            </a:r>
            <a:r>
              <a:rPr lang="en-US" altLang="zh-CN" sz="2801" b="0" kern="0" dirty="0">
                <a:solidFill>
                  <a:srgbClr val="000000"/>
                </a:solidFill>
              </a:rPr>
              <a:t>:  </a:t>
            </a:r>
            <a:r>
              <a:rPr lang="zh-CN" altLang="en-US" sz="2801" b="0" kern="0" dirty="0">
                <a:solidFill>
                  <a:srgbClr val="000000"/>
                </a:solidFill>
              </a:rPr>
              <a:t>由派生类中新增成员对基类继承来的成员的访问。</a:t>
            </a:r>
          </a:p>
          <a:p>
            <a:pPr>
              <a:buFont typeface="Wingdings" pitchFamily="2" charset="2"/>
              <a:buNone/>
              <a:defRPr/>
            </a:pPr>
            <a:r>
              <a:rPr lang="zh-CN" altLang="en-US" sz="2801" b="0" kern="0" dirty="0">
                <a:solidFill>
                  <a:srgbClr val="000000"/>
                </a:solidFill>
              </a:rPr>
              <a:t>    </a:t>
            </a:r>
            <a:r>
              <a:rPr lang="en-US" altLang="zh-CN" sz="2801" b="0" kern="0" dirty="0">
                <a:solidFill>
                  <a:srgbClr val="000000"/>
                </a:solidFill>
              </a:rPr>
              <a:t>(2) </a:t>
            </a:r>
            <a:r>
              <a:rPr lang="zh-CN" altLang="en-US" sz="2801" b="0" kern="0" dirty="0">
                <a:solidFill>
                  <a:srgbClr val="CC0000"/>
                </a:solidFill>
              </a:rPr>
              <a:t>对象访问</a:t>
            </a:r>
            <a:r>
              <a:rPr lang="en-US" altLang="zh-CN" sz="2801" b="0" kern="0" dirty="0">
                <a:solidFill>
                  <a:srgbClr val="000000"/>
                </a:solidFill>
              </a:rPr>
              <a:t>:  </a:t>
            </a:r>
            <a:r>
              <a:rPr lang="zh-CN" altLang="en-US" sz="2801" b="0" kern="0" dirty="0">
                <a:solidFill>
                  <a:srgbClr val="000000"/>
                </a:solidFill>
              </a:rPr>
              <a:t>在派生类外部</a:t>
            </a:r>
            <a:r>
              <a:rPr lang="en-US" altLang="zh-CN" sz="2801" b="0" kern="0" dirty="0">
                <a:solidFill>
                  <a:srgbClr val="000000"/>
                </a:solidFill>
              </a:rPr>
              <a:t>,</a:t>
            </a:r>
            <a:r>
              <a:rPr lang="zh-CN" altLang="en-US" sz="2801" b="0" kern="0" dirty="0">
                <a:solidFill>
                  <a:srgbClr val="000000"/>
                </a:solidFill>
              </a:rPr>
              <a:t>通过派生类的对象对从基类继承来的成员的访问。 </a:t>
            </a:r>
            <a:endParaRPr lang="en-US" altLang="zh-CN" sz="2801" b="0" kern="0" dirty="0">
              <a:solidFill>
                <a:srgbClr val="000000"/>
              </a:solidFill>
            </a:endParaRPr>
          </a:p>
          <a:p>
            <a:pPr>
              <a:buFont typeface="Wingdings" pitchFamily="2" charset="2"/>
              <a:buNone/>
              <a:defRPr/>
            </a:pPr>
            <a:endParaRPr lang="en-US" altLang="zh-CN" sz="2801" b="0" kern="0" dirty="0">
              <a:solidFill>
                <a:srgbClr val="000000"/>
              </a:solidFill>
            </a:endParaRPr>
          </a:p>
          <a:p>
            <a:pPr marL="0" indent="0" algn="just">
              <a:defRPr/>
            </a:pPr>
            <a:r>
              <a:rPr lang="zh-CN" altLang="en-US" sz="2801" b="0" dirty="0">
                <a:latin typeface="宋体" pitchFamily="2" charset="-122"/>
              </a:rPr>
              <a:t>不同继承方式决定的不同访问控制权限体现在：</a:t>
            </a:r>
          </a:p>
          <a:p>
            <a:pPr marL="762152" lvl="1">
              <a:buNone/>
              <a:defRPr/>
            </a:pPr>
            <a:r>
              <a:rPr lang="en-US" altLang="zh-CN" sz="2601" b="0" dirty="0"/>
              <a:t>1</a:t>
            </a:r>
            <a:r>
              <a:rPr lang="zh-CN" altLang="en-US" sz="2601" b="0" dirty="0"/>
              <a:t>、派生类</a:t>
            </a:r>
            <a:r>
              <a:rPr lang="zh-CN" altLang="en-US" sz="2601" b="0" dirty="0">
                <a:solidFill>
                  <a:srgbClr val="FF0000"/>
                </a:solidFill>
              </a:rPr>
              <a:t>成员</a:t>
            </a:r>
            <a:r>
              <a:rPr lang="zh-CN" altLang="en-US" sz="2601" b="0" dirty="0"/>
              <a:t>对继承于基类的成员的访问控制。</a:t>
            </a:r>
          </a:p>
          <a:p>
            <a:pPr marL="762152" lvl="1">
              <a:buNone/>
              <a:defRPr/>
            </a:pPr>
            <a:r>
              <a:rPr lang="en-US" altLang="zh-CN" sz="2601" b="0" dirty="0"/>
              <a:t>2</a:t>
            </a:r>
            <a:r>
              <a:rPr lang="zh-CN" altLang="en-US" sz="2601" b="0" dirty="0"/>
              <a:t>、派生类</a:t>
            </a:r>
            <a:r>
              <a:rPr lang="zh-CN" altLang="en-US" sz="2601" b="0" dirty="0">
                <a:solidFill>
                  <a:srgbClr val="FF0000"/>
                </a:solidFill>
              </a:rPr>
              <a:t>对象</a:t>
            </a:r>
            <a:r>
              <a:rPr lang="zh-CN" altLang="en-US" sz="2601" b="0" dirty="0"/>
              <a:t>对继承于基类的成员的访问控制。</a:t>
            </a:r>
          </a:p>
          <a:p>
            <a:pPr>
              <a:buFont typeface="Wingdings" pitchFamily="2" charset="2"/>
              <a:buNone/>
              <a:defRPr/>
            </a:pPr>
            <a:endParaRPr lang="zh-CN" altLang="en-US" sz="2801" b="0" kern="0" dirty="0">
              <a:solidFill>
                <a:srgbClr val="000000"/>
              </a:solidFill>
            </a:endParaRP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spTree>
    <p:extLst>
      <p:ext uri="{BB962C8B-B14F-4D97-AF65-F5344CB8AC3E}">
        <p14:creationId xmlns:p14="http://schemas.microsoft.com/office/powerpoint/2010/main" val="39510576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66527" y="1701601"/>
            <a:ext cx="11737304" cy="459270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0000"/>
              </a:lnSpc>
              <a:buFont typeface="Wingdings" panose="05000000000000000000" pitchFamily="2" charset="2"/>
              <a:buChar char="l"/>
              <a:defRPr/>
            </a:pPr>
            <a:r>
              <a:rPr lang="zh-CN" altLang="en-US" sz="2400" b="0" kern="0" dirty="0" smtClean="0">
                <a:solidFill>
                  <a:srgbClr val="000000"/>
                </a:solidFill>
              </a:rPr>
              <a:t>基</a:t>
            </a:r>
            <a:r>
              <a:rPr lang="zh-CN" altLang="en-US" sz="2400" b="0" kern="0" dirty="0">
                <a:solidFill>
                  <a:srgbClr val="000000"/>
                </a:solidFill>
              </a:rPr>
              <a:t>类的</a:t>
            </a:r>
            <a:r>
              <a:rPr lang="en-US" altLang="zh-CN" sz="2400" b="0" kern="0" dirty="0">
                <a:solidFill>
                  <a:srgbClr val="FF0000"/>
                </a:solidFill>
              </a:rPr>
              <a:t>public</a:t>
            </a:r>
            <a:r>
              <a:rPr lang="zh-CN" altLang="en-US" sz="2400" b="0" kern="0" dirty="0">
                <a:solidFill>
                  <a:srgbClr val="FF0000"/>
                </a:solidFill>
              </a:rPr>
              <a:t>成员和</a:t>
            </a:r>
            <a:r>
              <a:rPr lang="en-US" altLang="zh-CN" sz="2400" b="0" kern="0" dirty="0">
                <a:solidFill>
                  <a:srgbClr val="FF0000"/>
                </a:solidFill>
              </a:rPr>
              <a:t>protected</a:t>
            </a:r>
            <a:r>
              <a:rPr lang="zh-CN" altLang="en-US" sz="2400" b="0" kern="0" dirty="0">
                <a:solidFill>
                  <a:srgbClr val="FF0000"/>
                </a:solidFill>
              </a:rPr>
              <a:t>成员</a:t>
            </a:r>
            <a:r>
              <a:rPr lang="zh-CN" altLang="en-US" sz="2400" b="0" kern="0" dirty="0">
                <a:solidFill>
                  <a:srgbClr val="000000"/>
                </a:solidFill>
              </a:rPr>
              <a:t>被继承后作为派生类的</a:t>
            </a:r>
            <a:r>
              <a:rPr lang="en-US" altLang="zh-CN" sz="2400" b="0" kern="0" dirty="0">
                <a:solidFill>
                  <a:srgbClr val="FF0000"/>
                </a:solidFill>
              </a:rPr>
              <a:t>private</a:t>
            </a:r>
            <a:r>
              <a:rPr lang="zh-CN" altLang="en-US" sz="2400" b="0" kern="0" dirty="0">
                <a:solidFill>
                  <a:srgbClr val="FF0000"/>
                </a:solidFill>
              </a:rPr>
              <a:t>成员</a:t>
            </a:r>
            <a:r>
              <a:rPr lang="en-US" altLang="zh-CN" sz="2400" b="0" kern="0" dirty="0">
                <a:solidFill>
                  <a:srgbClr val="000000"/>
                </a:solidFill>
              </a:rPr>
              <a:t>,</a:t>
            </a:r>
            <a:r>
              <a:rPr lang="zh-CN" altLang="en-US" sz="2400" b="0" kern="0" dirty="0">
                <a:solidFill>
                  <a:srgbClr val="000000"/>
                </a:solidFill>
              </a:rPr>
              <a:t>派生类的其他成员可以直接访问它们</a:t>
            </a:r>
            <a:r>
              <a:rPr lang="en-US" altLang="zh-CN" sz="2400" b="0" kern="0" dirty="0">
                <a:solidFill>
                  <a:srgbClr val="000000"/>
                </a:solidFill>
              </a:rPr>
              <a:t>,</a:t>
            </a:r>
            <a:r>
              <a:rPr lang="zh-CN" altLang="en-US" sz="2400" b="0" kern="0" dirty="0">
                <a:solidFill>
                  <a:srgbClr val="000000"/>
                </a:solidFill>
              </a:rPr>
              <a:t>但是在类外部通过派生类的对象无法访问。</a:t>
            </a:r>
          </a:p>
          <a:p>
            <a:pPr>
              <a:lnSpc>
                <a:spcPct val="150000"/>
              </a:lnSpc>
              <a:buFont typeface="Wingdings" panose="05000000000000000000" pitchFamily="2" charset="2"/>
              <a:buChar char="l"/>
              <a:defRPr/>
            </a:pPr>
            <a:r>
              <a:rPr lang="zh-CN" altLang="en-US" sz="2400" b="0" kern="0" dirty="0" smtClean="0">
                <a:solidFill>
                  <a:srgbClr val="000000"/>
                </a:solidFill>
              </a:rPr>
              <a:t>基</a:t>
            </a:r>
            <a:r>
              <a:rPr lang="zh-CN" altLang="en-US" sz="2400" b="0" kern="0" dirty="0">
                <a:solidFill>
                  <a:srgbClr val="000000"/>
                </a:solidFill>
              </a:rPr>
              <a:t>类的</a:t>
            </a:r>
            <a:r>
              <a:rPr lang="en-US" altLang="zh-CN" sz="2400" b="0" kern="0" dirty="0">
                <a:solidFill>
                  <a:srgbClr val="FF0000"/>
                </a:solidFill>
              </a:rPr>
              <a:t>private</a:t>
            </a:r>
            <a:r>
              <a:rPr lang="zh-CN" altLang="en-US" sz="2400" b="0" kern="0" dirty="0">
                <a:solidFill>
                  <a:srgbClr val="FF0000"/>
                </a:solidFill>
              </a:rPr>
              <a:t>成员</a:t>
            </a:r>
            <a:r>
              <a:rPr lang="zh-CN" altLang="en-US" sz="2400" b="0" kern="0" dirty="0">
                <a:solidFill>
                  <a:srgbClr val="000000"/>
                </a:solidFill>
              </a:rPr>
              <a:t>在私有派生类中是</a:t>
            </a:r>
            <a:r>
              <a:rPr lang="zh-CN" altLang="en-US" sz="2400" b="0" kern="0" dirty="0">
                <a:solidFill>
                  <a:srgbClr val="FF0000"/>
                </a:solidFill>
              </a:rPr>
              <a:t>不可直接访问</a:t>
            </a:r>
            <a:r>
              <a:rPr lang="zh-CN" altLang="en-US" sz="2400" b="0" kern="0" dirty="0">
                <a:solidFill>
                  <a:srgbClr val="000000"/>
                </a:solidFill>
              </a:rPr>
              <a:t>的</a:t>
            </a:r>
            <a:r>
              <a:rPr lang="en-US" altLang="zh-CN" sz="2400" b="0" kern="0" dirty="0">
                <a:solidFill>
                  <a:srgbClr val="000000"/>
                </a:solidFill>
              </a:rPr>
              <a:t>,</a:t>
            </a:r>
            <a:r>
              <a:rPr lang="zh-CN" altLang="en-US" sz="2400" b="0" kern="0" dirty="0">
                <a:solidFill>
                  <a:srgbClr val="000000"/>
                </a:solidFill>
              </a:rPr>
              <a:t>所以无论是派生类成员还是通过派生类的对象</a:t>
            </a:r>
            <a:r>
              <a:rPr lang="en-US" altLang="zh-CN" sz="2400" b="0" kern="0" dirty="0">
                <a:solidFill>
                  <a:srgbClr val="000000"/>
                </a:solidFill>
              </a:rPr>
              <a:t>,</a:t>
            </a:r>
            <a:r>
              <a:rPr lang="zh-CN" altLang="en-US" sz="2400" b="0" kern="0" dirty="0">
                <a:solidFill>
                  <a:srgbClr val="000000"/>
                </a:solidFill>
              </a:rPr>
              <a:t>都无法直接访问从基类继承来的</a:t>
            </a:r>
            <a:r>
              <a:rPr lang="en-US" altLang="zh-CN" sz="2400" b="0" kern="0" dirty="0">
                <a:solidFill>
                  <a:srgbClr val="000000"/>
                </a:solidFill>
              </a:rPr>
              <a:t>p</a:t>
            </a:r>
            <a:r>
              <a:rPr lang="en-US" altLang="zh-CN" sz="2400" b="0" kern="0" dirty="0">
                <a:solidFill>
                  <a:srgbClr val="FF0000"/>
                </a:solidFill>
              </a:rPr>
              <a:t>rivate</a:t>
            </a:r>
            <a:r>
              <a:rPr lang="zh-CN" altLang="en-US" sz="2400" b="0" kern="0" dirty="0">
                <a:solidFill>
                  <a:srgbClr val="000000"/>
                </a:solidFill>
              </a:rPr>
              <a:t>成员</a:t>
            </a:r>
            <a:r>
              <a:rPr lang="en-US" altLang="zh-CN" sz="2400" b="0" kern="0" dirty="0">
                <a:solidFill>
                  <a:srgbClr val="000000"/>
                </a:solidFill>
              </a:rPr>
              <a:t>,</a:t>
            </a:r>
            <a:r>
              <a:rPr lang="zh-CN" altLang="en-US" sz="2400" b="0" kern="0" dirty="0">
                <a:solidFill>
                  <a:srgbClr val="000000"/>
                </a:solidFill>
              </a:rPr>
              <a:t>但是可以通过基类提供的</a:t>
            </a:r>
            <a:r>
              <a:rPr lang="en-US" altLang="zh-CN" sz="2400" b="0" kern="0" dirty="0">
                <a:solidFill>
                  <a:srgbClr val="FF0000"/>
                </a:solidFill>
              </a:rPr>
              <a:t>public</a:t>
            </a:r>
            <a:r>
              <a:rPr lang="zh-CN" altLang="en-US" sz="2400" b="0" kern="0" dirty="0">
                <a:solidFill>
                  <a:srgbClr val="000000"/>
                </a:solidFill>
              </a:rPr>
              <a:t>成员函数间接访问。</a:t>
            </a:r>
            <a:endParaRPr lang="en-US" altLang="zh-CN" sz="2400" b="0" kern="0" dirty="0">
              <a:solidFill>
                <a:srgbClr val="000000"/>
              </a:solidFill>
            </a:endParaRPr>
          </a:p>
          <a:p>
            <a:pPr>
              <a:lnSpc>
                <a:spcPct val="150000"/>
              </a:lnSpc>
              <a:buFont typeface="Wingdings" panose="05000000000000000000" pitchFamily="2" charset="2"/>
              <a:buChar char="l"/>
              <a:defRPr/>
            </a:pPr>
            <a:endParaRPr lang="en-US" altLang="zh-CN" sz="2400" b="0" kern="0" dirty="0">
              <a:solidFill>
                <a:srgbClr val="000000"/>
              </a:solidFill>
            </a:endParaRPr>
          </a:p>
          <a:p>
            <a:pPr marL="514350" lvl="1" indent="-514350">
              <a:lnSpc>
                <a:spcPct val="150000"/>
              </a:lnSpc>
              <a:buFont typeface="Wingdings" panose="05000000000000000000" pitchFamily="2" charset="2"/>
              <a:buChar char="l"/>
              <a:defRPr/>
            </a:pPr>
            <a:r>
              <a:rPr lang="zh-CN" altLang="zh-CN" sz="2601" b="0" dirty="0"/>
              <a:t>通过</a:t>
            </a:r>
            <a:r>
              <a:rPr lang="zh-CN" altLang="zh-CN" sz="2601" b="0" dirty="0">
                <a:solidFill>
                  <a:srgbClr val="990000"/>
                </a:solidFill>
              </a:rPr>
              <a:t>派生类的对象</a:t>
            </a:r>
            <a:r>
              <a:rPr lang="zh-CN" altLang="zh-CN" sz="2601" b="0" dirty="0"/>
              <a:t>不能访问基类中的任何成员</a:t>
            </a:r>
            <a:r>
              <a:rPr lang="zh-CN" altLang="zh-CN" sz="2801" b="0" dirty="0"/>
              <a:t>。</a:t>
            </a:r>
            <a:endParaRPr lang="zh-CN" altLang="en-US" sz="2801" b="0" dirty="0"/>
          </a:p>
          <a:p>
            <a:pPr>
              <a:buFont typeface="Wingdings" pitchFamily="2" charset="2"/>
              <a:buNone/>
              <a:defRPr/>
            </a:pPr>
            <a:r>
              <a:rPr lang="zh-CN" altLang="en-US" sz="2400" kern="0" dirty="0">
                <a:solidFill>
                  <a:srgbClr val="000000"/>
                </a:solidFill>
              </a:rPr>
              <a:t> </a:t>
            </a:r>
          </a:p>
          <a:p>
            <a:pPr>
              <a:buFont typeface="Wingdings" pitchFamily="2" charset="2"/>
              <a:buNone/>
              <a:defRPr/>
            </a:pPr>
            <a:endParaRPr lang="zh-CN" altLang="en-US" sz="2400" kern="0" dirty="0">
              <a:solidFill>
                <a:srgbClr val="000000"/>
              </a:solidFill>
            </a:endParaRPr>
          </a:p>
          <a:p>
            <a:pPr>
              <a:buFont typeface="Wingdings" pitchFamily="2" charset="2"/>
              <a:buNone/>
              <a:defRPr/>
            </a:pPr>
            <a:r>
              <a:rPr lang="zh-CN" altLang="en-US" sz="2000" kern="0" dirty="0">
                <a:solidFill>
                  <a:srgbClr val="000000"/>
                </a:solidFill>
              </a:rPr>
              <a:t>     </a:t>
            </a:r>
          </a:p>
        </p:txBody>
      </p:sp>
      <p:sp>
        <p:nvSpPr>
          <p:cNvPr id="16387" name="Rectangle 4"/>
          <p:cNvSpPr>
            <a:spLocks noChangeArrowheads="1"/>
          </p:cNvSpPr>
          <p:nvPr/>
        </p:nvSpPr>
        <p:spPr bwMode="auto">
          <a:xfrm>
            <a:off x="1562671" y="1063654"/>
            <a:ext cx="7347063" cy="51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43000" indent="-2286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Font typeface="宋体" panose="02010600030101010101" pitchFamily="2" charset="-122"/>
              <a:buNone/>
            </a:pPr>
            <a:r>
              <a:rPr lang="en-US" altLang="zh-CN" sz="2801" dirty="0">
                <a:latin typeface="宋体" panose="02010600030101010101" pitchFamily="2" charset="-122"/>
              </a:rPr>
              <a:t> </a:t>
            </a:r>
            <a:r>
              <a:rPr lang="en-US" altLang="zh-CN" sz="2801" b="1" dirty="0">
                <a:solidFill>
                  <a:srgbClr val="000000"/>
                </a:solidFill>
                <a:latin typeface="宋体" panose="02010600030101010101" pitchFamily="2" charset="-122"/>
              </a:rPr>
              <a:t>1. </a:t>
            </a:r>
            <a:r>
              <a:rPr lang="zh-CN" altLang="en-US" sz="2801" b="1" dirty="0">
                <a:solidFill>
                  <a:srgbClr val="000000"/>
                </a:solidFill>
                <a:latin typeface="宋体" panose="02010600030101010101" pitchFamily="2" charset="-122"/>
              </a:rPr>
              <a:t>私有继承的访问规则</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spTree>
    <p:extLst>
      <p:ext uri="{BB962C8B-B14F-4D97-AF65-F5344CB8AC3E}">
        <p14:creationId xmlns:p14="http://schemas.microsoft.com/office/powerpoint/2010/main" val="41197375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635779" y="916570"/>
            <a:ext cx="9146117" cy="884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dirty="0" smtClean="0">
                <a:solidFill>
                  <a:srgbClr val="000000"/>
                </a:solidFill>
              </a:rPr>
              <a:t> </a:t>
            </a:r>
            <a:r>
              <a:rPr kumimoji="1" lang="zh-CN" altLang="en-US" sz="2801" b="1" dirty="0" smtClean="0">
                <a:solidFill>
                  <a:srgbClr val="000000"/>
                </a:solidFill>
              </a:rPr>
              <a:t>私有</a:t>
            </a:r>
            <a:r>
              <a:rPr kumimoji="1" lang="zh-CN" altLang="en-US" sz="2801" b="1" dirty="0">
                <a:solidFill>
                  <a:srgbClr val="000000"/>
                </a:solidFill>
              </a:rPr>
              <a:t>继承的访问规则</a:t>
            </a:r>
          </a:p>
          <a:p>
            <a:endParaRPr kumimoji="1" lang="en-US" altLang="zh-CN" dirty="0"/>
          </a:p>
        </p:txBody>
      </p:sp>
      <p:grpSp>
        <p:nvGrpSpPr>
          <p:cNvPr id="17411" name="Group 3"/>
          <p:cNvGrpSpPr>
            <a:grpSpLocks/>
          </p:cNvGrpSpPr>
          <p:nvPr/>
        </p:nvGrpSpPr>
        <p:grpSpPr bwMode="auto">
          <a:xfrm>
            <a:off x="725883" y="2051072"/>
            <a:ext cx="9146117" cy="1564050"/>
            <a:chOff x="-3" y="381"/>
            <a:chExt cx="3710" cy="985"/>
          </a:xfrm>
        </p:grpSpPr>
        <p:grpSp>
          <p:nvGrpSpPr>
            <p:cNvPr id="17412" name="Group 4"/>
            <p:cNvGrpSpPr>
              <a:grpSpLocks/>
            </p:cNvGrpSpPr>
            <p:nvPr/>
          </p:nvGrpSpPr>
          <p:grpSpPr bwMode="auto">
            <a:xfrm>
              <a:off x="0" y="384"/>
              <a:ext cx="3704" cy="979"/>
              <a:chOff x="0" y="384"/>
              <a:chExt cx="3704" cy="979"/>
            </a:xfrm>
          </p:grpSpPr>
          <p:grpSp>
            <p:nvGrpSpPr>
              <p:cNvPr id="17414" name="Group 5"/>
              <p:cNvGrpSpPr>
                <a:grpSpLocks/>
              </p:cNvGrpSpPr>
              <p:nvPr/>
            </p:nvGrpSpPr>
            <p:grpSpPr bwMode="auto">
              <a:xfrm>
                <a:off x="0" y="384"/>
                <a:ext cx="950" cy="384"/>
                <a:chOff x="0" y="384"/>
                <a:chExt cx="950" cy="384"/>
              </a:xfrm>
            </p:grpSpPr>
            <p:sp>
              <p:nvSpPr>
                <p:cNvPr id="17436" name="Rectangle 6"/>
                <p:cNvSpPr>
                  <a:spLocks noChangeArrowheads="1"/>
                </p:cNvSpPr>
                <p:nvPr/>
              </p:nvSpPr>
              <p:spPr bwMode="auto">
                <a:xfrm>
                  <a:off x="43" y="384"/>
                  <a:ext cx="8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    </a:t>
                  </a:r>
                  <a:r>
                    <a:rPr kumimoji="1" lang="zh-CN" altLang="en-US" sz="2000" b="1">
                      <a:solidFill>
                        <a:srgbClr val="000000"/>
                      </a:solidFill>
                    </a:rPr>
                    <a:t>基类成员</a:t>
                  </a:r>
                </a:p>
                <a:p>
                  <a:endParaRPr kumimoji="1" lang="en-US" altLang="zh-CN" sz="2000" b="1">
                    <a:solidFill>
                      <a:srgbClr val="000000"/>
                    </a:solidFill>
                  </a:endParaRPr>
                </a:p>
              </p:txBody>
            </p:sp>
            <p:sp>
              <p:nvSpPr>
                <p:cNvPr id="17437" name="Rectangle 7"/>
                <p:cNvSpPr>
                  <a:spLocks noChangeArrowheads="1"/>
                </p:cNvSpPr>
                <p:nvPr/>
              </p:nvSpPr>
              <p:spPr bwMode="auto">
                <a:xfrm>
                  <a:off x="0" y="384"/>
                  <a:ext cx="95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15" name="Group 8"/>
              <p:cNvGrpSpPr>
                <a:grpSpLocks/>
              </p:cNvGrpSpPr>
              <p:nvPr/>
            </p:nvGrpSpPr>
            <p:grpSpPr bwMode="auto">
              <a:xfrm>
                <a:off x="950" y="384"/>
                <a:ext cx="950" cy="384"/>
                <a:chOff x="950" y="384"/>
                <a:chExt cx="950" cy="384"/>
              </a:xfrm>
            </p:grpSpPr>
            <p:sp>
              <p:nvSpPr>
                <p:cNvPr id="17434" name="Rectangle 9"/>
                <p:cNvSpPr>
                  <a:spLocks noChangeArrowheads="1"/>
                </p:cNvSpPr>
                <p:nvPr/>
              </p:nvSpPr>
              <p:spPr bwMode="auto">
                <a:xfrm>
                  <a:off x="993" y="384"/>
                  <a:ext cx="8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private</a:t>
                  </a:r>
                  <a:r>
                    <a:rPr kumimoji="1" lang="zh-CN" altLang="en-US" sz="2000" b="1">
                      <a:solidFill>
                        <a:srgbClr val="000000"/>
                      </a:solidFill>
                    </a:rPr>
                    <a:t>成员</a:t>
                  </a:r>
                </a:p>
                <a:p>
                  <a:endParaRPr kumimoji="1" lang="en-US" altLang="zh-CN" sz="2000" b="1">
                    <a:solidFill>
                      <a:srgbClr val="000000"/>
                    </a:solidFill>
                  </a:endParaRPr>
                </a:p>
              </p:txBody>
            </p:sp>
            <p:sp>
              <p:nvSpPr>
                <p:cNvPr id="17435" name="Rectangle 10"/>
                <p:cNvSpPr>
                  <a:spLocks noChangeArrowheads="1"/>
                </p:cNvSpPr>
                <p:nvPr/>
              </p:nvSpPr>
              <p:spPr bwMode="auto">
                <a:xfrm>
                  <a:off x="950" y="384"/>
                  <a:ext cx="95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16" name="Group 11"/>
              <p:cNvGrpSpPr>
                <a:grpSpLocks/>
              </p:cNvGrpSpPr>
              <p:nvPr/>
            </p:nvGrpSpPr>
            <p:grpSpPr bwMode="auto">
              <a:xfrm>
                <a:off x="1900" y="384"/>
                <a:ext cx="902" cy="384"/>
                <a:chOff x="1900" y="384"/>
                <a:chExt cx="902" cy="384"/>
              </a:xfrm>
            </p:grpSpPr>
            <p:sp>
              <p:nvSpPr>
                <p:cNvPr id="17432" name="Rectangle 12"/>
                <p:cNvSpPr>
                  <a:spLocks noChangeArrowheads="1"/>
                </p:cNvSpPr>
                <p:nvPr/>
              </p:nvSpPr>
              <p:spPr bwMode="auto">
                <a:xfrm>
                  <a:off x="1943" y="384"/>
                  <a:ext cx="81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public</a:t>
                  </a:r>
                  <a:r>
                    <a:rPr kumimoji="1" lang="zh-CN" altLang="en-US" sz="2000" b="1">
                      <a:solidFill>
                        <a:srgbClr val="000000"/>
                      </a:solidFill>
                    </a:rPr>
                    <a:t>成员</a:t>
                  </a:r>
                </a:p>
                <a:p>
                  <a:endParaRPr kumimoji="1" lang="en-US" altLang="zh-CN" sz="2000" b="1">
                    <a:solidFill>
                      <a:srgbClr val="000000"/>
                    </a:solidFill>
                  </a:endParaRPr>
                </a:p>
              </p:txBody>
            </p:sp>
            <p:sp>
              <p:nvSpPr>
                <p:cNvPr id="17433" name="Rectangle 13"/>
                <p:cNvSpPr>
                  <a:spLocks noChangeArrowheads="1"/>
                </p:cNvSpPr>
                <p:nvPr/>
              </p:nvSpPr>
              <p:spPr bwMode="auto">
                <a:xfrm>
                  <a:off x="1900" y="384"/>
                  <a:ext cx="90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17" name="Group 14"/>
              <p:cNvGrpSpPr>
                <a:grpSpLocks/>
              </p:cNvGrpSpPr>
              <p:nvPr/>
            </p:nvGrpSpPr>
            <p:grpSpPr bwMode="auto">
              <a:xfrm>
                <a:off x="2802" y="384"/>
                <a:ext cx="902" cy="384"/>
                <a:chOff x="2802" y="384"/>
                <a:chExt cx="902" cy="384"/>
              </a:xfrm>
            </p:grpSpPr>
            <p:sp>
              <p:nvSpPr>
                <p:cNvPr id="17430" name="Rectangle 15"/>
                <p:cNvSpPr>
                  <a:spLocks noChangeArrowheads="1"/>
                </p:cNvSpPr>
                <p:nvPr/>
              </p:nvSpPr>
              <p:spPr bwMode="auto">
                <a:xfrm>
                  <a:off x="2845" y="384"/>
                  <a:ext cx="81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protected</a:t>
                  </a:r>
                  <a:r>
                    <a:rPr kumimoji="1" lang="zh-CN" altLang="en-US" sz="2000" b="1">
                      <a:solidFill>
                        <a:srgbClr val="000000"/>
                      </a:solidFill>
                    </a:rPr>
                    <a:t>成员</a:t>
                  </a:r>
                </a:p>
                <a:p>
                  <a:endParaRPr kumimoji="1" lang="en-US" altLang="zh-CN" sz="2000" b="1">
                    <a:solidFill>
                      <a:srgbClr val="000000"/>
                    </a:solidFill>
                  </a:endParaRPr>
                </a:p>
              </p:txBody>
            </p:sp>
            <p:sp>
              <p:nvSpPr>
                <p:cNvPr id="17431" name="Rectangle 16"/>
                <p:cNvSpPr>
                  <a:spLocks noChangeArrowheads="1"/>
                </p:cNvSpPr>
                <p:nvPr/>
              </p:nvSpPr>
              <p:spPr bwMode="auto">
                <a:xfrm>
                  <a:off x="2802" y="384"/>
                  <a:ext cx="90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18" name="Group 17"/>
              <p:cNvGrpSpPr>
                <a:grpSpLocks/>
              </p:cNvGrpSpPr>
              <p:nvPr/>
            </p:nvGrpSpPr>
            <p:grpSpPr bwMode="auto">
              <a:xfrm>
                <a:off x="0" y="768"/>
                <a:ext cx="950" cy="595"/>
                <a:chOff x="0" y="768"/>
                <a:chExt cx="950" cy="595"/>
              </a:xfrm>
            </p:grpSpPr>
            <p:sp>
              <p:nvSpPr>
                <p:cNvPr id="17428" name="Rectangle 18"/>
                <p:cNvSpPr>
                  <a:spLocks noChangeArrowheads="1"/>
                </p:cNvSpPr>
                <p:nvPr/>
              </p:nvSpPr>
              <p:spPr bwMode="auto">
                <a:xfrm>
                  <a:off x="43" y="768"/>
                  <a:ext cx="864"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内部访问</a:t>
                  </a:r>
                </a:p>
                <a:p>
                  <a:r>
                    <a:rPr kumimoji="1" lang="zh-CN" altLang="en-US" sz="2000" b="1">
                      <a:solidFill>
                        <a:srgbClr val="000000"/>
                      </a:solidFill>
                    </a:rPr>
                    <a:t>对象访问</a:t>
                  </a:r>
                </a:p>
                <a:p>
                  <a:r>
                    <a:rPr kumimoji="1" lang="zh-CN" altLang="en-US" sz="2000" b="1">
                      <a:solidFill>
                        <a:srgbClr val="000000"/>
                      </a:solidFill>
                    </a:rPr>
                    <a:t> </a:t>
                  </a:r>
                </a:p>
                <a:p>
                  <a:endParaRPr kumimoji="1" lang="en-US" altLang="zh-CN" sz="2000" b="1">
                    <a:solidFill>
                      <a:srgbClr val="000000"/>
                    </a:solidFill>
                  </a:endParaRPr>
                </a:p>
              </p:txBody>
            </p:sp>
            <p:sp>
              <p:nvSpPr>
                <p:cNvPr id="17429" name="Rectangle 19"/>
                <p:cNvSpPr>
                  <a:spLocks noChangeArrowheads="1"/>
                </p:cNvSpPr>
                <p:nvPr/>
              </p:nvSpPr>
              <p:spPr bwMode="auto">
                <a:xfrm>
                  <a:off x="0" y="768"/>
                  <a:ext cx="950"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19" name="Group 20"/>
              <p:cNvGrpSpPr>
                <a:grpSpLocks/>
              </p:cNvGrpSpPr>
              <p:nvPr/>
            </p:nvGrpSpPr>
            <p:grpSpPr bwMode="auto">
              <a:xfrm>
                <a:off x="950" y="768"/>
                <a:ext cx="950" cy="595"/>
                <a:chOff x="950" y="768"/>
                <a:chExt cx="950" cy="595"/>
              </a:xfrm>
            </p:grpSpPr>
            <p:sp>
              <p:nvSpPr>
                <p:cNvPr id="17426" name="Rectangle 21"/>
                <p:cNvSpPr>
                  <a:spLocks noChangeArrowheads="1"/>
                </p:cNvSpPr>
                <p:nvPr/>
              </p:nvSpPr>
              <p:spPr bwMode="auto">
                <a:xfrm>
                  <a:off x="993" y="768"/>
                  <a:ext cx="864"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不可访问</a:t>
                  </a:r>
                </a:p>
                <a:p>
                  <a:r>
                    <a:rPr kumimoji="1" lang="zh-CN" altLang="en-US" sz="2000" b="1">
                      <a:solidFill>
                        <a:srgbClr val="000000"/>
                      </a:solidFill>
                    </a:rPr>
                    <a:t>不可访问</a:t>
                  </a:r>
                </a:p>
                <a:p>
                  <a:endParaRPr kumimoji="1" lang="en-US" altLang="zh-CN" sz="2000" b="1">
                    <a:solidFill>
                      <a:srgbClr val="000000"/>
                    </a:solidFill>
                  </a:endParaRPr>
                </a:p>
              </p:txBody>
            </p:sp>
            <p:sp>
              <p:nvSpPr>
                <p:cNvPr id="17427" name="Rectangle 22"/>
                <p:cNvSpPr>
                  <a:spLocks noChangeArrowheads="1"/>
                </p:cNvSpPr>
                <p:nvPr/>
              </p:nvSpPr>
              <p:spPr bwMode="auto">
                <a:xfrm>
                  <a:off x="950" y="768"/>
                  <a:ext cx="950"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20" name="Group 23"/>
              <p:cNvGrpSpPr>
                <a:grpSpLocks/>
              </p:cNvGrpSpPr>
              <p:nvPr/>
            </p:nvGrpSpPr>
            <p:grpSpPr bwMode="auto">
              <a:xfrm>
                <a:off x="1900" y="768"/>
                <a:ext cx="902" cy="595"/>
                <a:chOff x="1900" y="768"/>
                <a:chExt cx="902" cy="595"/>
              </a:xfrm>
            </p:grpSpPr>
            <p:sp>
              <p:nvSpPr>
                <p:cNvPr id="17424" name="Rectangle 24"/>
                <p:cNvSpPr>
                  <a:spLocks noChangeArrowheads="1"/>
                </p:cNvSpPr>
                <p:nvPr/>
              </p:nvSpPr>
              <p:spPr bwMode="auto">
                <a:xfrm>
                  <a:off x="1943" y="768"/>
                  <a:ext cx="816"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可访问</a:t>
                  </a:r>
                </a:p>
                <a:p>
                  <a:r>
                    <a:rPr kumimoji="1" lang="zh-CN" altLang="en-US" sz="2000" b="1">
                      <a:solidFill>
                        <a:srgbClr val="000000"/>
                      </a:solidFill>
                    </a:rPr>
                    <a:t>不可访问</a:t>
                  </a:r>
                </a:p>
                <a:p>
                  <a:endParaRPr kumimoji="1" lang="en-US" altLang="zh-CN" sz="2000" b="1">
                    <a:solidFill>
                      <a:srgbClr val="000000"/>
                    </a:solidFill>
                  </a:endParaRPr>
                </a:p>
              </p:txBody>
            </p:sp>
            <p:sp>
              <p:nvSpPr>
                <p:cNvPr id="17425" name="Rectangle 25"/>
                <p:cNvSpPr>
                  <a:spLocks noChangeArrowheads="1"/>
                </p:cNvSpPr>
                <p:nvPr/>
              </p:nvSpPr>
              <p:spPr bwMode="auto">
                <a:xfrm>
                  <a:off x="1900" y="768"/>
                  <a:ext cx="902"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421" name="Group 26"/>
              <p:cNvGrpSpPr>
                <a:grpSpLocks/>
              </p:cNvGrpSpPr>
              <p:nvPr/>
            </p:nvGrpSpPr>
            <p:grpSpPr bwMode="auto">
              <a:xfrm>
                <a:off x="2802" y="768"/>
                <a:ext cx="902" cy="595"/>
                <a:chOff x="2802" y="768"/>
                <a:chExt cx="902" cy="595"/>
              </a:xfrm>
            </p:grpSpPr>
            <p:sp>
              <p:nvSpPr>
                <p:cNvPr id="17422" name="Rectangle 27"/>
                <p:cNvSpPr>
                  <a:spLocks noChangeArrowheads="1"/>
                </p:cNvSpPr>
                <p:nvPr/>
              </p:nvSpPr>
              <p:spPr bwMode="auto">
                <a:xfrm>
                  <a:off x="2845" y="768"/>
                  <a:ext cx="816"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可访问</a:t>
                  </a:r>
                </a:p>
                <a:p>
                  <a:r>
                    <a:rPr kumimoji="1" lang="zh-CN" altLang="en-US" sz="2000" b="1">
                      <a:solidFill>
                        <a:srgbClr val="000000"/>
                      </a:solidFill>
                    </a:rPr>
                    <a:t>不可访问</a:t>
                  </a:r>
                </a:p>
                <a:p>
                  <a:endParaRPr kumimoji="1" lang="en-US" altLang="zh-CN" sz="2000" b="1">
                    <a:solidFill>
                      <a:srgbClr val="000000"/>
                    </a:solidFill>
                  </a:endParaRPr>
                </a:p>
              </p:txBody>
            </p:sp>
            <p:sp>
              <p:nvSpPr>
                <p:cNvPr id="17423" name="Rectangle 28"/>
                <p:cNvSpPr>
                  <a:spLocks noChangeArrowheads="1"/>
                </p:cNvSpPr>
                <p:nvPr/>
              </p:nvSpPr>
              <p:spPr bwMode="auto">
                <a:xfrm>
                  <a:off x="2802" y="768"/>
                  <a:ext cx="902"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17413" name="Rectangle 29"/>
            <p:cNvSpPr>
              <a:spLocks noChangeArrowheads="1"/>
            </p:cNvSpPr>
            <p:nvPr/>
          </p:nvSpPr>
          <p:spPr bwMode="auto">
            <a:xfrm>
              <a:off x="-3" y="381"/>
              <a:ext cx="3710" cy="985"/>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30"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p:cNvGrpSpPr>
            <a:grpSpLocks/>
          </p:cNvGrpSpPr>
          <p:nvPr/>
        </p:nvGrpSpPr>
        <p:grpSpPr bwMode="auto">
          <a:xfrm>
            <a:off x="304800" y="71835"/>
            <a:ext cx="466725" cy="468313"/>
            <a:chOff x="1192404" y="608225"/>
            <a:chExt cx="1755828" cy="1759616"/>
          </a:xfrm>
        </p:grpSpPr>
        <p:grpSp>
          <p:nvGrpSpPr>
            <p:cNvPr id="32" name="组合 79"/>
            <p:cNvGrpSpPr>
              <a:grpSpLocks/>
            </p:cNvGrpSpPr>
            <p:nvPr/>
          </p:nvGrpSpPr>
          <p:grpSpPr bwMode="auto">
            <a:xfrm>
              <a:off x="1192404" y="608225"/>
              <a:ext cx="1755828" cy="1759616"/>
              <a:chOff x="6379729" y="2488774"/>
              <a:chExt cx="2513016" cy="2513016"/>
            </a:xfrm>
          </p:grpSpPr>
          <p:sp>
            <p:nvSpPr>
              <p:cNvPr id="3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35" name="任意多边形 83"/>
              <p:cNvGrpSpPr>
                <a:grpSpLocks/>
              </p:cNvGrpSpPr>
              <p:nvPr/>
            </p:nvGrpSpPr>
            <p:grpSpPr bwMode="auto">
              <a:xfrm>
                <a:off x="6397313" y="2490687"/>
                <a:ext cx="2505748" cy="2500354"/>
                <a:chOff x="1883664" y="1987296"/>
                <a:chExt cx="1322832" cy="1322832"/>
              </a:xfrm>
            </p:grpSpPr>
            <p:pic>
              <p:nvPicPr>
                <p:cNvPr id="36"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37"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3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8"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spTree>
    <p:extLst>
      <p:ext uri="{BB962C8B-B14F-4D97-AF65-F5344CB8AC3E}">
        <p14:creationId xmlns:p14="http://schemas.microsoft.com/office/powerpoint/2010/main" val="42481850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ppt_w</p:attrName>
                                        </p:attrNameLst>
                                      </p:cBhvr>
                                      <p:tavLst>
                                        <p:tav tm="0" fmla="#ppt_w*sin(2.5*pi*$)">
                                          <p:val>
                                            <p:fltVal val="0"/>
                                          </p:val>
                                        </p:tav>
                                        <p:tav tm="100000">
                                          <p:val>
                                            <p:fltVal val="1"/>
                                          </p:val>
                                        </p:tav>
                                      </p:tavLst>
                                    </p:anim>
                                    <p:anim calcmode="lin" valueType="num">
                                      <p:cBhvr>
                                        <p:cTn id="9" dur="1000" fill="hold"/>
                                        <p:tgtEl>
                                          <p:spTgt spid="38"/>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8"/>
                                        </p:tgtEl>
                                      </p:cBhvr>
                                    </p:animEffect>
                                    <p:animScale>
                                      <p:cBhvr>
                                        <p:cTn id="13"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txBox="1">
            <a:spLocks noChangeArrowheads="1"/>
          </p:cNvSpPr>
          <p:nvPr/>
        </p:nvSpPr>
        <p:spPr>
          <a:xfrm>
            <a:off x="373217" y="981522"/>
            <a:ext cx="11270574" cy="5688632"/>
          </a:xfrm>
          <a:prstGeom prst="rect">
            <a:avLst/>
          </a:prstGeom>
        </p:spPr>
        <p:txBody>
          <a:bodyPr lIns="92096" tIns="46049" rIns="92096" bIns="46049"/>
          <a:lst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601" b="0" kern="0" dirty="0">
                <a:ea typeface="楷体_GB2312" pitchFamily="49" charset="-122"/>
              </a:rPr>
              <a:t>class Point </a:t>
            </a:r>
            <a:endParaRPr lang="en-US" altLang="zh-CN" sz="2601" b="0" kern="0" dirty="0" smtClean="0">
              <a:ea typeface="楷体_GB2312" pitchFamily="49" charset="-122"/>
            </a:endParaRPr>
          </a:p>
          <a:p>
            <a:pPr>
              <a:lnSpc>
                <a:spcPct val="80000"/>
              </a:lnSpc>
              <a:buFont typeface="Wingdings" pitchFamily="2" charset="2"/>
              <a:buNone/>
              <a:defRPr/>
            </a:pPr>
            <a:r>
              <a:rPr lang="en-US" altLang="zh-CN" sz="2601" b="0" kern="0" dirty="0" smtClean="0">
                <a:ea typeface="楷体_GB2312" pitchFamily="49" charset="-122"/>
              </a:rPr>
              <a:t>{</a:t>
            </a:r>
            <a:r>
              <a:rPr lang="en-US" altLang="zh-CN" sz="2601" b="0" kern="0" dirty="0">
                <a:ea typeface="楷体_GB2312" pitchFamily="49" charset="-122"/>
              </a:rPr>
              <a:t>	//</a:t>
            </a:r>
            <a:r>
              <a:rPr lang="zh-CN" altLang="en-US" sz="2601" b="0" kern="0" dirty="0">
                <a:ea typeface="楷体_GB2312" pitchFamily="49" charset="-122"/>
              </a:rPr>
              <a:t>基类</a:t>
            </a:r>
            <a:r>
              <a:rPr lang="en-US" altLang="zh-CN" sz="2601" b="0" kern="0" dirty="0">
                <a:ea typeface="楷体_GB2312" pitchFamily="49" charset="-122"/>
              </a:rPr>
              <a:t>Point</a:t>
            </a:r>
            <a:r>
              <a:rPr lang="zh-CN" altLang="en-US" sz="2601" b="0" kern="0" dirty="0">
                <a:ea typeface="楷体_GB2312" pitchFamily="49" charset="-122"/>
              </a:rPr>
              <a:t>类的定义</a:t>
            </a:r>
          </a:p>
          <a:p>
            <a:pPr>
              <a:lnSpc>
                <a:spcPct val="80000"/>
              </a:lnSpc>
              <a:buFont typeface="Wingdings" pitchFamily="2" charset="2"/>
              <a:buNone/>
              <a:defRPr/>
            </a:pPr>
            <a:r>
              <a:rPr lang="en-US" altLang="zh-CN" sz="2601" b="0" kern="0" dirty="0" smtClean="0">
                <a:ea typeface="楷体_GB2312" pitchFamily="49" charset="-122"/>
              </a:rPr>
              <a:t>public</a:t>
            </a:r>
            <a:r>
              <a:rPr lang="en-US" altLang="zh-CN" sz="2601" b="0" kern="0" dirty="0">
                <a:ea typeface="楷体_GB2312" pitchFamily="49" charset="-122"/>
              </a:rPr>
              <a:t>:	//</a:t>
            </a:r>
            <a:r>
              <a:rPr lang="zh-CN" altLang="en-US" sz="2601" b="0" kern="0" dirty="0">
                <a:ea typeface="楷体_GB2312" pitchFamily="49" charset="-122"/>
              </a:rPr>
              <a:t>公有函数成员</a:t>
            </a:r>
          </a:p>
          <a:p>
            <a:pPr>
              <a:lnSpc>
                <a:spcPct val="80000"/>
              </a:lnSpc>
              <a:buFont typeface="Wingdings" pitchFamily="2" charset="2"/>
              <a:buNone/>
              <a:defRPr/>
            </a:pPr>
            <a:r>
              <a:rPr lang="zh-CN" altLang="en-US" sz="2601" b="0" kern="0" dirty="0">
                <a:ea typeface="楷体_GB2312" pitchFamily="49" charset="-122"/>
              </a:rPr>
              <a:t>	</a:t>
            </a:r>
            <a:r>
              <a:rPr lang="en-US" altLang="zh-CN" sz="2601" b="0" kern="0" dirty="0">
                <a:ea typeface="楷体_GB2312" pitchFamily="49" charset="-122"/>
              </a:rPr>
              <a:t>void </a:t>
            </a:r>
            <a:r>
              <a:rPr lang="en-US" altLang="zh-CN" sz="2601" b="0" kern="0" dirty="0" err="1">
                <a:ea typeface="楷体_GB2312" pitchFamily="49" charset="-122"/>
              </a:rPr>
              <a:t>InitP</a:t>
            </a:r>
            <a:r>
              <a:rPr lang="en-US" altLang="zh-CN" sz="2601" b="0" kern="0" dirty="0">
                <a:ea typeface="楷体_GB2312" pitchFamily="49" charset="-122"/>
              </a:rPr>
              <a:t>(float x = 0, float y = 0) </a:t>
            </a:r>
            <a:endParaRPr lang="en-US" altLang="zh-CN" sz="2601" b="0" kern="0" dirty="0" smtClean="0">
              <a:ea typeface="楷体_GB2312" pitchFamily="49" charset="-122"/>
            </a:endParaRPr>
          </a:p>
          <a:p>
            <a:pPr>
              <a:lnSpc>
                <a:spcPct val="80000"/>
              </a:lnSpc>
              <a:buFont typeface="Wingdings" pitchFamily="2" charset="2"/>
              <a:buNone/>
              <a:defRPr/>
            </a:pPr>
            <a:r>
              <a:rPr lang="en-US" altLang="zh-CN" sz="2601" b="0" kern="0" dirty="0">
                <a:ea typeface="楷体_GB2312" pitchFamily="49" charset="-122"/>
              </a:rPr>
              <a:t> </a:t>
            </a:r>
            <a:r>
              <a:rPr lang="en-US" altLang="zh-CN" sz="2601" b="0" kern="0" dirty="0" smtClean="0">
                <a:ea typeface="楷体_GB2312" pitchFamily="49" charset="-122"/>
              </a:rPr>
              <a:t>  {  </a:t>
            </a:r>
            <a:r>
              <a:rPr lang="en-US" altLang="zh-CN" sz="2601" b="0" kern="0" dirty="0">
                <a:ea typeface="楷体_GB2312" pitchFamily="49" charset="-122"/>
              </a:rPr>
              <a:t>this-&gt;X = x; this-&gt;Y = y;}</a:t>
            </a:r>
          </a:p>
          <a:p>
            <a:pPr>
              <a:lnSpc>
                <a:spcPct val="80000"/>
              </a:lnSpc>
              <a:buFont typeface="Wingdings" pitchFamily="2" charset="2"/>
              <a:buNone/>
              <a:defRPr/>
            </a:pPr>
            <a:r>
              <a:rPr lang="en-US" altLang="zh-CN" sz="2601" b="0" kern="0" dirty="0">
                <a:ea typeface="楷体_GB2312" pitchFamily="49" charset="-122"/>
              </a:rPr>
              <a:t>	void Move(float </a:t>
            </a:r>
            <a:r>
              <a:rPr lang="en-US" altLang="zh-CN" sz="2601" b="0" kern="0" dirty="0" err="1">
                <a:ea typeface="楷体_GB2312" pitchFamily="49" charset="-122"/>
              </a:rPr>
              <a:t>offX</a:t>
            </a:r>
            <a:r>
              <a:rPr lang="en-US" altLang="zh-CN" sz="2601" b="0" kern="0" dirty="0">
                <a:ea typeface="楷体_GB2312" pitchFamily="49" charset="-122"/>
              </a:rPr>
              <a:t>, float </a:t>
            </a:r>
            <a:r>
              <a:rPr lang="en-US" altLang="zh-CN" sz="2601" b="0" kern="0" dirty="0" err="1">
                <a:ea typeface="楷体_GB2312" pitchFamily="49" charset="-122"/>
              </a:rPr>
              <a:t>offY</a:t>
            </a:r>
            <a:r>
              <a:rPr lang="en-US" altLang="zh-CN" sz="2601" b="0" kern="0" dirty="0">
                <a:ea typeface="楷体_GB2312" pitchFamily="49" charset="-122"/>
              </a:rPr>
              <a:t>) </a:t>
            </a:r>
            <a:endParaRPr lang="en-US" altLang="zh-CN" sz="2601" b="0" kern="0" dirty="0" smtClean="0">
              <a:ea typeface="楷体_GB2312" pitchFamily="49" charset="-122"/>
            </a:endParaRPr>
          </a:p>
          <a:p>
            <a:pPr>
              <a:lnSpc>
                <a:spcPct val="80000"/>
              </a:lnSpc>
              <a:buFont typeface="Wingdings" pitchFamily="2" charset="2"/>
              <a:buNone/>
              <a:defRPr/>
            </a:pPr>
            <a:r>
              <a:rPr lang="en-US" altLang="zh-CN" sz="2601" b="0" kern="0" dirty="0">
                <a:ea typeface="楷体_GB2312" pitchFamily="49" charset="-122"/>
              </a:rPr>
              <a:t> </a:t>
            </a:r>
            <a:r>
              <a:rPr lang="en-US" altLang="zh-CN" sz="2601" b="0" kern="0" dirty="0" smtClean="0">
                <a:ea typeface="楷体_GB2312" pitchFamily="49" charset="-122"/>
              </a:rPr>
              <a:t>  { X </a:t>
            </a:r>
            <a:r>
              <a:rPr lang="en-US" altLang="zh-CN" sz="2601" b="0" kern="0" dirty="0">
                <a:ea typeface="楷体_GB2312" pitchFamily="49" charset="-122"/>
              </a:rPr>
              <a:t>+= </a:t>
            </a:r>
            <a:r>
              <a:rPr lang="en-US" altLang="zh-CN" sz="2601" b="0" kern="0" dirty="0" err="1">
                <a:ea typeface="楷体_GB2312" pitchFamily="49" charset="-122"/>
              </a:rPr>
              <a:t>offX</a:t>
            </a:r>
            <a:r>
              <a:rPr lang="en-US" altLang="zh-CN" sz="2601" b="0" kern="0" dirty="0">
                <a:ea typeface="楷体_GB2312" pitchFamily="49" charset="-122"/>
              </a:rPr>
              <a:t>; Y += </a:t>
            </a:r>
            <a:r>
              <a:rPr lang="en-US" altLang="zh-CN" sz="2601" b="0" kern="0" dirty="0" err="1">
                <a:ea typeface="楷体_GB2312" pitchFamily="49" charset="-122"/>
              </a:rPr>
              <a:t>offY</a:t>
            </a:r>
            <a:r>
              <a:rPr lang="en-US" altLang="zh-CN" sz="2601" b="0" kern="0" dirty="0">
                <a:ea typeface="楷体_GB2312" pitchFamily="49" charset="-122"/>
              </a:rPr>
              <a:t>; }</a:t>
            </a:r>
          </a:p>
          <a:p>
            <a:pPr>
              <a:lnSpc>
                <a:spcPct val="80000"/>
              </a:lnSpc>
              <a:buFont typeface="Wingdings" pitchFamily="2" charset="2"/>
              <a:buNone/>
              <a:defRPr/>
            </a:pPr>
            <a:r>
              <a:rPr lang="en-US" altLang="zh-CN" sz="2601" b="0" kern="0" dirty="0">
                <a:ea typeface="楷体_GB2312" pitchFamily="49" charset="-122"/>
              </a:rPr>
              <a:t>	float </a:t>
            </a:r>
            <a:r>
              <a:rPr lang="en-US" altLang="zh-CN" sz="2601" b="0" kern="0" dirty="0" err="1">
                <a:ea typeface="楷体_GB2312" pitchFamily="49" charset="-122"/>
              </a:rPr>
              <a:t>GetX</a:t>
            </a:r>
            <a:r>
              <a:rPr lang="en-US" altLang="zh-CN" sz="2601" b="0" kern="0" dirty="0">
                <a:ea typeface="楷体_GB2312" pitchFamily="49" charset="-122"/>
              </a:rPr>
              <a:t>() </a:t>
            </a:r>
            <a:r>
              <a:rPr lang="en-US" altLang="zh-CN" sz="2601" b="0" kern="0" dirty="0" err="1">
                <a:ea typeface="楷体_GB2312" pitchFamily="49" charset="-122"/>
              </a:rPr>
              <a:t>const</a:t>
            </a:r>
            <a:r>
              <a:rPr lang="en-US" altLang="zh-CN" sz="2601" b="0" kern="0" dirty="0">
                <a:ea typeface="楷体_GB2312" pitchFamily="49" charset="-122"/>
              </a:rPr>
              <a:t> { return X; }</a:t>
            </a:r>
          </a:p>
          <a:p>
            <a:pPr>
              <a:lnSpc>
                <a:spcPct val="80000"/>
              </a:lnSpc>
              <a:buFont typeface="Wingdings" pitchFamily="2" charset="2"/>
              <a:buNone/>
              <a:defRPr/>
            </a:pPr>
            <a:r>
              <a:rPr lang="en-US" altLang="zh-CN" sz="2601" b="0" kern="0" dirty="0">
                <a:ea typeface="楷体_GB2312" pitchFamily="49" charset="-122"/>
              </a:rPr>
              <a:t>	float </a:t>
            </a:r>
            <a:r>
              <a:rPr lang="en-US" altLang="zh-CN" sz="2601" b="0" kern="0" dirty="0" err="1">
                <a:ea typeface="楷体_GB2312" pitchFamily="49" charset="-122"/>
              </a:rPr>
              <a:t>GetY</a:t>
            </a:r>
            <a:r>
              <a:rPr lang="en-US" altLang="zh-CN" sz="2601" b="0" kern="0" dirty="0">
                <a:ea typeface="楷体_GB2312" pitchFamily="49" charset="-122"/>
              </a:rPr>
              <a:t>() </a:t>
            </a:r>
            <a:r>
              <a:rPr lang="en-US" altLang="zh-CN" sz="2601" b="0" kern="0" dirty="0" err="1">
                <a:ea typeface="楷体_GB2312" pitchFamily="49" charset="-122"/>
              </a:rPr>
              <a:t>const</a:t>
            </a:r>
            <a:r>
              <a:rPr lang="en-US" altLang="zh-CN" sz="2601" b="0" kern="0" dirty="0">
                <a:ea typeface="楷体_GB2312" pitchFamily="49" charset="-122"/>
              </a:rPr>
              <a:t> { return Y; }</a:t>
            </a:r>
          </a:p>
          <a:p>
            <a:pPr>
              <a:lnSpc>
                <a:spcPct val="80000"/>
              </a:lnSpc>
              <a:buFont typeface="Wingdings" pitchFamily="2" charset="2"/>
              <a:buNone/>
              <a:defRPr/>
            </a:pPr>
            <a:r>
              <a:rPr lang="en-US" altLang="zh-CN" sz="2601" b="0" kern="0" dirty="0">
                <a:ea typeface="楷体_GB2312" pitchFamily="49" charset="-122"/>
              </a:rPr>
              <a:t>private:	//</a:t>
            </a:r>
            <a:r>
              <a:rPr lang="zh-CN" altLang="en-US" sz="2601" b="0" kern="0" dirty="0">
                <a:ea typeface="楷体_GB2312" pitchFamily="49" charset="-122"/>
              </a:rPr>
              <a:t>私有数据成员</a:t>
            </a:r>
          </a:p>
          <a:p>
            <a:pPr>
              <a:lnSpc>
                <a:spcPct val="80000"/>
              </a:lnSpc>
              <a:buFont typeface="Wingdings" pitchFamily="2" charset="2"/>
              <a:buNone/>
              <a:defRPr/>
            </a:pPr>
            <a:r>
              <a:rPr lang="zh-CN" altLang="en-US" sz="2601" b="0" kern="0" dirty="0">
                <a:ea typeface="楷体_GB2312" pitchFamily="49" charset="-122"/>
              </a:rPr>
              <a:t>	</a:t>
            </a:r>
            <a:r>
              <a:rPr lang="en-US" altLang="zh-CN" sz="2601" b="0" kern="0" dirty="0">
                <a:ea typeface="楷体_GB2312" pitchFamily="49" charset="-122"/>
              </a:rPr>
              <a:t>float X, Y;</a:t>
            </a:r>
          </a:p>
          <a:p>
            <a:pPr>
              <a:lnSpc>
                <a:spcPct val="80000"/>
              </a:lnSpc>
              <a:buFont typeface="Wingdings" pitchFamily="2" charset="2"/>
              <a:buNone/>
              <a:defRPr/>
            </a:pPr>
            <a:r>
              <a:rPr lang="en-US" altLang="zh-CN" sz="2601" b="0" kern="0" dirty="0">
                <a:ea typeface="楷体_GB2312" pitchFamily="49" charset="-122"/>
              </a:rPr>
              <a:t>};</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6.1 </a:t>
            </a:r>
            <a:r>
              <a:rPr lang="zh-CN" altLang="en-US" sz="3200" kern="0" dirty="0">
                <a:solidFill>
                  <a:schemeClr val="bg1"/>
                </a:solidFill>
              </a:rPr>
              <a:t>私有</a:t>
            </a:r>
            <a:r>
              <a:rPr lang="zh-CN" altLang="en-US" sz="3200" kern="0" dirty="0" smtClean="0">
                <a:solidFill>
                  <a:schemeClr val="bg1"/>
                </a:solidFill>
              </a:rPr>
              <a:t>继承例</a:t>
            </a:r>
            <a:r>
              <a:rPr lang="zh-CN" altLang="en-US" sz="3200" kern="0" dirty="0">
                <a:solidFill>
                  <a:schemeClr val="bg1"/>
                </a:solidFill>
              </a:rPr>
              <a:t>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0146892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descr="Rectangle: Click to edit Master text styles&#10;Second level&#10;Third level&#10;Fourth level&#10;Fifth level"/>
          <p:cNvSpPr txBox="1">
            <a:spLocks noChangeArrowheads="1"/>
          </p:cNvSpPr>
          <p:nvPr/>
        </p:nvSpPr>
        <p:spPr bwMode="auto">
          <a:xfrm>
            <a:off x="181921" y="1005121"/>
            <a:ext cx="7717454" cy="48017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5000"/>
              </a:lnSpc>
              <a:buFont typeface="Wingdings" pitchFamily="2" charset="2"/>
              <a:buNone/>
              <a:defRPr/>
            </a:pPr>
            <a:r>
              <a:rPr lang="en-US" altLang="zh-CN" sz="2400" b="0" kern="0" dirty="0"/>
              <a:t>class Rectangle: private Point	//</a:t>
            </a:r>
            <a:r>
              <a:rPr lang="zh-CN" altLang="en-US" sz="2400" b="0" kern="0" dirty="0"/>
              <a:t>派生类声明</a:t>
            </a:r>
          </a:p>
          <a:p>
            <a:pPr>
              <a:lnSpc>
                <a:spcPct val="85000"/>
              </a:lnSpc>
              <a:buFont typeface="Wingdings" pitchFamily="2" charset="2"/>
              <a:buNone/>
              <a:defRPr/>
            </a:pPr>
            <a:r>
              <a:rPr lang="en-US" altLang="zh-CN" sz="2400" b="0" kern="0" dirty="0" smtClean="0"/>
              <a:t>{</a:t>
            </a:r>
          </a:p>
          <a:p>
            <a:pPr>
              <a:lnSpc>
                <a:spcPct val="85000"/>
              </a:lnSpc>
              <a:buFont typeface="Wingdings" pitchFamily="2" charset="2"/>
              <a:buNone/>
              <a:defRPr/>
            </a:pPr>
            <a:r>
              <a:rPr lang="en-US" altLang="zh-CN" sz="2400" b="0" kern="0" dirty="0" smtClean="0"/>
              <a:t>public</a:t>
            </a:r>
            <a:r>
              <a:rPr lang="en-US" altLang="zh-CN" sz="2400" b="0" kern="0" dirty="0"/>
              <a:t>:	//</a:t>
            </a:r>
            <a:r>
              <a:rPr lang="zh-CN" altLang="en-US" sz="2400" b="0" kern="0" dirty="0"/>
              <a:t>新增外部接口</a:t>
            </a:r>
          </a:p>
          <a:p>
            <a:pPr>
              <a:lnSpc>
                <a:spcPct val="85000"/>
              </a:lnSpc>
              <a:buFont typeface="Wingdings" pitchFamily="2" charset="2"/>
              <a:buNone/>
              <a:defRPr/>
            </a:pPr>
            <a:r>
              <a:rPr lang="zh-CN" altLang="en-US" sz="2400" b="0" kern="0" dirty="0"/>
              <a:t>	</a:t>
            </a:r>
            <a:r>
              <a:rPr lang="en-US" altLang="zh-CN" sz="2400" b="0" kern="0" dirty="0"/>
              <a:t>void </a:t>
            </a:r>
            <a:r>
              <a:rPr lang="en-US" altLang="zh-CN" sz="2400" b="0" kern="0" dirty="0" err="1"/>
              <a:t>InitR</a:t>
            </a:r>
            <a:r>
              <a:rPr lang="en-US" altLang="zh-CN" sz="2400" b="0" kern="0" dirty="0"/>
              <a:t>(float x, float y, float w, float h)</a:t>
            </a:r>
          </a:p>
          <a:p>
            <a:pPr>
              <a:lnSpc>
                <a:spcPct val="85000"/>
              </a:lnSpc>
              <a:buFont typeface="Wingdings" pitchFamily="2" charset="2"/>
              <a:buNone/>
              <a:defRPr/>
            </a:pPr>
            <a:r>
              <a:rPr lang="en-US" altLang="zh-CN" sz="2400" b="0" kern="0" dirty="0"/>
              <a:t>	{</a:t>
            </a:r>
            <a:r>
              <a:rPr lang="en-US" altLang="zh-CN" sz="2400" b="0" kern="0" dirty="0" err="1">
                <a:solidFill>
                  <a:srgbClr val="FF0000"/>
                </a:solidFill>
              </a:rPr>
              <a:t>InitP</a:t>
            </a:r>
            <a:r>
              <a:rPr lang="en-US" altLang="zh-CN" sz="2400" b="0" kern="0" dirty="0">
                <a:solidFill>
                  <a:srgbClr val="FF0000"/>
                </a:solidFill>
              </a:rPr>
              <a:t>(</a:t>
            </a:r>
            <a:r>
              <a:rPr lang="en-US" altLang="zh-CN" sz="2400" b="0" kern="0" dirty="0" err="1">
                <a:solidFill>
                  <a:srgbClr val="FF0000"/>
                </a:solidFill>
              </a:rPr>
              <a:t>x,y</a:t>
            </a:r>
            <a:r>
              <a:rPr lang="en-US" altLang="zh-CN" sz="2400" b="0" kern="0" dirty="0">
                <a:solidFill>
                  <a:srgbClr val="FF0000"/>
                </a:solidFill>
              </a:rPr>
              <a:t>);</a:t>
            </a:r>
            <a:r>
              <a:rPr lang="en-US" altLang="zh-CN" sz="2400" b="0" kern="0" dirty="0"/>
              <a:t>W=</a:t>
            </a:r>
            <a:r>
              <a:rPr lang="en-US" altLang="zh-CN" sz="2400" b="0" kern="0" dirty="0" err="1"/>
              <a:t>w;H</a:t>
            </a:r>
            <a:r>
              <a:rPr lang="en-US" altLang="zh-CN" sz="2400" b="0" kern="0" dirty="0"/>
              <a:t>=h;}	//</a:t>
            </a:r>
            <a:r>
              <a:rPr lang="zh-CN" altLang="en-US" sz="2400" b="0" kern="0" dirty="0">
                <a:solidFill>
                  <a:srgbClr val="FF0000"/>
                </a:solidFill>
              </a:rPr>
              <a:t>访问基类公有成员</a:t>
            </a:r>
          </a:p>
          <a:p>
            <a:pPr>
              <a:lnSpc>
                <a:spcPct val="85000"/>
              </a:lnSpc>
              <a:buFont typeface="Wingdings" pitchFamily="2" charset="2"/>
              <a:buNone/>
              <a:defRPr/>
            </a:pPr>
            <a:r>
              <a:rPr lang="zh-CN" altLang="en-US" sz="2400" b="0" kern="0" dirty="0"/>
              <a:t>	</a:t>
            </a:r>
            <a:r>
              <a:rPr lang="en-US" altLang="zh-CN" sz="2400" b="0" kern="0" dirty="0"/>
              <a:t>void Move(float </a:t>
            </a:r>
            <a:r>
              <a:rPr lang="en-US" altLang="zh-CN" sz="2400" b="0" kern="0" dirty="0" err="1"/>
              <a:t>xOff</a:t>
            </a:r>
            <a:r>
              <a:rPr lang="en-US" altLang="zh-CN" sz="2400" b="0" kern="0" dirty="0"/>
              <a:t>, float </a:t>
            </a:r>
            <a:r>
              <a:rPr lang="en-US" altLang="zh-CN" sz="2400" b="0" kern="0" dirty="0" err="1"/>
              <a:t>yOff</a:t>
            </a:r>
            <a:r>
              <a:rPr lang="en-US" altLang="zh-CN" sz="2400" b="0" kern="0" dirty="0"/>
              <a:t>) {</a:t>
            </a:r>
            <a:r>
              <a:rPr lang="en-US" altLang="zh-CN" sz="2400" b="0" kern="0" dirty="0">
                <a:solidFill>
                  <a:srgbClr val="FF0000"/>
                </a:solidFill>
              </a:rPr>
              <a:t>Point::Move</a:t>
            </a:r>
            <a:r>
              <a:rPr lang="en-US" altLang="zh-CN" sz="2400" b="0" kern="0" dirty="0"/>
              <a:t>(</a:t>
            </a:r>
            <a:r>
              <a:rPr lang="en-US" altLang="zh-CN" sz="2400" b="0" kern="0" dirty="0" err="1"/>
              <a:t>xOff,yOff</a:t>
            </a:r>
            <a:r>
              <a:rPr lang="en-US" altLang="zh-CN" sz="2400" b="0" kern="0" dirty="0"/>
              <a:t>);}</a:t>
            </a:r>
          </a:p>
          <a:p>
            <a:pPr>
              <a:lnSpc>
                <a:spcPct val="85000"/>
              </a:lnSpc>
              <a:buFont typeface="Wingdings" pitchFamily="2" charset="2"/>
              <a:buNone/>
              <a:defRPr/>
            </a:pPr>
            <a:r>
              <a:rPr lang="en-US" altLang="zh-CN" sz="2400" b="0" kern="0" dirty="0"/>
              <a:t>	float </a:t>
            </a:r>
            <a:r>
              <a:rPr lang="en-US" altLang="zh-CN" sz="2400" b="0" kern="0" dirty="0" err="1"/>
              <a:t>GetX</a:t>
            </a:r>
            <a:r>
              <a:rPr lang="zh-CN" altLang="en-US" sz="2400" b="0" kern="0" dirty="0"/>
              <a:t>（ ）</a:t>
            </a:r>
            <a:r>
              <a:rPr lang="en-US" altLang="zh-CN" sz="2400" b="0" kern="0" dirty="0" err="1"/>
              <a:t>const</a:t>
            </a:r>
            <a:r>
              <a:rPr lang="zh-CN" altLang="en-US" sz="2400" b="0" kern="0" dirty="0"/>
              <a:t> </a:t>
            </a:r>
            <a:r>
              <a:rPr lang="en-US" altLang="zh-CN" sz="2400" b="0" kern="0" dirty="0"/>
              <a:t>{return </a:t>
            </a:r>
            <a:r>
              <a:rPr lang="en-US" altLang="zh-CN" sz="2400" b="0" kern="0" dirty="0">
                <a:solidFill>
                  <a:srgbClr val="FF0000"/>
                </a:solidFill>
              </a:rPr>
              <a:t>Point::</a:t>
            </a:r>
            <a:r>
              <a:rPr lang="en-US" altLang="zh-CN" sz="2400" b="0" kern="0" dirty="0" err="1">
                <a:solidFill>
                  <a:srgbClr val="FF0000"/>
                </a:solidFill>
              </a:rPr>
              <a:t>GetX</a:t>
            </a:r>
            <a:r>
              <a:rPr lang="zh-CN" altLang="en-US" sz="2400" b="0" kern="0" dirty="0">
                <a:solidFill>
                  <a:srgbClr val="FF0000"/>
                </a:solidFill>
              </a:rPr>
              <a:t>（ ）</a:t>
            </a:r>
            <a:r>
              <a:rPr lang="en-US" altLang="zh-CN" sz="2400" b="0" kern="0" dirty="0"/>
              <a:t>;}</a:t>
            </a:r>
          </a:p>
          <a:p>
            <a:pPr>
              <a:lnSpc>
                <a:spcPct val="85000"/>
              </a:lnSpc>
              <a:buFont typeface="Wingdings" pitchFamily="2" charset="2"/>
              <a:buNone/>
              <a:defRPr/>
            </a:pPr>
            <a:r>
              <a:rPr lang="en-US" altLang="zh-CN" sz="2400" b="0" kern="0" dirty="0"/>
              <a:t>	float </a:t>
            </a:r>
            <a:r>
              <a:rPr lang="en-US" altLang="zh-CN" sz="2400" b="0" kern="0" dirty="0" err="1"/>
              <a:t>GetY</a:t>
            </a:r>
            <a:r>
              <a:rPr lang="zh-CN" altLang="en-US" sz="2400" b="0" kern="0" dirty="0"/>
              <a:t>（ ）</a:t>
            </a:r>
            <a:r>
              <a:rPr lang="en-US" altLang="zh-CN" sz="2400" b="0" kern="0" dirty="0" err="1"/>
              <a:t>const</a:t>
            </a:r>
            <a:r>
              <a:rPr lang="zh-CN" altLang="en-US" sz="2400" b="0" kern="0" dirty="0"/>
              <a:t> </a:t>
            </a:r>
            <a:r>
              <a:rPr lang="en-US" altLang="zh-CN" sz="2400" b="0" kern="0" dirty="0"/>
              <a:t>{return </a:t>
            </a:r>
            <a:r>
              <a:rPr lang="en-US" altLang="zh-CN" sz="2400" b="0" kern="0" dirty="0">
                <a:solidFill>
                  <a:srgbClr val="FF0000"/>
                </a:solidFill>
              </a:rPr>
              <a:t>Point::</a:t>
            </a:r>
            <a:r>
              <a:rPr lang="en-US" altLang="zh-CN" sz="2400" b="0" kern="0" dirty="0" err="1">
                <a:solidFill>
                  <a:srgbClr val="FF0000"/>
                </a:solidFill>
              </a:rPr>
              <a:t>GetY</a:t>
            </a:r>
            <a:r>
              <a:rPr lang="zh-CN" altLang="en-US" sz="2400" b="0" kern="0" dirty="0">
                <a:solidFill>
                  <a:srgbClr val="FF0000"/>
                </a:solidFill>
              </a:rPr>
              <a:t>（ ）</a:t>
            </a:r>
            <a:r>
              <a:rPr lang="en-US" altLang="zh-CN" sz="2400" b="0" kern="0" dirty="0"/>
              <a:t>;}</a:t>
            </a:r>
          </a:p>
          <a:p>
            <a:pPr>
              <a:lnSpc>
                <a:spcPct val="85000"/>
              </a:lnSpc>
              <a:buFont typeface="Wingdings" pitchFamily="2" charset="2"/>
              <a:buNone/>
              <a:defRPr/>
            </a:pPr>
            <a:r>
              <a:rPr lang="en-US" altLang="zh-CN" sz="2400" b="0" kern="0" dirty="0"/>
              <a:t>	float </a:t>
            </a:r>
            <a:r>
              <a:rPr lang="en-US" altLang="zh-CN" sz="2400" b="0" kern="0" dirty="0" err="1"/>
              <a:t>GetH</a:t>
            </a:r>
            <a:r>
              <a:rPr lang="zh-CN" altLang="en-US" sz="2400" b="0" kern="0" dirty="0"/>
              <a:t>（ ）</a:t>
            </a:r>
            <a:r>
              <a:rPr lang="en-US" altLang="zh-CN" sz="2400" b="0" kern="0" dirty="0" err="1"/>
              <a:t>const</a:t>
            </a:r>
            <a:r>
              <a:rPr lang="zh-CN" altLang="en-US" sz="2400" b="0" kern="0" dirty="0"/>
              <a:t> </a:t>
            </a:r>
            <a:r>
              <a:rPr lang="en-US" altLang="zh-CN" sz="2400" b="0" kern="0" dirty="0"/>
              <a:t>{return H;}</a:t>
            </a:r>
          </a:p>
          <a:p>
            <a:pPr>
              <a:lnSpc>
                <a:spcPct val="85000"/>
              </a:lnSpc>
              <a:buFont typeface="Wingdings" pitchFamily="2" charset="2"/>
              <a:buNone/>
              <a:defRPr/>
            </a:pPr>
            <a:r>
              <a:rPr lang="en-US" altLang="zh-CN" sz="2400" b="0" kern="0" dirty="0"/>
              <a:t>	float </a:t>
            </a:r>
            <a:r>
              <a:rPr lang="en-US" altLang="zh-CN" sz="2400" b="0" kern="0" dirty="0" err="1"/>
              <a:t>GetW</a:t>
            </a:r>
            <a:r>
              <a:rPr lang="zh-CN" altLang="en-US" sz="2400" b="0" kern="0" dirty="0"/>
              <a:t>（ ）</a:t>
            </a:r>
            <a:r>
              <a:rPr lang="en-US" altLang="zh-CN" sz="2400" b="0" kern="0" dirty="0" err="1"/>
              <a:t>const</a:t>
            </a:r>
            <a:r>
              <a:rPr lang="zh-CN" altLang="en-US" sz="2400" b="0" kern="0" dirty="0"/>
              <a:t> </a:t>
            </a:r>
            <a:r>
              <a:rPr lang="en-US" altLang="zh-CN" sz="2400" b="0" kern="0" dirty="0"/>
              <a:t>{return W;}</a:t>
            </a:r>
          </a:p>
          <a:p>
            <a:pPr>
              <a:lnSpc>
                <a:spcPct val="85000"/>
              </a:lnSpc>
              <a:buFont typeface="Wingdings" pitchFamily="2" charset="2"/>
              <a:buNone/>
              <a:defRPr/>
            </a:pPr>
            <a:r>
              <a:rPr lang="en-US" altLang="zh-CN" sz="2400" b="0" kern="0" dirty="0"/>
              <a:t>private:	//</a:t>
            </a:r>
            <a:r>
              <a:rPr lang="zh-CN" altLang="en-US" sz="2400" b="0" kern="0" dirty="0"/>
              <a:t>新增私有数据</a:t>
            </a:r>
          </a:p>
          <a:p>
            <a:pPr>
              <a:lnSpc>
                <a:spcPct val="85000"/>
              </a:lnSpc>
              <a:buFont typeface="Wingdings" pitchFamily="2" charset="2"/>
              <a:buNone/>
              <a:defRPr/>
            </a:pPr>
            <a:r>
              <a:rPr lang="zh-CN" altLang="en-US" sz="2400" b="0" kern="0" dirty="0"/>
              <a:t>	</a:t>
            </a:r>
            <a:r>
              <a:rPr lang="en-US" altLang="zh-CN" sz="2400" b="0" kern="0" dirty="0"/>
              <a:t>float W,H;</a:t>
            </a:r>
          </a:p>
          <a:p>
            <a:pPr>
              <a:lnSpc>
                <a:spcPct val="85000"/>
              </a:lnSpc>
              <a:buFont typeface="Wingdings" pitchFamily="2" charset="2"/>
              <a:buNone/>
              <a:defRPr/>
            </a:pPr>
            <a:r>
              <a:rPr lang="en-US" altLang="zh-CN" sz="2400" b="0" kern="0" dirty="0"/>
              <a:t>};</a:t>
            </a:r>
          </a:p>
        </p:txBody>
      </p:sp>
      <p:sp>
        <p:nvSpPr>
          <p:cNvPr id="32" name="AutoShape 5"/>
          <p:cNvSpPr>
            <a:spLocks noChangeArrowheads="1"/>
          </p:cNvSpPr>
          <p:nvPr/>
        </p:nvSpPr>
        <p:spPr bwMode="auto">
          <a:xfrm>
            <a:off x="8402474" y="1845618"/>
            <a:ext cx="3385333" cy="1729188"/>
          </a:xfrm>
          <a:prstGeom prst="cloudCallout">
            <a:avLst>
              <a:gd name="adj1" fmla="val -47185"/>
              <a:gd name="adj2" fmla="val 56611"/>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marL="914400" indent="-457200" eaLnBrk="0" hangingPunct="0">
              <a:defRPr sz="2400">
                <a:solidFill>
                  <a:schemeClr val="tx1"/>
                </a:solidFill>
                <a:latin typeface="Times New Roman" panose="02020603050405020304" pitchFamily="18" charset="0"/>
                <a:ea typeface="宋体" panose="02010600030101010101" pitchFamily="2" charset="-122"/>
              </a:defRPr>
            </a:lvl2pPr>
            <a:lvl3pPr marL="1371600" indent="-457200" eaLnBrk="0" hangingPunct="0">
              <a:defRPr sz="2400">
                <a:solidFill>
                  <a:schemeClr val="tx1"/>
                </a:solidFill>
                <a:latin typeface="Times New Roman" panose="02020603050405020304" pitchFamily="18" charset="0"/>
                <a:ea typeface="宋体" panose="02010600030101010101" pitchFamily="2" charset="-122"/>
              </a:defRPr>
            </a:lvl3pPr>
            <a:lvl4pPr marL="1828800" indent="-457200" eaLnBrk="0" hangingPunct="0">
              <a:defRPr sz="2400">
                <a:solidFill>
                  <a:schemeClr val="tx1"/>
                </a:solidFill>
                <a:latin typeface="Times New Roman" panose="02020603050405020304" pitchFamily="18" charset="0"/>
                <a:ea typeface="宋体" panose="02010600030101010101" pitchFamily="2" charset="-122"/>
              </a:defRPr>
            </a:lvl4pPr>
            <a:lvl5pPr marL="2286000" indent="-457200" eaLnBrk="0" hangingPunct="0">
              <a:defRPr sz="24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t>调用的是基类的函数，指定作用域</a:t>
            </a:r>
            <a:r>
              <a:rPr kumimoji="1" lang="en-US" altLang="zh-CN" dirty="0"/>
              <a:t>::</a:t>
            </a:r>
          </a:p>
          <a:p>
            <a:pPr algn="ctr" eaLnBrk="1" hangingPunct="1">
              <a:buFontTx/>
              <a:buChar char="•"/>
            </a:pPr>
            <a:endParaRPr kumimoji="1" lang="zh-CN" altLang="en-US" dirty="0"/>
          </a:p>
        </p:txBody>
      </p:sp>
      <p:sp>
        <p:nvSpPr>
          <p:cNvPr id="33" name="Rectangle 10"/>
          <p:cNvSpPr>
            <a:spLocks noChangeArrowheads="1"/>
          </p:cNvSpPr>
          <p:nvPr/>
        </p:nvSpPr>
        <p:spPr bwMode="auto">
          <a:xfrm>
            <a:off x="8762919" y="3261996"/>
            <a:ext cx="11527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hangingPunct="1">
              <a:defRPr/>
            </a:pPr>
            <a:r>
              <a:rPr lang="en-US" altLang="zh-CN" kern="0" dirty="0" err="1">
                <a:ea typeface="楷体_GB2312" pitchFamily="49" charset="-122"/>
              </a:rPr>
              <a:t>InitP</a:t>
            </a:r>
            <a:endParaRPr lang="en-US" altLang="zh-CN" dirty="0">
              <a:latin typeface="Tahoma" pitchFamily="34" charset="0"/>
            </a:endParaRPr>
          </a:p>
        </p:txBody>
      </p:sp>
      <p:sp>
        <p:nvSpPr>
          <p:cNvPr id="34" name="Rectangle 11"/>
          <p:cNvSpPr>
            <a:spLocks noChangeArrowheads="1"/>
          </p:cNvSpPr>
          <p:nvPr/>
        </p:nvSpPr>
        <p:spPr bwMode="auto">
          <a:xfrm>
            <a:off x="9915711" y="3261996"/>
            <a:ext cx="15846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private</a:t>
            </a:r>
          </a:p>
        </p:txBody>
      </p:sp>
      <p:sp>
        <p:nvSpPr>
          <p:cNvPr id="35" name="Rectangle 12"/>
          <p:cNvSpPr>
            <a:spLocks noChangeArrowheads="1"/>
          </p:cNvSpPr>
          <p:nvPr/>
        </p:nvSpPr>
        <p:spPr bwMode="auto">
          <a:xfrm>
            <a:off x="8762919" y="3765351"/>
            <a:ext cx="11527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Move</a:t>
            </a:r>
          </a:p>
        </p:txBody>
      </p:sp>
      <p:sp>
        <p:nvSpPr>
          <p:cNvPr id="36" name="Rectangle 13"/>
          <p:cNvSpPr>
            <a:spLocks noChangeArrowheads="1"/>
          </p:cNvSpPr>
          <p:nvPr/>
        </p:nvSpPr>
        <p:spPr bwMode="auto">
          <a:xfrm>
            <a:off x="9915711" y="3765351"/>
            <a:ext cx="15846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private</a:t>
            </a:r>
          </a:p>
        </p:txBody>
      </p:sp>
      <p:sp>
        <p:nvSpPr>
          <p:cNvPr id="37" name="Rectangle 14"/>
          <p:cNvSpPr>
            <a:spLocks noChangeArrowheads="1"/>
          </p:cNvSpPr>
          <p:nvPr/>
        </p:nvSpPr>
        <p:spPr bwMode="auto">
          <a:xfrm>
            <a:off x="8762919" y="4270293"/>
            <a:ext cx="11527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GetX</a:t>
            </a:r>
          </a:p>
        </p:txBody>
      </p:sp>
      <p:sp>
        <p:nvSpPr>
          <p:cNvPr id="38" name="Rectangle 15"/>
          <p:cNvSpPr>
            <a:spLocks noChangeArrowheads="1"/>
          </p:cNvSpPr>
          <p:nvPr/>
        </p:nvSpPr>
        <p:spPr bwMode="auto">
          <a:xfrm>
            <a:off x="9915711" y="4270293"/>
            <a:ext cx="15846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private</a:t>
            </a:r>
          </a:p>
        </p:txBody>
      </p:sp>
      <p:sp>
        <p:nvSpPr>
          <p:cNvPr id="39" name="Rectangle 16"/>
          <p:cNvSpPr>
            <a:spLocks noChangeArrowheads="1"/>
          </p:cNvSpPr>
          <p:nvPr/>
        </p:nvSpPr>
        <p:spPr bwMode="auto">
          <a:xfrm>
            <a:off x="8762919" y="4773646"/>
            <a:ext cx="11527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GetY</a:t>
            </a:r>
          </a:p>
        </p:txBody>
      </p:sp>
      <p:sp>
        <p:nvSpPr>
          <p:cNvPr id="40" name="Rectangle 17"/>
          <p:cNvSpPr>
            <a:spLocks noChangeArrowheads="1"/>
          </p:cNvSpPr>
          <p:nvPr/>
        </p:nvSpPr>
        <p:spPr bwMode="auto">
          <a:xfrm>
            <a:off x="9915711" y="4773646"/>
            <a:ext cx="15846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private</a:t>
            </a:r>
          </a:p>
        </p:txBody>
      </p:sp>
      <p:sp>
        <p:nvSpPr>
          <p:cNvPr id="41" name="Rectangle 18"/>
          <p:cNvSpPr>
            <a:spLocks noChangeArrowheads="1"/>
          </p:cNvSpPr>
          <p:nvPr/>
        </p:nvSpPr>
        <p:spPr bwMode="auto">
          <a:xfrm>
            <a:off x="8762919" y="5278588"/>
            <a:ext cx="11527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X,Y</a:t>
            </a:r>
          </a:p>
        </p:txBody>
      </p:sp>
      <p:sp>
        <p:nvSpPr>
          <p:cNvPr id="42" name="Rectangle 19"/>
          <p:cNvSpPr>
            <a:spLocks noChangeArrowheads="1"/>
          </p:cNvSpPr>
          <p:nvPr/>
        </p:nvSpPr>
        <p:spPr bwMode="auto">
          <a:xfrm>
            <a:off x="9915711" y="5278588"/>
            <a:ext cx="15846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inaccessible</a:t>
            </a:r>
          </a:p>
        </p:txBody>
      </p:sp>
      <p:sp>
        <p:nvSpPr>
          <p:cNvPr id="43" name="Rectangle 20"/>
          <p:cNvSpPr>
            <a:spLocks noChangeArrowheads="1"/>
          </p:cNvSpPr>
          <p:nvPr/>
        </p:nvSpPr>
        <p:spPr bwMode="auto">
          <a:xfrm>
            <a:off x="8762919" y="5781943"/>
            <a:ext cx="11527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W,H</a:t>
            </a:r>
          </a:p>
        </p:txBody>
      </p:sp>
      <p:sp>
        <p:nvSpPr>
          <p:cNvPr id="44" name="Rectangle 21"/>
          <p:cNvSpPr>
            <a:spLocks noChangeArrowheads="1"/>
          </p:cNvSpPr>
          <p:nvPr/>
        </p:nvSpPr>
        <p:spPr bwMode="auto">
          <a:xfrm>
            <a:off x="9915711" y="5781943"/>
            <a:ext cx="15846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private</a:t>
            </a:r>
          </a:p>
        </p:txBody>
      </p:sp>
      <p:pic>
        <p:nvPicPr>
          <p:cNvPr id="17"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a:grpSpLocks/>
          </p:cNvGrpSpPr>
          <p:nvPr/>
        </p:nvGrpSpPr>
        <p:grpSpPr bwMode="auto">
          <a:xfrm>
            <a:off x="304800" y="71835"/>
            <a:ext cx="466725" cy="468313"/>
            <a:chOff x="1192404" y="608225"/>
            <a:chExt cx="1755828" cy="1759616"/>
          </a:xfrm>
        </p:grpSpPr>
        <p:grpSp>
          <p:nvGrpSpPr>
            <p:cNvPr id="19" name="组合 79"/>
            <p:cNvGrpSpPr>
              <a:grpSpLocks/>
            </p:cNvGrpSpPr>
            <p:nvPr/>
          </p:nvGrpSpPr>
          <p:grpSpPr bwMode="auto">
            <a:xfrm>
              <a:off x="1192404" y="608225"/>
              <a:ext cx="1755828" cy="1759616"/>
              <a:chOff x="6379729" y="2488774"/>
              <a:chExt cx="2513016" cy="2513016"/>
            </a:xfrm>
          </p:grpSpPr>
          <p:sp>
            <p:nvSpPr>
              <p:cNvPr id="2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2" name="任意多边形 83"/>
              <p:cNvGrpSpPr>
                <a:grpSpLocks/>
              </p:cNvGrpSpPr>
              <p:nvPr/>
            </p:nvGrpSpPr>
            <p:grpSpPr bwMode="auto">
              <a:xfrm>
                <a:off x="6397313" y="2490687"/>
                <a:ext cx="2505748" cy="2500354"/>
                <a:chOff x="1883664" y="1987296"/>
                <a:chExt cx="1322832" cy="1322832"/>
              </a:xfrm>
            </p:grpSpPr>
            <p:pic>
              <p:nvPicPr>
                <p:cNvPr id="2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2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5" name="TextBox 64"/>
          <p:cNvSpPr txBox="1">
            <a:spLocks noChangeArrowheads="1"/>
          </p:cNvSpPr>
          <p:nvPr/>
        </p:nvSpPr>
        <p:spPr bwMode="auto">
          <a:xfrm>
            <a:off x="985837" y="398"/>
            <a:ext cx="5185345"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6.1 </a:t>
            </a:r>
            <a:r>
              <a:rPr lang="zh-CN" altLang="en-US" sz="3200" kern="0" dirty="0">
                <a:solidFill>
                  <a:schemeClr val="bg1"/>
                </a:solidFill>
              </a:rPr>
              <a:t>私有</a:t>
            </a:r>
            <a:r>
              <a:rPr lang="zh-CN" altLang="en-US" sz="3200" kern="0" dirty="0" smtClean="0">
                <a:solidFill>
                  <a:schemeClr val="bg1"/>
                </a:solidFill>
              </a:rPr>
              <a:t>继承例</a:t>
            </a:r>
            <a:r>
              <a:rPr lang="zh-CN" altLang="en-US" sz="3200" kern="0" dirty="0">
                <a:solidFill>
                  <a:schemeClr val="bg1"/>
                </a:solidFill>
              </a:rPr>
              <a:t>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9717086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box(in)">
                                      <p:cBhvr>
                                        <p:cTn id="7" dur="500"/>
                                        <p:tgtEl>
                                          <p:spTgt spid="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ox(in)">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ox(in)">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ox(in)">
                                      <p:cBhvr>
                                        <p:cTn id="22" dur="500"/>
                                        <p:tgtEl>
                                          <p:spTgt spid="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ox(in)">
                                      <p:cBhvr>
                                        <p:cTn id="27" dur="500"/>
                                        <p:tgtEl>
                                          <p:spTgt spid="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box(in)">
                                      <p:cBhvr>
                                        <p:cTn id="32" dur="500"/>
                                        <p:tgtEl>
                                          <p:spTgt spid="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box(in)">
                                      <p:cBhvr>
                                        <p:cTn id="37" dur="500"/>
                                        <p:tgtEl>
                                          <p:spTgt spid="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ox(in)">
                                      <p:cBhvr>
                                        <p:cTn id="42" dur="500"/>
                                        <p:tgtEl>
                                          <p:spTgt spid="3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box(in)">
                                      <p:cBhvr>
                                        <p:cTn id="47" dur="500"/>
                                        <p:tgtEl>
                                          <p:spTgt spid="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ox(in)">
                                      <p:cBhvr>
                                        <p:cTn id="52" dur="5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ox(in)">
                                      <p:cBhvr>
                                        <p:cTn id="57" dur="500"/>
                                        <p:tgtEl>
                                          <p:spTgt spid="4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ox(in)">
                                      <p:cBhvr>
                                        <p:cTn id="62" dur="500"/>
                                        <p:tgtEl>
                                          <p:spTgt spid="4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box(in)">
                                      <p:cBhvr>
                                        <p:cTn id="67" dur="500"/>
                                        <p:tgtEl>
                                          <p:spTgt spid="4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xit" presetSubtype="16" fill="hold" grpId="1" nodeType="clickEffect">
                                  <p:stCondLst>
                                    <p:cond delay="0"/>
                                  </p:stCondLst>
                                  <p:childTnLst>
                                    <p:animEffect transition="out" filter="box(in)">
                                      <p:cBhvr>
                                        <p:cTn id="71" dur="500"/>
                                        <p:tgtEl>
                                          <p:spTgt spid="34"/>
                                        </p:tgtEl>
                                      </p:cBhvr>
                                    </p:animEffect>
                                    <p:set>
                                      <p:cBhvr>
                                        <p:cTn id="72" dur="1" fill="hold">
                                          <p:stCondLst>
                                            <p:cond delay="499"/>
                                          </p:stCondLst>
                                        </p:cTn>
                                        <p:tgtEl>
                                          <p:spTgt spid="34"/>
                                        </p:tgtEl>
                                        <p:attrNameLst>
                                          <p:attrName>style.visibility</p:attrName>
                                        </p:attrNameLst>
                                      </p:cBhvr>
                                      <p:to>
                                        <p:strVal val="hidden"/>
                                      </p:to>
                                    </p:set>
                                  </p:childTnLst>
                                </p:cTn>
                              </p:par>
                              <p:par>
                                <p:cTn id="73" presetID="4" presetClass="exit" presetSubtype="16" fill="hold" grpId="1" nodeType="withEffect">
                                  <p:stCondLst>
                                    <p:cond delay="0"/>
                                  </p:stCondLst>
                                  <p:childTnLst>
                                    <p:animEffect transition="out" filter="box(in)">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par>
                                <p:cTn id="76" presetID="4" presetClass="exit" presetSubtype="16" fill="hold" grpId="1" nodeType="withEffect">
                                  <p:stCondLst>
                                    <p:cond delay="0"/>
                                  </p:stCondLst>
                                  <p:childTnLst>
                                    <p:animEffect transition="out" filter="box(in)">
                                      <p:cBhvr>
                                        <p:cTn id="77" dur="500"/>
                                        <p:tgtEl>
                                          <p:spTgt spid="37"/>
                                        </p:tgtEl>
                                      </p:cBhvr>
                                    </p:animEffect>
                                    <p:set>
                                      <p:cBhvr>
                                        <p:cTn id="78" dur="1" fill="hold">
                                          <p:stCondLst>
                                            <p:cond delay="499"/>
                                          </p:stCondLst>
                                        </p:cTn>
                                        <p:tgtEl>
                                          <p:spTgt spid="37"/>
                                        </p:tgtEl>
                                        <p:attrNameLst>
                                          <p:attrName>style.visibility</p:attrName>
                                        </p:attrNameLst>
                                      </p:cBhvr>
                                      <p:to>
                                        <p:strVal val="hidden"/>
                                      </p:to>
                                    </p:set>
                                  </p:childTnLst>
                                </p:cTn>
                              </p:par>
                              <p:par>
                                <p:cTn id="79" presetID="4" presetClass="exit" presetSubtype="16" fill="hold" grpId="1" nodeType="withEffect">
                                  <p:stCondLst>
                                    <p:cond delay="0"/>
                                  </p:stCondLst>
                                  <p:childTnLst>
                                    <p:animEffect transition="out" filter="box(in)">
                                      <p:cBhvr>
                                        <p:cTn id="80" dur="500"/>
                                        <p:tgtEl>
                                          <p:spTgt spid="36"/>
                                        </p:tgtEl>
                                      </p:cBhvr>
                                    </p:animEffect>
                                    <p:set>
                                      <p:cBhvr>
                                        <p:cTn id="81" dur="1" fill="hold">
                                          <p:stCondLst>
                                            <p:cond delay="499"/>
                                          </p:stCondLst>
                                        </p:cTn>
                                        <p:tgtEl>
                                          <p:spTgt spid="36"/>
                                        </p:tgtEl>
                                        <p:attrNameLst>
                                          <p:attrName>style.visibility</p:attrName>
                                        </p:attrNameLst>
                                      </p:cBhvr>
                                      <p:to>
                                        <p:strVal val="hidden"/>
                                      </p:to>
                                    </p:set>
                                  </p:childTnLst>
                                </p:cTn>
                              </p:par>
                              <p:par>
                                <p:cTn id="82" presetID="4" presetClass="exit" presetSubtype="16" fill="hold" grpId="1" nodeType="withEffect">
                                  <p:stCondLst>
                                    <p:cond delay="0"/>
                                  </p:stCondLst>
                                  <p:childTnLst>
                                    <p:animEffect transition="out" filter="box(in)">
                                      <p:cBhvr>
                                        <p:cTn id="83" dur="500"/>
                                        <p:tgtEl>
                                          <p:spTgt spid="35"/>
                                        </p:tgtEl>
                                      </p:cBhvr>
                                    </p:animEffect>
                                    <p:set>
                                      <p:cBhvr>
                                        <p:cTn id="84" dur="1" fill="hold">
                                          <p:stCondLst>
                                            <p:cond delay="499"/>
                                          </p:stCondLst>
                                        </p:cTn>
                                        <p:tgtEl>
                                          <p:spTgt spid="35"/>
                                        </p:tgtEl>
                                        <p:attrNameLst>
                                          <p:attrName>style.visibility</p:attrName>
                                        </p:attrNameLst>
                                      </p:cBhvr>
                                      <p:to>
                                        <p:strVal val="hidden"/>
                                      </p:to>
                                    </p:set>
                                  </p:childTnLst>
                                </p:cTn>
                              </p:par>
                              <p:par>
                                <p:cTn id="85" presetID="4" presetClass="exit" presetSubtype="16" fill="hold" grpId="1" nodeType="withEffect">
                                  <p:stCondLst>
                                    <p:cond delay="0"/>
                                  </p:stCondLst>
                                  <p:childTnLst>
                                    <p:animEffect transition="out" filter="box(in)">
                                      <p:cBhvr>
                                        <p:cTn id="86" dur="500"/>
                                        <p:tgtEl>
                                          <p:spTgt spid="38"/>
                                        </p:tgtEl>
                                      </p:cBhvr>
                                    </p:animEffect>
                                    <p:set>
                                      <p:cBhvr>
                                        <p:cTn id="87" dur="1" fill="hold">
                                          <p:stCondLst>
                                            <p:cond delay="499"/>
                                          </p:stCondLst>
                                        </p:cTn>
                                        <p:tgtEl>
                                          <p:spTgt spid="38"/>
                                        </p:tgtEl>
                                        <p:attrNameLst>
                                          <p:attrName>style.visibility</p:attrName>
                                        </p:attrNameLst>
                                      </p:cBhvr>
                                      <p:to>
                                        <p:strVal val="hidden"/>
                                      </p:to>
                                    </p:set>
                                  </p:childTnLst>
                                </p:cTn>
                              </p:par>
                              <p:par>
                                <p:cTn id="88" presetID="4" presetClass="exit" presetSubtype="16" fill="hold" grpId="1" nodeType="withEffect">
                                  <p:stCondLst>
                                    <p:cond delay="0"/>
                                  </p:stCondLst>
                                  <p:childTnLst>
                                    <p:animEffect transition="out" filter="box(in)">
                                      <p:cBhvr>
                                        <p:cTn id="89" dur="500"/>
                                        <p:tgtEl>
                                          <p:spTgt spid="39"/>
                                        </p:tgtEl>
                                      </p:cBhvr>
                                    </p:animEffect>
                                    <p:set>
                                      <p:cBhvr>
                                        <p:cTn id="90" dur="1" fill="hold">
                                          <p:stCondLst>
                                            <p:cond delay="499"/>
                                          </p:stCondLst>
                                        </p:cTn>
                                        <p:tgtEl>
                                          <p:spTgt spid="39"/>
                                        </p:tgtEl>
                                        <p:attrNameLst>
                                          <p:attrName>style.visibility</p:attrName>
                                        </p:attrNameLst>
                                      </p:cBhvr>
                                      <p:to>
                                        <p:strVal val="hidden"/>
                                      </p:to>
                                    </p:set>
                                  </p:childTnLst>
                                </p:cTn>
                              </p:par>
                              <p:par>
                                <p:cTn id="91" presetID="4" presetClass="exit" presetSubtype="16" fill="hold" grpId="1" nodeType="withEffect">
                                  <p:stCondLst>
                                    <p:cond delay="0"/>
                                  </p:stCondLst>
                                  <p:childTnLst>
                                    <p:animEffect transition="out" filter="box(in)">
                                      <p:cBhvr>
                                        <p:cTn id="92" dur="500"/>
                                        <p:tgtEl>
                                          <p:spTgt spid="40"/>
                                        </p:tgtEl>
                                      </p:cBhvr>
                                    </p:animEffect>
                                    <p:set>
                                      <p:cBhvr>
                                        <p:cTn id="93" dur="1" fill="hold">
                                          <p:stCondLst>
                                            <p:cond delay="499"/>
                                          </p:stCondLst>
                                        </p:cTn>
                                        <p:tgtEl>
                                          <p:spTgt spid="40"/>
                                        </p:tgtEl>
                                        <p:attrNameLst>
                                          <p:attrName>style.visibility</p:attrName>
                                        </p:attrNameLst>
                                      </p:cBhvr>
                                      <p:to>
                                        <p:strVal val="hidden"/>
                                      </p:to>
                                    </p:set>
                                  </p:childTnLst>
                                </p:cTn>
                              </p:par>
                              <p:par>
                                <p:cTn id="94" presetID="4" presetClass="exit" presetSubtype="16" fill="hold" grpId="1" nodeType="withEffect">
                                  <p:stCondLst>
                                    <p:cond delay="0"/>
                                  </p:stCondLst>
                                  <p:childTnLst>
                                    <p:animEffect transition="out" filter="box(in)">
                                      <p:cBhvr>
                                        <p:cTn id="95" dur="500"/>
                                        <p:tgtEl>
                                          <p:spTgt spid="41"/>
                                        </p:tgtEl>
                                      </p:cBhvr>
                                    </p:animEffect>
                                    <p:set>
                                      <p:cBhvr>
                                        <p:cTn id="96" dur="1" fill="hold">
                                          <p:stCondLst>
                                            <p:cond delay="499"/>
                                          </p:stCondLst>
                                        </p:cTn>
                                        <p:tgtEl>
                                          <p:spTgt spid="41"/>
                                        </p:tgtEl>
                                        <p:attrNameLst>
                                          <p:attrName>style.visibility</p:attrName>
                                        </p:attrNameLst>
                                      </p:cBhvr>
                                      <p:to>
                                        <p:strVal val="hidden"/>
                                      </p:to>
                                    </p:set>
                                  </p:childTnLst>
                                </p:cTn>
                              </p:par>
                              <p:par>
                                <p:cTn id="97" presetID="4" presetClass="exit" presetSubtype="16" fill="hold" grpId="1" nodeType="withEffect">
                                  <p:stCondLst>
                                    <p:cond delay="0"/>
                                  </p:stCondLst>
                                  <p:childTnLst>
                                    <p:animEffect transition="out" filter="box(in)">
                                      <p:cBhvr>
                                        <p:cTn id="98" dur="500"/>
                                        <p:tgtEl>
                                          <p:spTgt spid="42"/>
                                        </p:tgtEl>
                                      </p:cBhvr>
                                    </p:animEffect>
                                    <p:set>
                                      <p:cBhvr>
                                        <p:cTn id="99" dur="1" fill="hold">
                                          <p:stCondLst>
                                            <p:cond delay="499"/>
                                          </p:stCondLst>
                                        </p:cTn>
                                        <p:tgtEl>
                                          <p:spTgt spid="42"/>
                                        </p:tgtEl>
                                        <p:attrNameLst>
                                          <p:attrName>style.visibility</p:attrName>
                                        </p:attrNameLst>
                                      </p:cBhvr>
                                      <p:to>
                                        <p:strVal val="hidden"/>
                                      </p:to>
                                    </p:set>
                                  </p:childTnLst>
                                </p:cTn>
                              </p:par>
                              <p:par>
                                <p:cTn id="100" presetID="4" presetClass="exit" presetSubtype="16" fill="hold" grpId="1" nodeType="withEffect">
                                  <p:stCondLst>
                                    <p:cond delay="0"/>
                                  </p:stCondLst>
                                  <p:childTnLst>
                                    <p:animEffect transition="out" filter="box(in)">
                                      <p:cBhvr>
                                        <p:cTn id="101" dur="500"/>
                                        <p:tgtEl>
                                          <p:spTgt spid="43"/>
                                        </p:tgtEl>
                                      </p:cBhvr>
                                    </p:animEffect>
                                    <p:set>
                                      <p:cBhvr>
                                        <p:cTn id="102" dur="1" fill="hold">
                                          <p:stCondLst>
                                            <p:cond delay="499"/>
                                          </p:stCondLst>
                                        </p:cTn>
                                        <p:tgtEl>
                                          <p:spTgt spid="43"/>
                                        </p:tgtEl>
                                        <p:attrNameLst>
                                          <p:attrName>style.visibility</p:attrName>
                                        </p:attrNameLst>
                                      </p:cBhvr>
                                      <p:to>
                                        <p:strVal val="hidden"/>
                                      </p:to>
                                    </p:set>
                                  </p:childTnLst>
                                </p:cTn>
                              </p:par>
                              <p:par>
                                <p:cTn id="103" presetID="4" presetClass="exit" presetSubtype="16" fill="hold" grpId="1" nodeType="withEffect">
                                  <p:stCondLst>
                                    <p:cond delay="0"/>
                                  </p:stCondLst>
                                  <p:childTnLst>
                                    <p:animEffect transition="out" filter="box(in)">
                                      <p:cBhvr>
                                        <p:cTn id="104" dur="500"/>
                                        <p:tgtEl>
                                          <p:spTgt spid="44"/>
                                        </p:tgtEl>
                                      </p:cBhvr>
                                    </p:animEffect>
                                    <p:set>
                                      <p:cBhvr>
                                        <p:cTn id="105" dur="1" fill="hold">
                                          <p:stCondLst>
                                            <p:cond delay="499"/>
                                          </p:stCondLst>
                                        </p:cTn>
                                        <p:tgtEl>
                                          <p:spTgt spid="44"/>
                                        </p:tgtEl>
                                        <p:attrNameLst>
                                          <p:attrName>style.visibility</p:attrName>
                                        </p:attrNameLst>
                                      </p:cBhvr>
                                      <p:to>
                                        <p:strVal val="hidden"/>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4" presetClass="exit" presetSubtype="16" fill="hold" grpId="2" nodeType="clickEffect">
                                  <p:stCondLst>
                                    <p:cond delay="0"/>
                                  </p:stCondLst>
                                  <p:childTnLst>
                                    <p:animEffect transition="out" filter="box(in)">
                                      <p:cBhvr>
                                        <p:cTn id="109" dur="500"/>
                                        <p:tgtEl>
                                          <p:spTgt spid="35"/>
                                        </p:tgtEl>
                                      </p:cBhvr>
                                    </p:animEffect>
                                    <p:set>
                                      <p:cBhvr>
                                        <p:cTn id="110" dur="1" fill="hold">
                                          <p:stCondLst>
                                            <p:cond delay="499"/>
                                          </p:stCondLst>
                                        </p:cTn>
                                        <p:tgtEl>
                                          <p:spTgt spid="35"/>
                                        </p:tgtEl>
                                        <p:attrNameLst>
                                          <p:attrName>style.visibility</p:attrName>
                                        </p:attrNameLst>
                                      </p:cBhvr>
                                      <p:to>
                                        <p:strVal val="hidden"/>
                                      </p:to>
                                    </p:set>
                                  </p:childTnLst>
                                </p:cTn>
                              </p:par>
                              <p:par>
                                <p:cTn id="111" presetID="4" presetClass="exit" presetSubtype="16" fill="hold" grpId="2" nodeType="withEffect">
                                  <p:stCondLst>
                                    <p:cond delay="0"/>
                                  </p:stCondLst>
                                  <p:childTnLst>
                                    <p:animEffect transition="out" filter="box(in)">
                                      <p:cBhvr>
                                        <p:cTn id="112" dur="500"/>
                                        <p:tgtEl>
                                          <p:spTgt spid="36"/>
                                        </p:tgtEl>
                                      </p:cBhvr>
                                    </p:animEffect>
                                    <p:set>
                                      <p:cBhvr>
                                        <p:cTn id="113" dur="1" fill="hold">
                                          <p:stCondLst>
                                            <p:cond delay="499"/>
                                          </p:stCondLst>
                                        </p:cTn>
                                        <p:tgtEl>
                                          <p:spTgt spid="36"/>
                                        </p:tgtEl>
                                        <p:attrNameLst>
                                          <p:attrName>style.visibility</p:attrName>
                                        </p:attrNameLst>
                                      </p:cBhvr>
                                      <p:to>
                                        <p:strVal val="hidden"/>
                                      </p:to>
                                    </p:set>
                                  </p:childTnLst>
                                </p:cTn>
                              </p:par>
                              <p:par>
                                <p:cTn id="114" presetID="4" presetClass="exit" presetSubtype="16" fill="hold" grpId="2" nodeType="withEffect">
                                  <p:stCondLst>
                                    <p:cond delay="0"/>
                                  </p:stCondLst>
                                  <p:childTnLst>
                                    <p:animEffect transition="out" filter="box(in)">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8" presetClass="entr" presetSubtype="6" fill="hold" nodeType="clickEffect">
                                  <p:stCondLst>
                                    <p:cond delay="0"/>
                                  </p:stCondLst>
                                  <p:childTnLst>
                                    <p:set>
                                      <p:cBhvr>
                                        <p:cTn id="120" dur="1" fill="hold">
                                          <p:stCondLst>
                                            <p:cond delay="0"/>
                                          </p:stCondLst>
                                        </p:cTn>
                                        <p:tgtEl>
                                          <p:spTgt spid="31">
                                            <p:txEl>
                                              <p:pRg st="5" end="5"/>
                                            </p:txEl>
                                          </p:spTgt>
                                        </p:tgtEl>
                                        <p:attrNameLst>
                                          <p:attrName>style.visibility</p:attrName>
                                        </p:attrNameLst>
                                      </p:cBhvr>
                                      <p:to>
                                        <p:strVal val="visible"/>
                                      </p:to>
                                    </p:set>
                                    <p:animEffect transition="in" filter="strips(downRight)">
                                      <p:cBhvr>
                                        <p:cTn id="121" dur="500"/>
                                        <p:tgtEl>
                                          <p:spTgt spid="31">
                                            <p:txEl>
                                              <p:pRg st="5" end="5"/>
                                            </p:txEl>
                                          </p:spTgt>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8" presetClass="entr" presetSubtype="6" fill="hold" nodeType="clickEffect">
                                  <p:stCondLst>
                                    <p:cond delay="0"/>
                                  </p:stCondLst>
                                  <p:childTnLst>
                                    <p:set>
                                      <p:cBhvr>
                                        <p:cTn id="125" dur="1" fill="hold">
                                          <p:stCondLst>
                                            <p:cond delay="0"/>
                                          </p:stCondLst>
                                        </p:cTn>
                                        <p:tgtEl>
                                          <p:spTgt spid="31">
                                            <p:txEl>
                                              <p:pRg st="6" end="6"/>
                                            </p:txEl>
                                          </p:spTgt>
                                        </p:tgtEl>
                                        <p:attrNameLst>
                                          <p:attrName>style.visibility</p:attrName>
                                        </p:attrNameLst>
                                      </p:cBhvr>
                                      <p:to>
                                        <p:strVal val="visible"/>
                                      </p:to>
                                    </p:set>
                                    <p:animEffect transition="in" filter="strips(downRight)">
                                      <p:cBhvr>
                                        <p:cTn id="126" dur="500"/>
                                        <p:tgtEl>
                                          <p:spTgt spid="31">
                                            <p:txEl>
                                              <p:pRg st="6" end="6"/>
                                            </p:txEl>
                                          </p:spTgt>
                                        </p:tgtEl>
                                      </p:cBhvr>
                                    </p:animEffect>
                                  </p:childTnLst>
                                </p:cTn>
                              </p:par>
                              <p:par>
                                <p:cTn id="127" presetID="18" presetClass="entr" presetSubtype="6" fill="hold" nodeType="withEffect">
                                  <p:stCondLst>
                                    <p:cond delay="0"/>
                                  </p:stCondLst>
                                  <p:childTnLst>
                                    <p:set>
                                      <p:cBhvr>
                                        <p:cTn id="128" dur="1" fill="hold">
                                          <p:stCondLst>
                                            <p:cond delay="0"/>
                                          </p:stCondLst>
                                        </p:cTn>
                                        <p:tgtEl>
                                          <p:spTgt spid="31">
                                            <p:txEl>
                                              <p:pRg st="7" end="7"/>
                                            </p:txEl>
                                          </p:spTgt>
                                        </p:tgtEl>
                                        <p:attrNameLst>
                                          <p:attrName>style.visibility</p:attrName>
                                        </p:attrNameLst>
                                      </p:cBhvr>
                                      <p:to>
                                        <p:strVal val="visible"/>
                                      </p:to>
                                    </p:set>
                                    <p:animEffect transition="in" filter="strips(downRight)">
                                      <p:cBhvr>
                                        <p:cTn id="129" dur="500"/>
                                        <p:tgtEl>
                                          <p:spTgt spid="31">
                                            <p:txEl>
                                              <p:pRg st="7" end="7"/>
                                            </p:txEl>
                                          </p:spTgt>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4" presetClass="entr" presetSubtype="16" fill="hold" grpId="0" nodeType="click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box(in)">
                                      <p:cBhvr>
                                        <p:cTn id="134" dur="500"/>
                                        <p:tgtEl>
                                          <p:spTgt spid="32"/>
                                        </p:tgtEl>
                                      </p:cBhvr>
                                    </p:animEffect>
                                  </p:childTnLst>
                                </p:cTn>
                              </p:par>
                              <p:par>
                                <p:cTn id="135" presetID="4" presetClass="exit" presetSubtype="16" fill="hold" grpId="2" nodeType="withEffect">
                                  <p:stCondLst>
                                    <p:cond delay="0"/>
                                  </p:stCondLst>
                                  <p:childTnLst>
                                    <p:animEffect transition="out" filter="box(in)">
                                      <p:cBhvr>
                                        <p:cTn id="136" dur="500"/>
                                        <p:tgtEl>
                                          <p:spTgt spid="34"/>
                                        </p:tgtEl>
                                      </p:cBhvr>
                                    </p:animEffect>
                                    <p:set>
                                      <p:cBhvr>
                                        <p:cTn id="137" dur="1" fill="hold">
                                          <p:stCondLst>
                                            <p:cond delay="499"/>
                                          </p:stCondLst>
                                        </p:cTn>
                                        <p:tgtEl>
                                          <p:spTgt spid="34"/>
                                        </p:tgtEl>
                                        <p:attrNameLst>
                                          <p:attrName>style.visibility</p:attrName>
                                        </p:attrNameLst>
                                      </p:cBhvr>
                                      <p:to>
                                        <p:strVal val="hidden"/>
                                      </p:to>
                                    </p:set>
                                  </p:childTnLst>
                                </p:cTn>
                              </p:par>
                              <p:par>
                                <p:cTn id="138" presetID="4" presetClass="exit" presetSubtype="16" fill="hold" grpId="2" nodeType="withEffect">
                                  <p:stCondLst>
                                    <p:cond delay="0"/>
                                  </p:stCondLst>
                                  <p:childTnLst>
                                    <p:animEffect transition="out" filter="box(in)">
                                      <p:cBhvr>
                                        <p:cTn id="139" dur="500"/>
                                        <p:tgtEl>
                                          <p:spTgt spid="37"/>
                                        </p:tgtEl>
                                      </p:cBhvr>
                                    </p:animEffect>
                                    <p:set>
                                      <p:cBhvr>
                                        <p:cTn id="140" dur="1" fill="hold">
                                          <p:stCondLst>
                                            <p:cond delay="499"/>
                                          </p:stCondLst>
                                        </p:cTn>
                                        <p:tgtEl>
                                          <p:spTgt spid="37"/>
                                        </p:tgtEl>
                                        <p:attrNameLst>
                                          <p:attrName>style.visibility</p:attrName>
                                        </p:attrNameLst>
                                      </p:cBhvr>
                                      <p:to>
                                        <p:strVal val="hidden"/>
                                      </p:to>
                                    </p:set>
                                  </p:childTnLst>
                                </p:cTn>
                              </p:par>
                              <p:par>
                                <p:cTn id="141" presetID="4" presetClass="exit" presetSubtype="16" fill="hold" grpId="2" nodeType="withEffect">
                                  <p:stCondLst>
                                    <p:cond delay="0"/>
                                  </p:stCondLst>
                                  <p:childTnLst>
                                    <p:animEffect transition="out" filter="box(in)">
                                      <p:cBhvr>
                                        <p:cTn id="142" dur="500"/>
                                        <p:tgtEl>
                                          <p:spTgt spid="38"/>
                                        </p:tgtEl>
                                      </p:cBhvr>
                                    </p:animEffect>
                                    <p:set>
                                      <p:cBhvr>
                                        <p:cTn id="143" dur="1" fill="hold">
                                          <p:stCondLst>
                                            <p:cond delay="499"/>
                                          </p:stCondLst>
                                        </p:cTn>
                                        <p:tgtEl>
                                          <p:spTgt spid="38"/>
                                        </p:tgtEl>
                                        <p:attrNameLst>
                                          <p:attrName>style.visibility</p:attrName>
                                        </p:attrNameLst>
                                      </p:cBhvr>
                                      <p:to>
                                        <p:strVal val="hidden"/>
                                      </p:to>
                                    </p:set>
                                  </p:childTnLst>
                                </p:cTn>
                              </p:par>
                              <p:par>
                                <p:cTn id="144" presetID="4" presetClass="exit" presetSubtype="16" fill="hold" grpId="2" nodeType="withEffect">
                                  <p:stCondLst>
                                    <p:cond delay="0"/>
                                  </p:stCondLst>
                                  <p:childTnLst>
                                    <p:animEffect transition="out" filter="box(in)">
                                      <p:cBhvr>
                                        <p:cTn id="145" dur="500"/>
                                        <p:tgtEl>
                                          <p:spTgt spid="39"/>
                                        </p:tgtEl>
                                      </p:cBhvr>
                                    </p:animEffect>
                                    <p:set>
                                      <p:cBhvr>
                                        <p:cTn id="146" dur="1" fill="hold">
                                          <p:stCondLst>
                                            <p:cond delay="499"/>
                                          </p:stCondLst>
                                        </p:cTn>
                                        <p:tgtEl>
                                          <p:spTgt spid="39"/>
                                        </p:tgtEl>
                                        <p:attrNameLst>
                                          <p:attrName>style.visibility</p:attrName>
                                        </p:attrNameLst>
                                      </p:cBhvr>
                                      <p:to>
                                        <p:strVal val="hidden"/>
                                      </p:to>
                                    </p:set>
                                  </p:childTnLst>
                                </p:cTn>
                              </p:par>
                              <p:par>
                                <p:cTn id="147" presetID="4" presetClass="exit" presetSubtype="16" fill="hold" grpId="2" nodeType="withEffect">
                                  <p:stCondLst>
                                    <p:cond delay="0"/>
                                  </p:stCondLst>
                                  <p:childTnLst>
                                    <p:animEffect transition="out" filter="box(in)">
                                      <p:cBhvr>
                                        <p:cTn id="148" dur="500"/>
                                        <p:tgtEl>
                                          <p:spTgt spid="40"/>
                                        </p:tgtEl>
                                      </p:cBhvr>
                                    </p:animEffect>
                                    <p:set>
                                      <p:cBhvr>
                                        <p:cTn id="149" dur="1" fill="hold">
                                          <p:stCondLst>
                                            <p:cond delay="499"/>
                                          </p:stCondLst>
                                        </p:cTn>
                                        <p:tgtEl>
                                          <p:spTgt spid="40"/>
                                        </p:tgtEl>
                                        <p:attrNameLst>
                                          <p:attrName>style.visibility</p:attrName>
                                        </p:attrNameLst>
                                      </p:cBhvr>
                                      <p:to>
                                        <p:strVal val="hidden"/>
                                      </p:to>
                                    </p:set>
                                  </p:childTnLst>
                                </p:cTn>
                              </p:par>
                              <p:par>
                                <p:cTn id="150" presetID="4" presetClass="exit" presetSubtype="16" fill="hold" grpId="2" nodeType="withEffect">
                                  <p:stCondLst>
                                    <p:cond delay="0"/>
                                  </p:stCondLst>
                                  <p:childTnLst>
                                    <p:animEffect transition="out" filter="box(in)">
                                      <p:cBhvr>
                                        <p:cTn id="151" dur="500"/>
                                        <p:tgtEl>
                                          <p:spTgt spid="41"/>
                                        </p:tgtEl>
                                      </p:cBhvr>
                                    </p:animEffect>
                                    <p:set>
                                      <p:cBhvr>
                                        <p:cTn id="152" dur="1" fill="hold">
                                          <p:stCondLst>
                                            <p:cond delay="499"/>
                                          </p:stCondLst>
                                        </p:cTn>
                                        <p:tgtEl>
                                          <p:spTgt spid="41"/>
                                        </p:tgtEl>
                                        <p:attrNameLst>
                                          <p:attrName>style.visibility</p:attrName>
                                        </p:attrNameLst>
                                      </p:cBhvr>
                                      <p:to>
                                        <p:strVal val="hidden"/>
                                      </p:to>
                                    </p:set>
                                  </p:childTnLst>
                                </p:cTn>
                              </p:par>
                              <p:par>
                                <p:cTn id="153" presetID="4" presetClass="exit" presetSubtype="16" fill="hold" grpId="2" nodeType="withEffect">
                                  <p:stCondLst>
                                    <p:cond delay="0"/>
                                  </p:stCondLst>
                                  <p:childTnLst>
                                    <p:animEffect transition="out" filter="box(in)">
                                      <p:cBhvr>
                                        <p:cTn id="154" dur="500"/>
                                        <p:tgtEl>
                                          <p:spTgt spid="42"/>
                                        </p:tgtEl>
                                      </p:cBhvr>
                                    </p:animEffect>
                                    <p:set>
                                      <p:cBhvr>
                                        <p:cTn id="155" dur="1" fill="hold">
                                          <p:stCondLst>
                                            <p:cond delay="499"/>
                                          </p:stCondLst>
                                        </p:cTn>
                                        <p:tgtEl>
                                          <p:spTgt spid="42"/>
                                        </p:tgtEl>
                                        <p:attrNameLst>
                                          <p:attrName>style.visibility</p:attrName>
                                        </p:attrNameLst>
                                      </p:cBhvr>
                                      <p:to>
                                        <p:strVal val="hidden"/>
                                      </p:to>
                                    </p:set>
                                  </p:childTnLst>
                                </p:cTn>
                              </p:par>
                              <p:par>
                                <p:cTn id="156" presetID="4" presetClass="exit" presetSubtype="16" fill="hold" grpId="2" nodeType="withEffect">
                                  <p:stCondLst>
                                    <p:cond delay="0"/>
                                  </p:stCondLst>
                                  <p:childTnLst>
                                    <p:animEffect transition="out" filter="box(in)">
                                      <p:cBhvr>
                                        <p:cTn id="157" dur="500"/>
                                        <p:tgtEl>
                                          <p:spTgt spid="43"/>
                                        </p:tgtEl>
                                      </p:cBhvr>
                                    </p:animEffect>
                                    <p:set>
                                      <p:cBhvr>
                                        <p:cTn id="158" dur="1" fill="hold">
                                          <p:stCondLst>
                                            <p:cond delay="499"/>
                                          </p:stCondLst>
                                        </p:cTn>
                                        <p:tgtEl>
                                          <p:spTgt spid="43"/>
                                        </p:tgtEl>
                                        <p:attrNameLst>
                                          <p:attrName>style.visibility</p:attrName>
                                        </p:attrNameLst>
                                      </p:cBhvr>
                                      <p:to>
                                        <p:strVal val="hidden"/>
                                      </p:to>
                                    </p:set>
                                  </p:childTnLst>
                                </p:cTn>
                              </p:par>
                              <p:par>
                                <p:cTn id="159" presetID="4" presetClass="exit" presetSubtype="16" fill="hold" grpId="2" nodeType="withEffect">
                                  <p:stCondLst>
                                    <p:cond delay="0"/>
                                  </p:stCondLst>
                                  <p:childTnLst>
                                    <p:animEffect transition="out" filter="box(in)">
                                      <p:cBhvr>
                                        <p:cTn id="160" dur="500"/>
                                        <p:tgtEl>
                                          <p:spTgt spid="44"/>
                                        </p:tgtEl>
                                      </p:cBhvr>
                                    </p:animEffect>
                                    <p:set>
                                      <p:cBhvr>
                                        <p:cTn id="161" dur="1" fill="hold">
                                          <p:stCondLst>
                                            <p:cond delay="499"/>
                                          </p:stCondLst>
                                        </p:cTn>
                                        <p:tgtEl>
                                          <p:spTgt spid="44"/>
                                        </p:tgtEl>
                                        <p:attrNameLst>
                                          <p:attrName>style.visibility</p:attrName>
                                        </p:attrNameLst>
                                      </p:cBhvr>
                                      <p:to>
                                        <p:strVal val="hidden"/>
                                      </p:to>
                                    </p:set>
                                  </p:childTnLst>
                                </p:cTn>
                              </p:par>
                            </p:childTnLst>
                          </p:cTn>
                        </p:par>
                        <p:par>
                          <p:cTn id="162" fill="hold">
                            <p:stCondLst>
                              <p:cond delay="500"/>
                            </p:stCondLst>
                            <p:childTnLst>
                              <p:par>
                                <p:cTn id="163" presetID="45" presetClass="entr" presetSubtype="0" fill="hold" grpId="0" nodeType="afterEffect">
                                  <p:stCondLst>
                                    <p:cond delay="0"/>
                                  </p:stCondLst>
                                  <p:iterate type="lt">
                                    <p:tmPct val="10000"/>
                                  </p:iterate>
                                  <p:childTnLst>
                                    <p:set>
                                      <p:cBhvr>
                                        <p:cTn id="164" dur="1" fill="hold">
                                          <p:stCondLst>
                                            <p:cond delay="0"/>
                                          </p:stCondLst>
                                        </p:cTn>
                                        <p:tgtEl>
                                          <p:spTgt spid="25"/>
                                        </p:tgtEl>
                                        <p:attrNameLst>
                                          <p:attrName>style.visibility</p:attrName>
                                        </p:attrNameLst>
                                      </p:cBhvr>
                                      <p:to>
                                        <p:strVal val="visible"/>
                                      </p:to>
                                    </p:set>
                                    <p:animEffect transition="in" filter="fade">
                                      <p:cBhvr>
                                        <p:cTn id="165" dur="1000"/>
                                        <p:tgtEl>
                                          <p:spTgt spid="25"/>
                                        </p:tgtEl>
                                      </p:cBhvr>
                                    </p:animEffect>
                                    <p:anim calcmode="lin" valueType="num">
                                      <p:cBhvr>
                                        <p:cTn id="166" dur="1000" fill="hold"/>
                                        <p:tgtEl>
                                          <p:spTgt spid="25"/>
                                        </p:tgtEl>
                                        <p:attrNameLst>
                                          <p:attrName>ppt_w</p:attrName>
                                        </p:attrNameLst>
                                      </p:cBhvr>
                                      <p:tavLst>
                                        <p:tav tm="0" fmla="#ppt_w*sin(2.5*pi*$)">
                                          <p:val>
                                            <p:fltVal val="0"/>
                                          </p:val>
                                        </p:tav>
                                        <p:tav tm="100000">
                                          <p:val>
                                            <p:fltVal val="1"/>
                                          </p:val>
                                        </p:tav>
                                      </p:tavLst>
                                    </p:anim>
                                    <p:anim calcmode="lin" valueType="num">
                                      <p:cBhvr>
                                        <p:cTn id="167" dur="1000" fill="hold"/>
                                        <p:tgtEl>
                                          <p:spTgt spid="25"/>
                                        </p:tgtEl>
                                        <p:attrNameLst>
                                          <p:attrName>ppt_h</p:attrName>
                                        </p:attrNameLst>
                                      </p:cBhvr>
                                      <p:tavLst>
                                        <p:tav tm="0">
                                          <p:val>
                                            <p:strVal val="#ppt_h"/>
                                          </p:val>
                                        </p:tav>
                                        <p:tav tm="100000">
                                          <p:val>
                                            <p:strVal val="#ppt_h"/>
                                          </p:val>
                                        </p:tav>
                                      </p:tavLst>
                                    </p:anim>
                                  </p:childTnLst>
                                </p:cTn>
                              </p:par>
                            </p:childTnLst>
                          </p:cTn>
                        </p:par>
                        <p:par>
                          <p:cTn id="168" fill="hold">
                            <p:stCondLst>
                              <p:cond delay="2400"/>
                            </p:stCondLst>
                            <p:childTnLst>
                              <p:par>
                                <p:cTn id="169" presetID="26" presetClass="emph" presetSubtype="0" fill="hold" grpId="1" nodeType="afterEffect">
                                  <p:stCondLst>
                                    <p:cond delay="0"/>
                                  </p:stCondLst>
                                  <p:iterate type="lt">
                                    <p:tmPct val="0"/>
                                  </p:iterate>
                                  <p:childTnLst>
                                    <p:animEffect transition="out" filter="fade">
                                      <p:cBhvr>
                                        <p:cTn id="170" dur="500" tmFilter="0, 0; .2, .5; .8, .5; 1, 0"/>
                                        <p:tgtEl>
                                          <p:spTgt spid="25"/>
                                        </p:tgtEl>
                                      </p:cBhvr>
                                    </p:animEffect>
                                    <p:animScale>
                                      <p:cBhvr>
                                        <p:cTn id="171"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25" grpId="0"/>
      <p:bldP spid="2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descr="Rectangle: Click to edit Master text styles&#10;Second level&#10;Third level&#10;Fourth level&#10;Fifth level"/>
          <p:cNvSpPr txBox="1">
            <a:spLocks noChangeArrowheads="1"/>
          </p:cNvSpPr>
          <p:nvPr/>
        </p:nvSpPr>
        <p:spPr bwMode="auto">
          <a:xfrm>
            <a:off x="482551" y="837506"/>
            <a:ext cx="11377264" cy="55446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buFont typeface="Wingdings" pitchFamily="2" charset="2"/>
              <a:buNone/>
              <a:defRPr/>
            </a:pPr>
            <a:r>
              <a:rPr lang="en-US" altLang="zh-CN" sz="2400" b="0" kern="0" dirty="0"/>
              <a:t>#include&lt;</a:t>
            </a:r>
            <a:r>
              <a:rPr lang="en-US" altLang="zh-CN" sz="2400" b="0" kern="0" dirty="0" err="1"/>
              <a:t>iostream.h</a:t>
            </a:r>
            <a:r>
              <a:rPr lang="en-US" altLang="zh-CN" sz="2400" b="0" kern="0" dirty="0"/>
              <a:t>&gt;</a:t>
            </a:r>
          </a:p>
          <a:p>
            <a:pPr>
              <a:lnSpc>
                <a:spcPct val="90000"/>
              </a:lnSpc>
              <a:buFont typeface="Wingdings" pitchFamily="2" charset="2"/>
              <a:buNone/>
              <a:defRPr/>
            </a:pPr>
            <a:r>
              <a:rPr lang="en-US" altLang="zh-CN" sz="2400" b="0" kern="0" dirty="0"/>
              <a:t>#include&lt;</a:t>
            </a:r>
            <a:r>
              <a:rPr lang="en-US" altLang="zh-CN" sz="2400" b="0" kern="0" dirty="0" err="1"/>
              <a:t>math.h</a:t>
            </a:r>
            <a:r>
              <a:rPr lang="en-US" altLang="zh-CN" sz="2400" b="0" kern="0" dirty="0"/>
              <a:t>&gt;</a:t>
            </a:r>
          </a:p>
          <a:p>
            <a:pPr>
              <a:lnSpc>
                <a:spcPct val="95000"/>
              </a:lnSpc>
              <a:buFont typeface="Wingdings" pitchFamily="2" charset="2"/>
              <a:buNone/>
              <a:defRPr/>
            </a:pPr>
            <a:r>
              <a:rPr lang="en-US" altLang="zh-CN" sz="2400" b="0" kern="0" dirty="0" err="1"/>
              <a:t>int</a:t>
            </a:r>
            <a:r>
              <a:rPr lang="en-US" altLang="zh-CN" sz="2400" b="0" kern="0" dirty="0"/>
              <a:t> main</a:t>
            </a:r>
            <a:r>
              <a:rPr lang="zh-CN" altLang="en-US" sz="2400" b="0" kern="0" dirty="0"/>
              <a:t>（ ）</a:t>
            </a:r>
          </a:p>
          <a:p>
            <a:pPr>
              <a:lnSpc>
                <a:spcPct val="95000"/>
              </a:lnSpc>
              <a:buFont typeface="Wingdings" pitchFamily="2" charset="2"/>
              <a:buNone/>
              <a:defRPr/>
            </a:pPr>
            <a:r>
              <a:rPr lang="en-US" altLang="zh-CN" sz="2400" b="0" kern="0" dirty="0"/>
              <a:t>{  </a:t>
            </a:r>
            <a:r>
              <a:rPr lang="en-US" altLang="zh-CN" sz="2400" b="0" kern="0" dirty="0">
                <a:solidFill>
                  <a:srgbClr val="FF0000"/>
                </a:solidFill>
              </a:rPr>
              <a:t>//</a:t>
            </a:r>
            <a:r>
              <a:rPr lang="zh-CN" altLang="en-US" sz="2400" b="0" kern="0" dirty="0">
                <a:solidFill>
                  <a:srgbClr val="FF0000"/>
                </a:solidFill>
              </a:rPr>
              <a:t>通过派生类对象只能访问本类成员</a:t>
            </a:r>
          </a:p>
          <a:p>
            <a:pPr>
              <a:lnSpc>
                <a:spcPct val="95000"/>
              </a:lnSpc>
              <a:buFontTx/>
              <a:buNone/>
              <a:defRPr/>
            </a:pPr>
            <a:r>
              <a:rPr lang="zh-CN" altLang="en-US" sz="2400" b="0" kern="0" dirty="0"/>
              <a:t>    </a:t>
            </a:r>
            <a:r>
              <a:rPr lang="zh-CN" altLang="en-US" sz="2400" b="0" kern="0" dirty="0" smtClean="0"/>
              <a:t>  </a:t>
            </a:r>
            <a:r>
              <a:rPr lang="en-US" altLang="zh-CN" sz="2400" b="0" kern="0" dirty="0" smtClean="0"/>
              <a:t>Rectangle </a:t>
            </a:r>
            <a:r>
              <a:rPr lang="en-US" altLang="zh-CN" sz="2400" b="0" kern="0" dirty="0" err="1"/>
              <a:t>rect</a:t>
            </a:r>
            <a:r>
              <a:rPr lang="en-US" altLang="zh-CN" sz="2400" b="0" kern="0" dirty="0"/>
              <a:t>; </a:t>
            </a:r>
            <a:r>
              <a:rPr lang="en-US" altLang="zh-CN" sz="2400" dirty="0">
                <a:ea typeface="楷体_GB2312" pitchFamily="49" charset="-122"/>
              </a:rPr>
              <a:t>//</a:t>
            </a:r>
            <a:r>
              <a:rPr lang="zh-CN" altLang="en-US" sz="2400" dirty="0">
                <a:ea typeface="楷体_GB2312" pitchFamily="49" charset="-122"/>
              </a:rPr>
              <a:t>定义</a:t>
            </a:r>
            <a:r>
              <a:rPr lang="en-US" altLang="zh-CN" sz="2400" dirty="0">
                <a:ea typeface="楷体_GB2312" pitchFamily="49" charset="-122"/>
              </a:rPr>
              <a:t>Rectangle</a:t>
            </a:r>
            <a:r>
              <a:rPr lang="zh-CN" altLang="en-US" sz="2400" dirty="0">
                <a:ea typeface="楷体_GB2312" pitchFamily="49" charset="-122"/>
              </a:rPr>
              <a:t>类的对象</a:t>
            </a:r>
            <a:endParaRPr lang="en-US" altLang="zh-CN" sz="2400" b="0" kern="0" dirty="0"/>
          </a:p>
          <a:p>
            <a:pPr>
              <a:lnSpc>
                <a:spcPct val="95000"/>
              </a:lnSpc>
              <a:buFont typeface="Wingdings" pitchFamily="2" charset="2"/>
              <a:buNone/>
              <a:defRPr/>
            </a:pPr>
            <a:r>
              <a:rPr lang="en-US" altLang="zh-CN" sz="2400" b="0" kern="0" dirty="0"/>
              <a:t>	</a:t>
            </a:r>
            <a:r>
              <a:rPr lang="en-US" altLang="zh-CN" sz="2400" b="0" kern="0" dirty="0" smtClean="0"/>
              <a:t>  </a:t>
            </a:r>
            <a:r>
              <a:rPr lang="en-US" altLang="zh-CN" sz="2400" b="0" kern="0" dirty="0" err="1" smtClean="0"/>
              <a:t>rect.</a:t>
            </a:r>
            <a:r>
              <a:rPr lang="en-US" altLang="zh-CN" sz="2400" b="0" kern="0" dirty="0" err="1" smtClean="0">
                <a:solidFill>
                  <a:srgbClr val="FF0000"/>
                </a:solidFill>
              </a:rPr>
              <a:t>InitR</a:t>
            </a:r>
            <a:r>
              <a:rPr lang="en-US" altLang="zh-CN" sz="2400" b="0" kern="0" dirty="0" smtClean="0"/>
              <a:t>(2,3,20,10</a:t>
            </a:r>
            <a:r>
              <a:rPr lang="en-US" altLang="zh-CN" sz="2400" b="0" kern="0" dirty="0"/>
              <a:t>); </a:t>
            </a:r>
            <a:r>
              <a:rPr lang="en-US" altLang="zh-CN" sz="2400" dirty="0">
                <a:ea typeface="楷体_GB2312" pitchFamily="49" charset="-122"/>
              </a:rPr>
              <a:t>//</a:t>
            </a:r>
            <a:r>
              <a:rPr lang="zh-CN" altLang="en-US" sz="2400" dirty="0">
                <a:ea typeface="楷体_GB2312" pitchFamily="49" charset="-122"/>
              </a:rPr>
              <a:t>设置矩形的数据</a:t>
            </a:r>
            <a:endParaRPr lang="en-US" altLang="zh-CN" sz="2400" b="0" kern="0" dirty="0"/>
          </a:p>
          <a:p>
            <a:pPr>
              <a:lnSpc>
                <a:spcPct val="95000"/>
              </a:lnSpc>
              <a:buFont typeface="Wingdings" pitchFamily="2" charset="2"/>
              <a:buNone/>
              <a:defRPr/>
            </a:pPr>
            <a:r>
              <a:rPr lang="en-US" altLang="zh-CN" sz="2400" b="0" kern="0" dirty="0"/>
              <a:t>	</a:t>
            </a:r>
            <a:r>
              <a:rPr lang="en-US" altLang="zh-CN" sz="2400" b="0" kern="0" dirty="0" smtClean="0"/>
              <a:t>  </a:t>
            </a:r>
            <a:r>
              <a:rPr lang="en-US" altLang="zh-CN" sz="2400" b="0" kern="0" dirty="0" err="1" smtClean="0"/>
              <a:t>rect.</a:t>
            </a:r>
            <a:r>
              <a:rPr lang="en-US" altLang="zh-CN" sz="2400" b="0" kern="0" dirty="0" err="1" smtClean="0">
                <a:solidFill>
                  <a:srgbClr val="FF0000"/>
                </a:solidFill>
              </a:rPr>
              <a:t>Move</a:t>
            </a:r>
            <a:r>
              <a:rPr lang="en-US" altLang="zh-CN" sz="2400" b="0" kern="0" dirty="0" smtClean="0"/>
              <a:t>(3,2</a:t>
            </a:r>
            <a:r>
              <a:rPr lang="en-US" altLang="zh-CN" sz="2400" b="0" kern="0" dirty="0"/>
              <a:t>); </a:t>
            </a:r>
            <a:r>
              <a:rPr lang="en-US" altLang="zh-CN" sz="2400" dirty="0">
                <a:ea typeface="楷体_GB2312" pitchFamily="49" charset="-122"/>
              </a:rPr>
              <a:t>//</a:t>
            </a:r>
            <a:r>
              <a:rPr lang="zh-CN" altLang="en-US" sz="2400" dirty="0">
                <a:ea typeface="楷体_GB2312" pitchFamily="49" charset="-122"/>
              </a:rPr>
              <a:t>移动矩形位置</a:t>
            </a:r>
            <a:endParaRPr lang="en-US" altLang="zh-CN" sz="2400" b="0" kern="0" dirty="0"/>
          </a:p>
          <a:p>
            <a:pPr>
              <a:lnSpc>
                <a:spcPct val="95000"/>
              </a:lnSpc>
              <a:buFont typeface="Wingdings" pitchFamily="2" charset="2"/>
              <a:buNone/>
              <a:defRPr/>
            </a:pPr>
            <a:r>
              <a:rPr lang="en-US" altLang="zh-CN" sz="2400" b="0" kern="0" dirty="0"/>
              <a:t>	</a:t>
            </a:r>
            <a:r>
              <a:rPr lang="en-US" altLang="zh-CN" sz="2400" b="0" kern="0" dirty="0" smtClean="0"/>
              <a:t>  </a:t>
            </a:r>
            <a:r>
              <a:rPr lang="en-US" altLang="zh-CN" sz="2400" b="0" kern="0" dirty="0" err="1" smtClean="0"/>
              <a:t>cout</a:t>
            </a:r>
            <a:r>
              <a:rPr lang="en-US" altLang="zh-CN" sz="2400" b="0" kern="0" dirty="0"/>
              <a:t>&lt;&lt;</a:t>
            </a:r>
            <a:r>
              <a:rPr lang="en-US" altLang="zh-CN" sz="2400" b="0" kern="0" dirty="0" err="1"/>
              <a:t>rect.</a:t>
            </a:r>
            <a:r>
              <a:rPr lang="en-US" altLang="zh-CN" sz="2400" b="0" kern="0" dirty="0" err="1">
                <a:solidFill>
                  <a:srgbClr val="FF0000"/>
                </a:solidFill>
              </a:rPr>
              <a:t>GetX</a:t>
            </a:r>
            <a:r>
              <a:rPr lang="zh-CN" altLang="en-US" sz="2400" b="0" kern="0" dirty="0"/>
              <a:t>（ ）</a:t>
            </a:r>
            <a:r>
              <a:rPr lang="en-US" altLang="zh-CN" sz="2400" b="0" kern="0" dirty="0"/>
              <a:t>&lt;&lt;',‘</a:t>
            </a:r>
            <a:r>
              <a:rPr lang="en-US" altLang="zh-CN" sz="2400" dirty="0">
                <a:ea typeface="楷体_GB2312" pitchFamily="49" charset="-122"/>
              </a:rPr>
              <a:t>//</a:t>
            </a:r>
            <a:r>
              <a:rPr lang="zh-CN" altLang="en-US" sz="2400" dirty="0">
                <a:ea typeface="楷体_GB2312" pitchFamily="49" charset="-122"/>
              </a:rPr>
              <a:t>输出矩形的特征参数</a:t>
            </a:r>
            <a:endParaRPr lang="en-US" altLang="zh-CN" sz="2400" b="0" kern="0" dirty="0"/>
          </a:p>
          <a:p>
            <a:pPr>
              <a:lnSpc>
                <a:spcPct val="95000"/>
              </a:lnSpc>
              <a:buFont typeface="Wingdings" pitchFamily="2" charset="2"/>
              <a:buNone/>
              <a:defRPr/>
            </a:pPr>
            <a:r>
              <a:rPr lang="en-US" altLang="zh-CN" sz="2400" b="0" kern="0" dirty="0"/>
              <a:t>	    </a:t>
            </a:r>
            <a:r>
              <a:rPr lang="en-US" altLang="zh-CN" sz="2400" b="0" kern="0" dirty="0" smtClean="0"/>
              <a:t>     &lt;&lt;</a:t>
            </a:r>
            <a:r>
              <a:rPr lang="en-US" altLang="zh-CN" sz="2400" b="0" kern="0" dirty="0" err="1"/>
              <a:t>rect.</a:t>
            </a:r>
            <a:r>
              <a:rPr lang="en-US" altLang="zh-CN" sz="2400" b="0" kern="0" dirty="0" err="1">
                <a:solidFill>
                  <a:srgbClr val="FF0000"/>
                </a:solidFill>
              </a:rPr>
              <a:t>GetY</a:t>
            </a:r>
            <a:r>
              <a:rPr lang="zh-CN" altLang="en-US" sz="2400" b="0" kern="0" dirty="0"/>
              <a:t>（ ）</a:t>
            </a:r>
            <a:r>
              <a:rPr lang="en-US" altLang="zh-CN" sz="2400" b="0" kern="0" dirty="0"/>
              <a:t>&lt;&lt;','</a:t>
            </a:r>
          </a:p>
          <a:p>
            <a:pPr>
              <a:lnSpc>
                <a:spcPct val="95000"/>
              </a:lnSpc>
              <a:buFont typeface="Wingdings" pitchFamily="2" charset="2"/>
              <a:buNone/>
              <a:defRPr/>
            </a:pPr>
            <a:r>
              <a:rPr lang="en-US" altLang="zh-CN" sz="2400" b="0" kern="0" dirty="0"/>
              <a:t>		</a:t>
            </a:r>
            <a:r>
              <a:rPr lang="en-US" altLang="zh-CN" sz="2400" b="0" kern="0" dirty="0" smtClean="0"/>
              <a:t> &lt;&lt;</a:t>
            </a:r>
            <a:r>
              <a:rPr lang="en-US" altLang="zh-CN" sz="2400" b="0" kern="0" dirty="0" err="1"/>
              <a:t>rect.</a:t>
            </a:r>
            <a:r>
              <a:rPr lang="en-US" altLang="zh-CN" sz="2400" b="0" kern="0" dirty="0" err="1">
                <a:solidFill>
                  <a:srgbClr val="FF0000"/>
                </a:solidFill>
              </a:rPr>
              <a:t>GetH</a:t>
            </a:r>
            <a:r>
              <a:rPr lang="zh-CN" altLang="en-US" sz="2400" b="0" kern="0" dirty="0"/>
              <a:t>（ ）</a:t>
            </a:r>
            <a:r>
              <a:rPr lang="en-US" altLang="zh-CN" sz="2400" b="0" kern="0" dirty="0"/>
              <a:t>&lt;&lt;','</a:t>
            </a:r>
          </a:p>
          <a:p>
            <a:pPr>
              <a:lnSpc>
                <a:spcPct val="95000"/>
              </a:lnSpc>
              <a:buFont typeface="Wingdings" pitchFamily="2" charset="2"/>
              <a:buNone/>
              <a:defRPr/>
            </a:pPr>
            <a:r>
              <a:rPr lang="en-US" altLang="zh-CN" sz="2400" b="0" kern="0" dirty="0"/>
              <a:t>		</a:t>
            </a:r>
            <a:r>
              <a:rPr lang="en-US" altLang="zh-CN" sz="2400" b="0" kern="0" dirty="0" smtClean="0"/>
              <a:t> &lt;&lt;</a:t>
            </a:r>
            <a:r>
              <a:rPr lang="en-US" altLang="zh-CN" sz="2400" b="0" kern="0" dirty="0" err="1"/>
              <a:t>rect.</a:t>
            </a:r>
            <a:r>
              <a:rPr lang="en-US" altLang="zh-CN" sz="2400" b="0" kern="0" dirty="0" err="1">
                <a:solidFill>
                  <a:srgbClr val="FF0000"/>
                </a:solidFill>
              </a:rPr>
              <a:t>GetW</a:t>
            </a:r>
            <a:r>
              <a:rPr lang="zh-CN" altLang="en-US" sz="2400" b="0" kern="0" dirty="0"/>
              <a:t>（ ）</a:t>
            </a:r>
            <a:r>
              <a:rPr lang="en-US" altLang="zh-CN" sz="2400" b="0" kern="0" dirty="0"/>
              <a:t>&lt;&lt;</a:t>
            </a:r>
            <a:r>
              <a:rPr lang="en-US" altLang="zh-CN" sz="2400" b="0" kern="0" dirty="0" err="1"/>
              <a:t>endl</a:t>
            </a:r>
            <a:r>
              <a:rPr lang="en-US" altLang="zh-CN" sz="2400" b="0" kern="0" dirty="0"/>
              <a:t>;</a:t>
            </a:r>
          </a:p>
          <a:p>
            <a:pPr>
              <a:lnSpc>
                <a:spcPct val="95000"/>
              </a:lnSpc>
              <a:buFont typeface="Wingdings" pitchFamily="2" charset="2"/>
              <a:buNone/>
              <a:defRPr/>
            </a:pPr>
            <a:r>
              <a:rPr lang="en-US" altLang="zh-CN" sz="2400" b="0" kern="0" dirty="0"/>
              <a:t>	</a:t>
            </a:r>
            <a:r>
              <a:rPr lang="en-US" altLang="zh-CN" sz="2400" b="0" kern="0" dirty="0" smtClean="0"/>
              <a:t>  return </a:t>
            </a:r>
            <a:r>
              <a:rPr lang="en-US" altLang="zh-CN" sz="2400" b="0" kern="0" dirty="0"/>
              <a:t>0;</a:t>
            </a:r>
          </a:p>
          <a:p>
            <a:pPr>
              <a:lnSpc>
                <a:spcPct val="95000"/>
              </a:lnSpc>
              <a:buFont typeface="Wingdings" pitchFamily="2" charset="2"/>
              <a:buNone/>
              <a:defRPr/>
            </a:pPr>
            <a:r>
              <a:rPr lang="en-US" altLang="zh-CN" sz="2400" b="0" kern="0" dirty="0"/>
              <a:t>}</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5185345"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6.1 </a:t>
            </a:r>
            <a:r>
              <a:rPr lang="zh-CN" altLang="en-US" sz="3200" kern="0" dirty="0">
                <a:solidFill>
                  <a:schemeClr val="bg1"/>
                </a:solidFill>
              </a:rPr>
              <a:t>私有</a:t>
            </a:r>
            <a:r>
              <a:rPr lang="zh-CN" altLang="en-US" sz="3200" kern="0" dirty="0" smtClean="0">
                <a:solidFill>
                  <a:schemeClr val="bg1"/>
                </a:solidFill>
              </a:rPr>
              <a:t>继承例</a:t>
            </a:r>
            <a:r>
              <a:rPr lang="zh-CN" altLang="en-US" sz="3200" kern="0" dirty="0">
                <a:solidFill>
                  <a:schemeClr val="bg1"/>
                </a:solidFill>
              </a:rPr>
              <a:t>子</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7764087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554559" y="1125799"/>
            <a:ext cx="11161239" cy="532888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solidFill>
                  <a:srgbClr val="000000"/>
                </a:solidFill>
              </a:rPr>
              <a:t>面向对象</a:t>
            </a:r>
            <a:r>
              <a:rPr lang="en-US" altLang="zh-CN" sz="2801" b="0" kern="0" dirty="0">
                <a:solidFill>
                  <a:srgbClr val="000000"/>
                </a:solidFill>
              </a:rPr>
              <a:t>4</a:t>
            </a:r>
            <a:r>
              <a:rPr lang="zh-CN" altLang="en-US" sz="2801" b="0" kern="0" dirty="0">
                <a:solidFill>
                  <a:srgbClr val="000000"/>
                </a:solidFill>
              </a:rPr>
              <a:t>个特征</a:t>
            </a:r>
            <a:r>
              <a:rPr lang="en-US" altLang="zh-CN" sz="2801" b="0" kern="0" dirty="0">
                <a:solidFill>
                  <a:srgbClr val="000000"/>
                </a:solidFill>
              </a:rPr>
              <a:t>:</a:t>
            </a:r>
            <a:r>
              <a:rPr lang="zh-CN" altLang="en-US" sz="2400" b="0" kern="0" dirty="0">
                <a:solidFill>
                  <a:srgbClr val="000000"/>
                </a:solidFill>
              </a:rPr>
              <a:t>抽象、封装、</a:t>
            </a:r>
            <a:r>
              <a:rPr lang="zh-CN" altLang="en-US" sz="2400" b="0" kern="0" dirty="0">
                <a:solidFill>
                  <a:srgbClr val="FF0000"/>
                </a:solidFill>
              </a:rPr>
              <a:t>继承</a:t>
            </a:r>
            <a:r>
              <a:rPr lang="zh-CN" altLang="en-US" sz="2400" b="0" kern="0" dirty="0">
                <a:solidFill>
                  <a:srgbClr val="000000"/>
                </a:solidFill>
              </a:rPr>
              <a:t>、多态</a:t>
            </a:r>
          </a:p>
          <a:p>
            <a:pPr>
              <a:defRPr/>
            </a:pPr>
            <a:r>
              <a:rPr lang="zh-CN" altLang="en-US" sz="2801" b="0" kern="0" dirty="0">
                <a:solidFill>
                  <a:srgbClr val="000000"/>
                </a:solidFill>
              </a:rPr>
              <a:t>继承目的：</a:t>
            </a:r>
            <a:r>
              <a:rPr lang="zh-CN" altLang="en-US" sz="2400" b="0" kern="0" dirty="0">
                <a:solidFill>
                  <a:srgbClr val="FF0000"/>
                </a:solidFill>
              </a:rPr>
              <a:t>代码的重用和代码的扩充</a:t>
            </a:r>
          </a:p>
          <a:p>
            <a:pPr>
              <a:defRPr/>
            </a:pPr>
            <a:r>
              <a:rPr lang="zh-CN" altLang="en-US" sz="2801" b="0" kern="0" dirty="0"/>
              <a:t>继承方法程序设计思路：</a:t>
            </a:r>
            <a:r>
              <a:rPr lang="zh-CN" altLang="en-US" sz="2400" b="0" kern="0" dirty="0">
                <a:solidFill>
                  <a:srgbClr val="FF0000"/>
                </a:solidFill>
              </a:rPr>
              <a:t>一般－</a:t>
            </a:r>
            <a:r>
              <a:rPr lang="en-US" altLang="zh-CN" sz="2400" b="0" kern="0" dirty="0">
                <a:solidFill>
                  <a:srgbClr val="FF0000"/>
                </a:solidFill>
              </a:rPr>
              <a:t>&gt;</a:t>
            </a:r>
            <a:r>
              <a:rPr lang="zh-CN" altLang="en-US" sz="2400" b="0" kern="0" dirty="0">
                <a:solidFill>
                  <a:srgbClr val="FF0000"/>
                </a:solidFill>
              </a:rPr>
              <a:t>特殊</a:t>
            </a:r>
          </a:p>
          <a:p>
            <a:pPr>
              <a:defRPr/>
            </a:pPr>
            <a:r>
              <a:rPr lang="zh-CN" altLang="en-US" sz="2801" b="0" kern="0" dirty="0"/>
              <a:t>继承种类：</a:t>
            </a:r>
            <a:r>
              <a:rPr lang="zh-CN" altLang="en-US" sz="2400" b="0" kern="0" dirty="0"/>
              <a:t>单继承、多继承</a:t>
            </a:r>
          </a:p>
          <a:p>
            <a:pPr>
              <a:defRPr/>
            </a:pPr>
            <a:r>
              <a:rPr lang="zh-CN" altLang="en-US" sz="2801" b="0" kern="0" dirty="0"/>
              <a:t>基本概念：</a:t>
            </a:r>
            <a:r>
              <a:rPr lang="zh-CN" altLang="en-US" sz="2400" b="0" kern="0" dirty="0"/>
              <a:t>基类（父类）、派生类（子类）</a:t>
            </a:r>
          </a:p>
          <a:p>
            <a:pPr>
              <a:defRPr/>
            </a:pPr>
            <a:r>
              <a:rPr lang="zh-CN" altLang="en-US" sz="2801" b="0" kern="0" dirty="0"/>
              <a:t>继承方式：</a:t>
            </a:r>
            <a:r>
              <a:rPr lang="en-US" altLang="zh-CN" sz="2400" b="0" kern="0" dirty="0"/>
              <a:t>public  protected   private</a:t>
            </a:r>
          </a:p>
          <a:p>
            <a:pPr>
              <a:defRPr/>
            </a:pPr>
            <a:r>
              <a:rPr lang="zh-CN" altLang="en-US" sz="2801" b="0" kern="0" dirty="0"/>
              <a:t>继承内容：</a:t>
            </a:r>
            <a:r>
              <a:rPr lang="zh-CN" altLang="en-US" sz="2400" b="0" kern="0" dirty="0"/>
              <a:t>除</a:t>
            </a:r>
            <a:r>
              <a:rPr lang="zh-CN" altLang="en-US" sz="2400" b="0" kern="0" dirty="0">
                <a:solidFill>
                  <a:srgbClr val="FF0000"/>
                </a:solidFill>
              </a:rPr>
              <a:t>构造函数、析构函数、私有成员</a:t>
            </a:r>
            <a:r>
              <a:rPr lang="zh-CN" altLang="en-US" sz="2400" b="0" kern="0" dirty="0"/>
              <a:t>外的其他成员</a:t>
            </a:r>
          </a:p>
          <a:p>
            <a:pPr>
              <a:defRPr/>
            </a:pPr>
            <a:r>
              <a:rPr lang="zh-CN" altLang="en-US" sz="2801" b="0" kern="0" dirty="0"/>
              <a:t>重点掌握内容：</a:t>
            </a:r>
          </a:p>
          <a:p>
            <a:pPr>
              <a:buFont typeface="Wingdings" pitchFamily="2" charset="2"/>
              <a:buNone/>
              <a:defRPr/>
            </a:pPr>
            <a:r>
              <a:rPr lang="zh-CN" altLang="en-US" sz="2400" kern="0" dirty="0"/>
              <a:t>            </a:t>
            </a:r>
            <a:r>
              <a:rPr lang="zh-CN" altLang="en-US" sz="2400" kern="0" dirty="0">
                <a:solidFill>
                  <a:srgbClr val="FF0000"/>
                </a:solidFill>
              </a:rPr>
              <a:t>继承方式及访问规则、构造函数定义</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518534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本章要点</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5815554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3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descr="Rectangle: Click to edit Master text styles&#10;Second level&#10;Third level&#10;Fourth level&#10;Fifth level"/>
          <p:cNvSpPr txBox="1">
            <a:spLocks noChangeArrowheads="1"/>
          </p:cNvSpPr>
          <p:nvPr/>
        </p:nvSpPr>
        <p:spPr bwMode="auto">
          <a:xfrm>
            <a:off x="222726" y="1700607"/>
            <a:ext cx="11975624" cy="41157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150000"/>
              </a:lnSpc>
              <a:buNone/>
              <a:defRPr/>
            </a:pPr>
            <a:r>
              <a:rPr lang="zh-CN" altLang="en-US" sz="2801" b="0" kern="0" dirty="0">
                <a:latin typeface="楷体" panose="02010609060101010101" pitchFamily="49" charset="-122"/>
                <a:ea typeface="楷体" panose="02010609060101010101" pitchFamily="49" charset="-122"/>
              </a:rPr>
              <a:t>关于私有派生，就是要理解，通过</a:t>
            </a:r>
            <a:r>
              <a:rPr lang="zh-CN" altLang="en-US" sz="2801" b="0" kern="0" dirty="0">
                <a:solidFill>
                  <a:schemeClr val="bg2"/>
                </a:solidFill>
                <a:latin typeface="楷体" panose="02010609060101010101" pitchFamily="49" charset="-122"/>
                <a:ea typeface="楷体" panose="02010609060101010101" pitchFamily="49" charset="-122"/>
              </a:rPr>
              <a:t>私有派生</a:t>
            </a:r>
            <a:r>
              <a:rPr lang="zh-CN" altLang="en-US" sz="2801" b="0" kern="0" dirty="0">
                <a:latin typeface="楷体" panose="02010609060101010101" pitchFamily="49" charset="-122"/>
                <a:ea typeface="楷体" panose="02010609060101010101" pitchFamily="49" charset="-122"/>
              </a:rPr>
              <a:t>，</a:t>
            </a:r>
            <a:r>
              <a:rPr lang="zh-CN" altLang="en-US" sz="2801" b="0" kern="0" dirty="0">
                <a:solidFill>
                  <a:schemeClr val="bg2"/>
                </a:solidFill>
                <a:latin typeface="楷体" panose="02010609060101010101" pitchFamily="49" charset="-122"/>
                <a:ea typeface="楷体" panose="02010609060101010101" pitchFamily="49" charset="-122"/>
              </a:rPr>
              <a:t>基类的任何成员在派生类中都是私有的</a:t>
            </a:r>
            <a:r>
              <a:rPr lang="zh-CN" altLang="en-US" sz="2801" b="0" kern="0" dirty="0">
                <a:latin typeface="楷体" panose="02010609060101010101" pitchFamily="49" charset="-122"/>
                <a:ea typeface="楷体" panose="02010609060101010101" pitchFamily="49" charset="-122"/>
              </a:rPr>
              <a:t>，这样就改变了基类中公有成员</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以及保护成员</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在派生类中的访问权限。这样一来，派生类中继承来的基类成员均成为它的私有成员，使得</a:t>
            </a:r>
            <a:r>
              <a:rPr lang="zh-CN" altLang="en-US" sz="2801" b="0" kern="0" dirty="0">
                <a:solidFill>
                  <a:schemeClr val="bg2"/>
                </a:solidFill>
                <a:latin typeface="楷体" panose="02010609060101010101" pitchFamily="49" charset="-122"/>
                <a:ea typeface="楷体" panose="02010609060101010101" pitchFamily="49" charset="-122"/>
              </a:rPr>
              <a:t>通过这个派生类再次派生出新类时，这些成员在新派生类中均成为不可访问成员</a:t>
            </a:r>
            <a:r>
              <a:rPr lang="zh-CN" altLang="en-US" sz="2801" b="0" kern="0" dirty="0">
                <a:latin typeface="楷体" panose="02010609060101010101" pitchFamily="49" charset="-122"/>
                <a:ea typeface="楷体" panose="02010609060101010101" pitchFamily="49" charset="-122"/>
              </a:rPr>
              <a:t>，使派生类的使用很不方便。所以私有派生在实用中用得不多。</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solidFill>
                  <a:schemeClr val="bg1"/>
                </a:solidFill>
              </a:rPr>
              <a:t>例</a:t>
            </a:r>
            <a:r>
              <a:rPr lang="en-US" altLang="zh-CN" sz="3200" kern="0" dirty="0" smtClean="0">
                <a:solidFill>
                  <a:schemeClr val="bg1"/>
                </a:solidFill>
              </a:rPr>
              <a:t>6.1 </a:t>
            </a:r>
            <a:r>
              <a:rPr lang="zh-CN" altLang="en-US" sz="3200" kern="0" dirty="0">
                <a:solidFill>
                  <a:schemeClr val="bg1"/>
                </a:solidFill>
              </a:rPr>
              <a:t>私有</a:t>
            </a:r>
            <a:r>
              <a:rPr lang="zh-CN" altLang="en-US" sz="3200" kern="0" dirty="0" smtClean="0">
                <a:solidFill>
                  <a:schemeClr val="bg1"/>
                </a:solidFill>
              </a:rPr>
              <a:t>继承例</a:t>
            </a:r>
            <a:r>
              <a:rPr lang="zh-CN" altLang="en-US" sz="3200" kern="0" dirty="0">
                <a:solidFill>
                  <a:schemeClr val="bg1"/>
                </a:solidFill>
              </a:rPr>
              <a:t>子</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7971383"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891240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par>
                          <p:cTn id="14" fill="hold">
                            <p:stCondLst>
                              <p:cond delay="24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0410" y="837507"/>
            <a:ext cx="11973421" cy="453650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buFont typeface="Wingdings" pitchFamily="2" charset="2"/>
              <a:buNone/>
              <a:defRPr/>
            </a:pPr>
            <a:r>
              <a:rPr lang="en-US" altLang="zh-CN" sz="2801" kern="0" dirty="0">
                <a:solidFill>
                  <a:srgbClr val="000000"/>
                </a:solidFill>
              </a:rPr>
              <a:t>  2. </a:t>
            </a:r>
            <a:r>
              <a:rPr lang="zh-CN" altLang="en-US" sz="2801" kern="0" dirty="0">
                <a:solidFill>
                  <a:srgbClr val="000000"/>
                </a:solidFill>
              </a:rPr>
              <a:t>公有继承的访问规则</a:t>
            </a:r>
          </a:p>
          <a:p>
            <a:pPr algn="just">
              <a:lnSpc>
                <a:spcPct val="150000"/>
              </a:lnSpc>
              <a:defRPr/>
            </a:pPr>
            <a:r>
              <a:rPr lang="zh-CN" altLang="en-US" sz="2801" b="0" kern="0" dirty="0">
                <a:solidFill>
                  <a:srgbClr val="000000"/>
                </a:solidFill>
              </a:rPr>
              <a:t>基类的</a:t>
            </a:r>
            <a:r>
              <a:rPr lang="en-US" altLang="zh-CN" sz="2801" b="0" kern="0" dirty="0">
                <a:solidFill>
                  <a:srgbClr val="FF0000"/>
                </a:solidFill>
              </a:rPr>
              <a:t>public</a:t>
            </a:r>
            <a:r>
              <a:rPr lang="zh-CN" altLang="en-US" sz="2801" b="0" kern="0" dirty="0">
                <a:solidFill>
                  <a:srgbClr val="000000"/>
                </a:solidFill>
              </a:rPr>
              <a:t>成员和</a:t>
            </a:r>
            <a:r>
              <a:rPr lang="en-US" altLang="zh-CN" sz="2801" b="0" kern="0" dirty="0">
                <a:solidFill>
                  <a:srgbClr val="FF0000"/>
                </a:solidFill>
              </a:rPr>
              <a:t>protected</a:t>
            </a:r>
            <a:r>
              <a:rPr lang="zh-CN" altLang="en-US" sz="2801" b="0" kern="0" dirty="0">
                <a:solidFill>
                  <a:srgbClr val="000000"/>
                </a:solidFill>
              </a:rPr>
              <a:t>成员被继承到派生类中仍作为派生类的</a:t>
            </a:r>
            <a:r>
              <a:rPr lang="en-US" altLang="zh-CN" sz="2801" b="0" kern="0" dirty="0">
                <a:solidFill>
                  <a:srgbClr val="FF0000"/>
                </a:solidFill>
              </a:rPr>
              <a:t>public</a:t>
            </a:r>
            <a:r>
              <a:rPr lang="zh-CN" altLang="en-US" sz="2801" b="0" kern="0" dirty="0">
                <a:solidFill>
                  <a:srgbClr val="000000"/>
                </a:solidFill>
              </a:rPr>
              <a:t>成员和</a:t>
            </a:r>
            <a:r>
              <a:rPr lang="en-US" altLang="zh-CN" sz="2801" b="0" kern="0" dirty="0">
                <a:solidFill>
                  <a:srgbClr val="FF0000"/>
                </a:solidFill>
              </a:rPr>
              <a:t>protected</a:t>
            </a:r>
            <a:r>
              <a:rPr lang="zh-CN" altLang="en-US" sz="2801" b="0" kern="0" dirty="0">
                <a:solidFill>
                  <a:srgbClr val="000000"/>
                </a:solidFill>
              </a:rPr>
              <a:t>成员</a:t>
            </a:r>
            <a:r>
              <a:rPr lang="en-US" altLang="zh-CN" sz="2801" b="0" kern="0" dirty="0">
                <a:solidFill>
                  <a:srgbClr val="000000"/>
                </a:solidFill>
              </a:rPr>
              <a:t>,</a:t>
            </a:r>
            <a:r>
              <a:rPr lang="zh-CN" altLang="en-US" sz="2801" b="0" kern="0" dirty="0">
                <a:solidFill>
                  <a:srgbClr val="000000"/>
                </a:solidFill>
              </a:rPr>
              <a:t>派生类的其他成员可以直接访问它们。但是</a:t>
            </a:r>
            <a:r>
              <a:rPr lang="en-US" altLang="zh-CN" sz="2801" b="0" kern="0" dirty="0">
                <a:solidFill>
                  <a:srgbClr val="000000"/>
                </a:solidFill>
              </a:rPr>
              <a:t>,</a:t>
            </a:r>
            <a:r>
              <a:rPr lang="zh-CN" altLang="en-US" sz="2801" b="0" kern="0" dirty="0">
                <a:solidFill>
                  <a:srgbClr val="000000"/>
                </a:solidFill>
              </a:rPr>
              <a:t>类的外部使用者只能通过派生类的对象访问继承来的</a:t>
            </a:r>
            <a:r>
              <a:rPr lang="en-US" altLang="zh-CN" sz="2801" b="0" kern="0" dirty="0">
                <a:solidFill>
                  <a:srgbClr val="000000"/>
                </a:solidFill>
              </a:rPr>
              <a:t>public</a:t>
            </a:r>
            <a:r>
              <a:rPr lang="zh-CN" altLang="en-US" sz="2801" b="0" kern="0" dirty="0">
                <a:solidFill>
                  <a:srgbClr val="000000"/>
                </a:solidFill>
              </a:rPr>
              <a:t>成员。</a:t>
            </a:r>
          </a:p>
          <a:p>
            <a:pPr>
              <a:lnSpc>
                <a:spcPct val="150000"/>
              </a:lnSpc>
              <a:defRPr/>
            </a:pPr>
            <a:r>
              <a:rPr lang="zh-CN" altLang="en-US" sz="2801" b="0" kern="0" dirty="0">
                <a:solidFill>
                  <a:srgbClr val="000000"/>
                </a:solidFill>
              </a:rPr>
              <a:t>基类的</a:t>
            </a:r>
            <a:r>
              <a:rPr lang="en-US" altLang="zh-CN" sz="2801" b="0" kern="0" dirty="0">
                <a:solidFill>
                  <a:srgbClr val="FF0000"/>
                </a:solidFill>
              </a:rPr>
              <a:t>private</a:t>
            </a:r>
            <a:r>
              <a:rPr lang="zh-CN" altLang="en-US" sz="2801" b="0" kern="0" dirty="0">
                <a:solidFill>
                  <a:srgbClr val="000000"/>
                </a:solidFill>
              </a:rPr>
              <a:t>成员在私有派生类中是不可直接访问的。所以无论是派生类成员还是通过派生类的对象</a:t>
            </a:r>
            <a:r>
              <a:rPr lang="en-US" altLang="zh-CN" sz="2801" b="0" kern="0" dirty="0">
                <a:solidFill>
                  <a:srgbClr val="000000"/>
                </a:solidFill>
              </a:rPr>
              <a:t>,</a:t>
            </a:r>
            <a:r>
              <a:rPr lang="zh-CN" altLang="en-US" sz="2801" b="0" kern="0" dirty="0">
                <a:solidFill>
                  <a:srgbClr val="000000"/>
                </a:solidFill>
              </a:rPr>
              <a:t>都无法直接访问从基类继承来的</a:t>
            </a:r>
            <a:r>
              <a:rPr lang="en-US" altLang="zh-CN" sz="2801" b="0" kern="0" dirty="0">
                <a:solidFill>
                  <a:srgbClr val="FF0000"/>
                </a:solidFill>
              </a:rPr>
              <a:t>private</a:t>
            </a:r>
            <a:r>
              <a:rPr lang="zh-CN" altLang="en-US" sz="2801" b="0" kern="0" dirty="0">
                <a:solidFill>
                  <a:srgbClr val="000000"/>
                </a:solidFill>
              </a:rPr>
              <a:t>成员</a:t>
            </a:r>
            <a:r>
              <a:rPr lang="en-US" altLang="zh-CN" sz="2801" b="0" kern="0" dirty="0">
                <a:solidFill>
                  <a:srgbClr val="000000"/>
                </a:solidFill>
              </a:rPr>
              <a:t>,</a:t>
            </a:r>
            <a:r>
              <a:rPr lang="zh-CN" altLang="en-US" sz="2801" b="0" kern="0" dirty="0">
                <a:solidFill>
                  <a:srgbClr val="000000"/>
                </a:solidFill>
              </a:rPr>
              <a:t>但是可以通过基类提供的</a:t>
            </a:r>
            <a:r>
              <a:rPr lang="en-US" altLang="zh-CN" sz="2801" b="0" kern="0" dirty="0">
                <a:solidFill>
                  <a:srgbClr val="FF0000"/>
                </a:solidFill>
              </a:rPr>
              <a:t>public</a:t>
            </a:r>
            <a:r>
              <a:rPr lang="zh-CN" altLang="en-US" sz="2801" b="0" kern="0" dirty="0">
                <a:solidFill>
                  <a:srgbClr val="000000"/>
                </a:solidFill>
              </a:rPr>
              <a:t>成员函数间接访问它们。</a:t>
            </a:r>
            <a:endParaRPr lang="en-US" altLang="zh-CN" sz="2801" b="0" kern="0" dirty="0">
              <a:solidFill>
                <a:srgbClr val="000000"/>
              </a:solidFill>
            </a:endParaRPr>
          </a:p>
          <a:p>
            <a:pPr marL="457291" lvl="1" indent="-457291">
              <a:lnSpc>
                <a:spcPct val="150000"/>
              </a:lnSpc>
              <a:defRPr/>
            </a:pPr>
            <a:r>
              <a:rPr lang="zh-CN" altLang="zh-CN" sz="2801" b="0" dirty="0" smtClean="0">
                <a:solidFill>
                  <a:srgbClr val="FF0000"/>
                </a:solidFill>
              </a:rPr>
              <a:t>派生</a:t>
            </a:r>
            <a:r>
              <a:rPr lang="zh-CN" altLang="zh-CN" sz="2801" b="0" dirty="0">
                <a:solidFill>
                  <a:srgbClr val="FF0000"/>
                </a:solidFill>
              </a:rPr>
              <a:t>类的对象</a:t>
            </a:r>
            <a:r>
              <a:rPr lang="zh-CN" altLang="zh-CN" sz="2801" b="0" dirty="0"/>
              <a:t>只能访问基类的</a:t>
            </a:r>
            <a:r>
              <a:rPr lang="en-US" altLang="zh-CN" sz="2801" b="0" dirty="0"/>
              <a:t>public</a:t>
            </a:r>
            <a:r>
              <a:rPr lang="zh-CN" altLang="zh-CN" sz="2801" b="0" dirty="0"/>
              <a:t>成员</a:t>
            </a:r>
            <a:r>
              <a:rPr lang="zh-CN" altLang="zh-CN" sz="2801" b="0" dirty="0" smtClean="0"/>
              <a:t>。</a:t>
            </a:r>
            <a:endParaRPr lang="zh-CN" altLang="en-US" sz="2801" b="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spTree>
    <p:extLst>
      <p:ext uri="{BB962C8B-B14F-4D97-AF65-F5344CB8AC3E}">
        <p14:creationId xmlns:p14="http://schemas.microsoft.com/office/powerpoint/2010/main" val="22560175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Rectangle: Click to edit Master text styles&#10;Second level&#10;Third level&#10;Fourth level&#10;Fifth level"/>
          <p:cNvSpPr txBox="1">
            <a:spLocks noChangeArrowheads="1"/>
          </p:cNvSpPr>
          <p:nvPr/>
        </p:nvSpPr>
        <p:spPr bwMode="auto">
          <a:xfrm>
            <a:off x="538161" y="909514"/>
            <a:ext cx="9737477" cy="48017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class Point	//</a:t>
            </a:r>
            <a:r>
              <a:rPr lang="zh-CN" altLang="en-US" sz="2400" b="0" kern="0" dirty="0"/>
              <a:t>基类</a:t>
            </a:r>
            <a:r>
              <a:rPr lang="en-US" altLang="zh-CN" sz="2400" b="0" kern="0" dirty="0"/>
              <a:t>Point</a:t>
            </a:r>
            <a:r>
              <a:rPr lang="zh-CN" altLang="en-US" sz="2400" b="0" kern="0" dirty="0"/>
              <a:t>类的声明</a:t>
            </a:r>
          </a:p>
          <a:p>
            <a:pPr>
              <a:lnSpc>
                <a:spcPct val="80000"/>
              </a:lnSpc>
              <a:buFont typeface="Wingdings" pitchFamily="2" charset="2"/>
              <a:buNone/>
              <a:defRPr/>
            </a:pPr>
            <a:r>
              <a:rPr lang="en-US" altLang="zh-CN" sz="2400" b="0" kern="0" dirty="0" smtClean="0"/>
              <a:t>{</a:t>
            </a:r>
          </a:p>
          <a:p>
            <a:pPr>
              <a:lnSpc>
                <a:spcPct val="80000"/>
              </a:lnSpc>
              <a:buFont typeface="Wingdings" pitchFamily="2" charset="2"/>
              <a:buNone/>
              <a:defRPr/>
            </a:pPr>
            <a:r>
              <a:rPr lang="en-US" altLang="zh-CN" sz="2400" b="0" kern="0" dirty="0" smtClean="0">
                <a:solidFill>
                  <a:srgbClr val="009900"/>
                </a:solidFill>
              </a:rPr>
              <a:t>public</a:t>
            </a:r>
            <a:r>
              <a:rPr lang="en-US" altLang="zh-CN" sz="2400" b="0" kern="0" dirty="0">
                <a:solidFill>
                  <a:srgbClr val="009900"/>
                </a:solidFill>
              </a:rPr>
              <a:t>:</a:t>
            </a:r>
            <a:r>
              <a:rPr lang="en-US" altLang="zh-CN" sz="2400" b="0" kern="0" dirty="0"/>
              <a:t>	</a:t>
            </a:r>
            <a:r>
              <a:rPr lang="en-US" altLang="zh-CN" sz="2400" b="0" kern="0" dirty="0">
                <a:solidFill>
                  <a:srgbClr val="FF0000"/>
                </a:solidFill>
              </a:rPr>
              <a:t>//</a:t>
            </a:r>
            <a:r>
              <a:rPr lang="zh-CN" altLang="en-US" sz="2400" b="0" kern="0" dirty="0">
                <a:solidFill>
                  <a:srgbClr val="FF0000"/>
                </a:solidFill>
              </a:rPr>
              <a:t>公有函数成员</a:t>
            </a:r>
          </a:p>
          <a:p>
            <a:pPr>
              <a:lnSpc>
                <a:spcPct val="80000"/>
              </a:lnSpc>
              <a:buFont typeface="Wingdings" pitchFamily="2" charset="2"/>
              <a:buNone/>
              <a:defRPr/>
            </a:pPr>
            <a:r>
              <a:rPr lang="zh-CN" altLang="en-US" sz="2400" b="0" kern="0" dirty="0"/>
              <a:t>	</a:t>
            </a:r>
            <a:r>
              <a:rPr lang="en-US" altLang="zh-CN" sz="2400" b="0" kern="0" dirty="0"/>
              <a:t>void </a:t>
            </a:r>
            <a:r>
              <a:rPr lang="en-US" altLang="zh-CN" sz="2400" b="0" kern="0" dirty="0" err="1"/>
              <a:t>InitP</a:t>
            </a:r>
            <a:r>
              <a:rPr lang="en-US" altLang="zh-CN" sz="2400" b="0" kern="0" dirty="0"/>
              <a:t>(float xx=0, float </a:t>
            </a:r>
            <a:r>
              <a:rPr lang="en-US" altLang="zh-CN" sz="2400" b="0" kern="0" dirty="0" err="1"/>
              <a:t>yy</a:t>
            </a:r>
            <a:r>
              <a:rPr lang="en-US" altLang="zh-CN" sz="2400" b="0" kern="0" dirty="0"/>
              <a:t>=0)</a:t>
            </a:r>
          </a:p>
          <a:p>
            <a:pPr>
              <a:lnSpc>
                <a:spcPct val="80000"/>
              </a:lnSpc>
              <a:buFont typeface="Wingdings" pitchFamily="2" charset="2"/>
              <a:buNone/>
              <a:defRPr/>
            </a:pPr>
            <a:r>
              <a:rPr lang="en-US" altLang="zh-CN" sz="2400" b="0" kern="0" dirty="0"/>
              <a:t>    {X=</a:t>
            </a:r>
            <a:r>
              <a:rPr lang="en-US" altLang="zh-CN" sz="2400" b="0" kern="0" dirty="0" err="1"/>
              <a:t>xx;Y</a:t>
            </a:r>
            <a:r>
              <a:rPr lang="en-US" altLang="zh-CN" sz="2400" b="0" kern="0" dirty="0"/>
              <a:t>=</a:t>
            </a:r>
            <a:r>
              <a:rPr lang="en-US" altLang="zh-CN" sz="2400" b="0" kern="0" dirty="0" err="1"/>
              <a:t>yy</a:t>
            </a:r>
            <a:r>
              <a:rPr lang="en-US" altLang="zh-CN" sz="2400" b="0" kern="0" dirty="0"/>
              <a:t>;}</a:t>
            </a:r>
          </a:p>
          <a:p>
            <a:pPr>
              <a:lnSpc>
                <a:spcPct val="80000"/>
              </a:lnSpc>
              <a:buFont typeface="Wingdings" pitchFamily="2" charset="2"/>
              <a:buNone/>
              <a:defRPr/>
            </a:pPr>
            <a:r>
              <a:rPr lang="en-US" altLang="zh-CN" sz="2400" b="0" kern="0" dirty="0"/>
              <a:t>	void Move(float </a:t>
            </a:r>
            <a:r>
              <a:rPr lang="en-US" altLang="zh-CN" sz="2400" b="0" kern="0" dirty="0" err="1"/>
              <a:t>xOff</a:t>
            </a:r>
            <a:r>
              <a:rPr lang="en-US" altLang="zh-CN" sz="2400" b="0" kern="0" dirty="0"/>
              <a:t>, float </a:t>
            </a:r>
            <a:r>
              <a:rPr lang="en-US" altLang="zh-CN" sz="2400" b="0" kern="0" dirty="0" err="1"/>
              <a:t>yOff</a:t>
            </a:r>
            <a:r>
              <a:rPr lang="en-US" altLang="zh-CN" sz="2400" b="0" kern="0" dirty="0"/>
              <a:t>)</a:t>
            </a:r>
          </a:p>
          <a:p>
            <a:pPr>
              <a:lnSpc>
                <a:spcPct val="80000"/>
              </a:lnSpc>
              <a:buFont typeface="Wingdings" pitchFamily="2" charset="2"/>
              <a:buNone/>
              <a:defRPr/>
            </a:pPr>
            <a:r>
              <a:rPr lang="en-US" altLang="zh-CN" sz="2400" b="0" kern="0" dirty="0"/>
              <a:t>    {X+=</a:t>
            </a:r>
            <a:r>
              <a:rPr lang="en-US" altLang="zh-CN" sz="2400" b="0" kern="0" dirty="0" err="1"/>
              <a:t>xOff;Y</a:t>
            </a:r>
            <a:r>
              <a:rPr lang="en-US" altLang="zh-CN" sz="2400" b="0" kern="0" dirty="0"/>
              <a:t>+=</a:t>
            </a:r>
            <a:r>
              <a:rPr lang="en-US" altLang="zh-CN" sz="2400" b="0" kern="0" dirty="0" err="1"/>
              <a:t>yOff</a:t>
            </a:r>
            <a:r>
              <a:rPr lang="en-US" altLang="zh-CN" sz="2400" b="0" kern="0" dirty="0"/>
              <a:t>;}</a:t>
            </a:r>
          </a:p>
          <a:p>
            <a:pPr>
              <a:lnSpc>
                <a:spcPct val="80000"/>
              </a:lnSpc>
              <a:buFont typeface="Wingdings" pitchFamily="2" charset="2"/>
              <a:buNone/>
              <a:defRPr/>
            </a:pPr>
            <a:r>
              <a:rPr lang="en-US" altLang="zh-CN" sz="2400" b="0" kern="0" dirty="0"/>
              <a:t>	float </a:t>
            </a:r>
            <a:r>
              <a:rPr lang="en-US" altLang="zh-CN" sz="2400" b="0" kern="0" dirty="0" err="1"/>
              <a:t>GetX</a:t>
            </a:r>
            <a:r>
              <a:rPr lang="zh-CN" altLang="en-US" sz="2400" b="0" kern="0" dirty="0"/>
              <a:t>（ ） </a:t>
            </a:r>
            <a:r>
              <a:rPr lang="en-US" altLang="zh-CN" sz="2400" b="0" kern="0" dirty="0"/>
              <a:t>{return X;}</a:t>
            </a:r>
          </a:p>
          <a:p>
            <a:pPr>
              <a:lnSpc>
                <a:spcPct val="80000"/>
              </a:lnSpc>
              <a:buFont typeface="Wingdings" pitchFamily="2" charset="2"/>
              <a:buNone/>
              <a:defRPr/>
            </a:pPr>
            <a:r>
              <a:rPr lang="en-US" altLang="zh-CN" sz="2400" b="0" kern="0" dirty="0"/>
              <a:t>	float </a:t>
            </a:r>
            <a:r>
              <a:rPr lang="en-US" altLang="zh-CN" sz="2400" b="0" kern="0" dirty="0" err="1"/>
              <a:t>GetY</a:t>
            </a:r>
            <a:r>
              <a:rPr lang="zh-CN" altLang="en-US" sz="2400" b="0" kern="0" dirty="0"/>
              <a:t>（ ） </a:t>
            </a:r>
            <a:r>
              <a:rPr lang="en-US" altLang="zh-CN" sz="2400" b="0" kern="0" dirty="0"/>
              <a:t>{return Y;}</a:t>
            </a:r>
          </a:p>
          <a:p>
            <a:pPr>
              <a:lnSpc>
                <a:spcPct val="80000"/>
              </a:lnSpc>
              <a:buFont typeface="Wingdings" pitchFamily="2" charset="2"/>
              <a:buNone/>
              <a:defRPr/>
            </a:pPr>
            <a:r>
              <a:rPr lang="en-US" altLang="zh-CN" sz="2400" b="0" kern="0" dirty="0">
                <a:solidFill>
                  <a:srgbClr val="009900"/>
                </a:solidFill>
              </a:rPr>
              <a:t>private:</a:t>
            </a:r>
            <a:r>
              <a:rPr lang="en-US" altLang="zh-CN" sz="2400" b="0" kern="0" dirty="0"/>
              <a:t>	</a:t>
            </a:r>
            <a:r>
              <a:rPr lang="en-US" altLang="zh-CN" sz="2400" b="0" kern="0" dirty="0">
                <a:solidFill>
                  <a:srgbClr val="FF0000"/>
                </a:solidFill>
              </a:rPr>
              <a:t>//</a:t>
            </a:r>
            <a:r>
              <a:rPr lang="zh-CN" altLang="en-US" sz="2400" b="0" kern="0" dirty="0">
                <a:solidFill>
                  <a:srgbClr val="FF0000"/>
                </a:solidFill>
              </a:rPr>
              <a:t>私有数据成员</a:t>
            </a:r>
          </a:p>
          <a:p>
            <a:pPr>
              <a:lnSpc>
                <a:spcPct val="80000"/>
              </a:lnSpc>
              <a:buFont typeface="Wingdings" pitchFamily="2" charset="2"/>
              <a:buNone/>
              <a:defRPr/>
            </a:pPr>
            <a:r>
              <a:rPr lang="zh-CN" altLang="en-US" sz="2400" b="0" kern="0" dirty="0"/>
              <a:t>	</a:t>
            </a:r>
            <a:r>
              <a:rPr lang="zh-CN" altLang="en-US" sz="2400" b="0" kern="0" dirty="0" smtClean="0"/>
              <a:t> </a:t>
            </a:r>
            <a:r>
              <a:rPr lang="en-US" altLang="zh-CN" sz="2400" b="0" kern="0" dirty="0" smtClean="0"/>
              <a:t>float </a:t>
            </a:r>
            <a:r>
              <a:rPr lang="en-US" altLang="zh-CN" sz="2400" b="0" kern="0" dirty="0"/>
              <a:t>X,Y;</a:t>
            </a:r>
          </a:p>
          <a:p>
            <a:pPr>
              <a:lnSpc>
                <a:spcPct val="80000"/>
              </a:lnSpc>
              <a:buFont typeface="Wingdings" pitchFamily="2" charset="2"/>
              <a:buNone/>
              <a:defRPr/>
            </a:pPr>
            <a:r>
              <a:rPr lang="en-US" altLang="zh-CN" sz="2400" b="0" kern="0" dirty="0">
                <a:solidFill>
                  <a:srgbClr val="009900"/>
                </a:solidFill>
              </a:rPr>
              <a:t>protected: </a:t>
            </a:r>
            <a:r>
              <a:rPr lang="en-US" altLang="zh-CN" sz="2400" b="0" kern="0" dirty="0">
                <a:solidFill>
                  <a:srgbClr val="FF0000"/>
                </a:solidFill>
              </a:rPr>
              <a:t>//</a:t>
            </a:r>
            <a:r>
              <a:rPr lang="zh-CN" altLang="en-US" sz="2400" b="0" kern="0" dirty="0">
                <a:solidFill>
                  <a:srgbClr val="FF0000"/>
                </a:solidFill>
              </a:rPr>
              <a:t>受保护数据成员</a:t>
            </a:r>
          </a:p>
          <a:p>
            <a:pPr>
              <a:lnSpc>
                <a:spcPct val="80000"/>
              </a:lnSpc>
              <a:buFont typeface="Wingdings" pitchFamily="2" charset="2"/>
              <a:buNone/>
              <a:defRPr/>
            </a:pPr>
            <a:r>
              <a:rPr lang="en-US" altLang="zh-CN" sz="2400" b="0" kern="0" dirty="0"/>
              <a:t>  </a:t>
            </a:r>
            <a:r>
              <a:rPr lang="en-US" altLang="zh-CN" sz="2400" b="0" kern="0" dirty="0" smtClean="0"/>
              <a:t>  </a:t>
            </a:r>
            <a:r>
              <a:rPr lang="en-US" altLang="zh-CN" sz="2400" b="0" kern="0" dirty="0" err="1" smtClean="0"/>
              <a:t>int</a:t>
            </a:r>
            <a:r>
              <a:rPr lang="en-US" altLang="zh-CN" sz="2400" b="0" kern="0" dirty="0" smtClean="0"/>
              <a:t> </a:t>
            </a:r>
            <a:r>
              <a:rPr lang="en-US" altLang="zh-CN" sz="2400" b="0" kern="0" dirty="0" err="1"/>
              <a:t>a,b</a:t>
            </a:r>
            <a:r>
              <a:rPr lang="en-US" altLang="zh-CN" sz="2400" b="0" kern="0" dirty="0"/>
              <a:t>;</a:t>
            </a:r>
          </a:p>
          <a:p>
            <a:pPr>
              <a:lnSpc>
                <a:spcPct val="80000"/>
              </a:lnSpc>
              <a:buFont typeface="Wingdings" pitchFamily="2" charset="2"/>
              <a:buNone/>
              <a:defRPr/>
            </a:pPr>
            <a:r>
              <a:rPr lang="en-US" altLang="zh-CN" sz="2400" b="0" kern="0" dirty="0"/>
              <a:t>};</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6.2   </a:t>
            </a:r>
            <a:r>
              <a:rPr lang="zh-CN" altLang="en-US" sz="3000" dirty="0">
                <a:solidFill>
                  <a:schemeClr val="bg1"/>
                </a:solidFill>
                <a:latin typeface="Rockwell" pitchFamily="18" charset="0"/>
                <a:ea typeface="微软雅黑" pitchFamily="34" charset="-122"/>
              </a:rPr>
              <a:t>公有继承</a:t>
            </a:r>
            <a:r>
              <a:rPr lang="zh-CN" altLang="en-US" sz="3000" dirty="0" smtClean="0">
                <a:solidFill>
                  <a:schemeClr val="bg1"/>
                </a:solidFill>
                <a:latin typeface="Rockwell" pitchFamily="18" charset="0"/>
                <a:ea typeface="微软雅黑" pitchFamily="34" charset="-122"/>
              </a:rPr>
              <a:t>举例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5789458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Rectangle: Click to edit Master text styles&#10;Second level&#10;Third level&#10;Fourth level&#10;Fifth level"/>
          <p:cNvSpPr txBox="1">
            <a:spLocks noChangeArrowheads="1"/>
          </p:cNvSpPr>
          <p:nvPr/>
        </p:nvSpPr>
        <p:spPr bwMode="auto">
          <a:xfrm>
            <a:off x="328828" y="909514"/>
            <a:ext cx="7065830" cy="57925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10000"/>
              </a:lnSpc>
              <a:buFont typeface="Wingdings" pitchFamily="2" charset="2"/>
              <a:buNone/>
              <a:defRPr/>
            </a:pPr>
            <a:r>
              <a:rPr lang="en-US" altLang="zh-CN" sz="2400" b="0" kern="0" dirty="0"/>
              <a:t>class Rectangle: public Point  //</a:t>
            </a:r>
            <a:r>
              <a:rPr lang="zh-CN" altLang="en-US" sz="2400" b="0" kern="0" dirty="0"/>
              <a:t>派生类声明</a:t>
            </a:r>
          </a:p>
          <a:p>
            <a:pPr>
              <a:lnSpc>
                <a:spcPct val="110000"/>
              </a:lnSpc>
              <a:buFont typeface="Wingdings" pitchFamily="2" charset="2"/>
              <a:buNone/>
              <a:defRPr/>
            </a:pPr>
            <a:r>
              <a:rPr lang="en-US" altLang="zh-CN" sz="2400" b="0" kern="0" dirty="0"/>
              <a:t>{</a:t>
            </a:r>
          </a:p>
          <a:p>
            <a:pPr>
              <a:lnSpc>
                <a:spcPct val="110000"/>
              </a:lnSpc>
              <a:buFont typeface="Wingdings" pitchFamily="2" charset="2"/>
              <a:buNone/>
              <a:defRPr/>
            </a:pPr>
            <a:r>
              <a:rPr lang="en-US" altLang="zh-CN" sz="2400" b="0" kern="0" dirty="0"/>
              <a:t>public:	//</a:t>
            </a:r>
            <a:r>
              <a:rPr lang="zh-CN" altLang="en-US" sz="2400" b="0" kern="0" dirty="0"/>
              <a:t>新增公有函数成员</a:t>
            </a:r>
          </a:p>
          <a:p>
            <a:pPr>
              <a:lnSpc>
                <a:spcPct val="110000"/>
              </a:lnSpc>
              <a:buFont typeface="Wingdings" pitchFamily="2" charset="2"/>
              <a:buNone/>
              <a:defRPr/>
            </a:pPr>
            <a:r>
              <a:rPr lang="zh-CN" altLang="en-US" sz="2400" b="0" kern="0" dirty="0"/>
              <a:t>	</a:t>
            </a:r>
            <a:r>
              <a:rPr lang="en-US" altLang="zh-CN" sz="2400" b="0" kern="0" dirty="0"/>
              <a:t>void </a:t>
            </a:r>
            <a:r>
              <a:rPr lang="en-US" altLang="zh-CN" sz="2400" b="0" kern="0" dirty="0" err="1"/>
              <a:t>InitR</a:t>
            </a:r>
            <a:r>
              <a:rPr lang="en-US" altLang="zh-CN" sz="2400" b="0" kern="0" dirty="0"/>
              <a:t>(float x, float y, float w, float h)</a:t>
            </a:r>
          </a:p>
          <a:p>
            <a:pPr>
              <a:lnSpc>
                <a:spcPct val="110000"/>
              </a:lnSpc>
              <a:buFont typeface="Wingdings" pitchFamily="2" charset="2"/>
              <a:buNone/>
              <a:defRPr/>
            </a:pPr>
            <a:r>
              <a:rPr lang="en-US" altLang="zh-CN" sz="2400" b="0" kern="0" dirty="0"/>
              <a:t>	{</a:t>
            </a:r>
            <a:r>
              <a:rPr lang="en-US" altLang="zh-CN" sz="2400" b="0" kern="0" dirty="0" err="1">
                <a:solidFill>
                  <a:srgbClr val="FF0000"/>
                </a:solidFill>
              </a:rPr>
              <a:t>InitP</a:t>
            </a:r>
            <a:r>
              <a:rPr lang="en-US" altLang="zh-CN" sz="2400" b="0" kern="0" dirty="0"/>
              <a:t>(</a:t>
            </a:r>
            <a:r>
              <a:rPr lang="en-US" altLang="zh-CN" sz="2400" b="0" kern="0" dirty="0" err="1"/>
              <a:t>x,y</a:t>
            </a:r>
            <a:r>
              <a:rPr lang="en-US" altLang="zh-CN" sz="2400" b="0" kern="0" dirty="0"/>
              <a:t>);W=</a:t>
            </a:r>
            <a:r>
              <a:rPr lang="en-US" altLang="zh-CN" sz="2400" b="0" kern="0" dirty="0" err="1"/>
              <a:t>w;H</a:t>
            </a:r>
            <a:r>
              <a:rPr lang="en-US" altLang="zh-CN" sz="2400" b="0" kern="0" dirty="0"/>
              <a:t>=h;}</a:t>
            </a:r>
            <a:r>
              <a:rPr lang="en-US" altLang="zh-CN" sz="2400" b="0" kern="0" dirty="0">
                <a:solidFill>
                  <a:srgbClr val="FF0000"/>
                </a:solidFill>
              </a:rPr>
              <a:t>//</a:t>
            </a:r>
            <a:r>
              <a:rPr lang="zh-CN" altLang="en-US" sz="2400" b="0" kern="0" dirty="0">
                <a:solidFill>
                  <a:srgbClr val="FF0000"/>
                </a:solidFill>
              </a:rPr>
              <a:t>调用基类公有成员函数</a:t>
            </a:r>
          </a:p>
          <a:p>
            <a:pPr>
              <a:lnSpc>
                <a:spcPct val="110000"/>
              </a:lnSpc>
              <a:buFont typeface="Wingdings" pitchFamily="2" charset="2"/>
              <a:buNone/>
              <a:defRPr/>
            </a:pPr>
            <a:r>
              <a:rPr lang="zh-CN" altLang="en-US" sz="2400" b="0" kern="0" dirty="0"/>
              <a:t>	</a:t>
            </a:r>
            <a:r>
              <a:rPr lang="en-US" altLang="zh-CN" sz="2400" b="0" kern="0" dirty="0"/>
              <a:t>float </a:t>
            </a:r>
            <a:r>
              <a:rPr lang="en-US" altLang="zh-CN" sz="2400" b="0" kern="0" dirty="0" err="1"/>
              <a:t>GetH</a:t>
            </a:r>
            <a:r>
              <a:rPr lang="zh-CN" altLang="en-US" sz="2400" b="0" kern="0" dirty="0"/>
              <a:t>（ ）</a:t>
            </a:r>
            <a:r>
              <a:rPr lang="en-US" altLang="zh-CN" sz="2400" b="0" kern="0" dirty="0" err="1"/>
              <a:t>const</a:t>
            </a:r>
            <a:r>
              <a:rPr lang="zh-CN" altLang="en-US" sz="2400" b="0" kern="0" dirty="0"/>
              <a:t> </a:t>
            </a:r>
            <a:r>
              <a:rPr lang="en-US" altLang="zh-CN" sz="2400" b="0" kern="0" dirty="0"/>
              <a:t>{return H;}</a:t>
            </a:r>
          </a:p>
          <a:p>
            <a:pPr>
              <a:lnSpc>
                <a:spcPct val="110000"/>
              </a:lnSpc>
              <a:buFont typeface="Wingdings" pitchFamily="2" charset="2"/>
              <a:buNone/>
              <a:defRPr/>
            </a:pPr>
            <a:r>
              <a:rPr lang="en-US" altLang="zh-CN" sz="2400" b="0" kern="0" dirty="0"/>
              <a:t>	float </a:t>
            </a:r>
            <a:r>
              <a:rPr lang="en-US" altLang="zh-CN" sz="2400" b="0" kern="0" dirty="0" err="1"/>
              <a:t>GetW</a:t>
            </a:r>
            <a:r>
              <a:rPr lang="zh-CN" altLang="en-US" sz="2400" b="0" kern="0" dirty="0"/>
              <a:t>（ ）</a:t>
            </a:r>
            <a:r>
              <a:rPr lang="en-US" altLang="zh-CN" sz="2400" b="0" kern="0" dirty="0" err="1"/>
              <a:t>const</a:t>
            </a:r>
            <a:r>
              <a:rPr lang="zh-CN" altLang="en-US" sz="2400" b="0" kern="0" dirty="0"/>
              <a:t> </a:t>
            </a:r>
            <a:r>
              <a:rPr lang="en-US" altLang="zh-CN" sz="2400" b="0" kern="0" dirty="0"/>
              <a:t>{return W;}</a:t>
            </a:r>
          </a:p>
          <a:p>
            <a:pPr>
              <a:lnSpc>
                <a:spcPct val="110000"/>
              </a:lnSpc>
              <a:buFont typeface="Wingdings" pitchFamily="2" charset="2"/>
              <a:buNone/>
              <a:defRPr/>
            </a:pPr>
            <a:r>
              <a:rPr lang="en-US" altLang="zh-CN" sz="2400" b="0" kern="0" dirty="0"/>
              <a:t>private:	//</a:t>
            </a:r>
            <a:r>
              <a:rPr lang="zh-CN" altLang="en-US" sz="2400" b="0" kern="0" dirty="0"/>
              <a:t>新增私有数据成员</a:t>
            </a:r>
          </a:p>
          <a:p>
            <a:pPr>
              <a:lnSpc>
                <a:spcPct val="110000"/>
              </a:lnSpc>
              <a:buFont typeface="Wingdings" pitchFamily="2" charset="2"/>
              <a:buNone/>
              <a:defRPr/>
            </a:pPr>
            <a:r>
              <a:rPr lang="zh-CN" altLang="en-US" sz="2400" b="0" kern="0" dirty="0"/>
              <a:t>	</a:t>
            </a:r>
            <a:r>
              <a:rPr lang="en-US" altLang="zh-CN" sz="2400" b="0" kern="0" dirty="0"/>
              <a:t>float W,H;</a:t>
            </a:r>
          </a:p>
          <a:p>
            <a:pPr>
              <a:lnSpc>
                <a:spcPct val="110000"/>
              </a:lnSpc>
              <a:buFont typeface="Wingdings" pitchFamily="2" charset="2"/>
              <a:buNone/>
              <a:defRPr/>
            </a:pPr>
            <a:r>
              <a:rPr lang="en-US" altLang="zh-CN" sz="2400" b="0" kern="0" dirty="0"/>
              <a:t>};</a:t>
            </a:r>
          </a:p>
        </p:txBody>
      </p:sp>
      <p:sp>
        <p:nvSpPr>
          <p:cNvPr id="4" name="Rectangle 4"/>
          <p:cNvSpPr>
            <a:spLocks noChangeArrowheads="1"/>
          </p:cNvSpPr>
          <p:nvPr/>
        </p:nvSpPr>
        <p:spPr bwMode="auto">
          <a:xfrm>
            <a:off x="8906308" y="2997894"/>
            <a:ext cx="11527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InitP</a:t>
            </a:r>
          </a:p>
        </p:txBody>
      </p:sp>
      <p:sp>
        <p:nvSpPr>
          <p:cNvPr id="5" name="Rectangle 5"/>
          <p:cNvSpPr>
            <a:spLocks noChangeArrowheads="1"/>
          </p:cNvSpPr>
          <p:nvPr/>
        </p:nvSpPr>
        <p:spPr bwMode="auto">
          <a:xfrm>
            <a:off x="10059099" y="2997894"/>
            <a:ext cx="15846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public</a:t>
            </a:r>
          </a:p>
        </p:txBody>
      </p:sp>
      <p:sp>
        <p:nvSpPr>
          <p:cNvPr id="6" name="Rectangle 6"/>
          <p:cNvSpPr>
            <a:spLocks noChangeArrowheads="1"/>
          </p:cNvSpPr>
          <p:nvPr/>
        </p:nvSpPr>
        <p:spPr bwMode="auto">
          <a:xfrm>
            <a:off x="8906308" y="3501249"/>
            <a:ext cx="11527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Move</a:t>
            </a:r>
          </a:p>
        </p:txBody>
      </p:sp>
      <p:sp>
        <p:nvSpPr>
          <p:cNvPr id="7" name="Rectangle 7"/>
          <p:cNvSpPr>
            <a:spLocks noChangeArrowheads="1"/>
          </p:cNvSpPr>
          <p:nvPr/>
        </p:nvSpPr>
        <p:spPr bwMode="auto">
          <a:xfrm>
            <a:off x="10059099" y="3501249"/>
            <a:ext cx="15846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public</a:t>
            </a:r>
          </a:p>
        </p:txBody>
      </p:sp>
      <p:sp>
        <p:nvSpPr>
          <p:cNvPr id="8" name="Rectangle 8"/>
          <p:cNvSpPr>
            <a:spLocks noChangeArrowheads="1"/>
          </p:cNvSpPr>
          <p:nvPr/>
        </p:nvSpPr>
        <p:spPr bwMode="auto">
          <a:xfrm>
            <a:off x="8906308" y="4006191"/>
            <a:ext cx="11527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GetX</a:t>
            </a:r>
          </a:p>
        </p:txBody>
      </p:sp>
      <p:sp>
        <p:nvSpPr>
          <p:cNvPr id="9" name="Rectangle 9"/>
          <p:cNvSpPr>
            <a:spLocks noChangeArrowheads="1"/>
          </p:cNvSpPr>
          <p:nvPr/>
        </p:nvSpPr>
        <p:spPr bwMode="auto">
          <a:xfrm>
            <a:off x="10059099" y="4006191"/>
            <a:ext cx="15846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public</a:t>
            </a:r>
          </a:p>
        </p:txBody>
      </p:sp>
      <p:sp>
        <p:nvSpPr>
          <p:cNvPr id="10" name="Rectangle 10"/>
          <p:cNvSpPr>
            <a:spLocks noChangeArrowheads="1"/>
          </p:cNvSpPr>
          <p:nvPr/>
        </p:nvSpPr>
        <p:spPr bwMode="auto">
          <a:xfrm>
            <a:off x="8906308" y="4509544"/>
            <a:ext cx="11527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GetY</a:t>
            </a:r>
          </a:p>
        </p:txBody>
      </p:sp>
      <p:sp>
        <p:nvSpPr>
          <p:cNvPr id="11" name="Rectangle 11"/>
          <p:cNvSpPr>
            <a:spLocks noChangeArrowheads="1"/>
          </p:cNvSpPr>
          <p:nvPr/>
        </p:nvSpPr>
        <p:spPr bwMode="auto">
          <a:xfrm>
            <a:off x="10059099" y="4509544"/>
            <a:ext cx="15846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public</a:t>
            </a:r>
          </a:p>
        </p:txBody>
      </p:sp>
      <p:sp>
        <p:nvSpPr>
          <p:cNvPr id="12" name="Rectangle 12"/>
          <p:cNvSpPr>
            <a:spLocks noChangeArrowheads="1"/>
          </p:cNvSpPr>
          <p:nvPr/>
        </p:nvSpPr>
        <p:spPr bwMode="auto">
          <a:xfrm>
            <a:off x="8906308" y="5014486"/>
            <a:ext cx="11527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X,Y</a:t>
            </a:r>
          </a:p>
        </p:txBody>
      </p:sp>
      <p:sp>
        <p:nvSpPr>
          <p:cNvPr id="13" name="Rectangle 13"/>
          <p:cNvSpPr>
            <a:spLocks noChangeArrowheads="1"/>
          </p:cNvSpPr>
          <p:nvPr/>
        </p:nvSpPr>
        <p:spPr bwMode="auto">
          <a:xfrm>
            <a:off x="10059099" y="5014486"/>
            <a:ext cx="15846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inaccessible</a:t>
            </a:r>
          </a:p>
        </p:txBody>
      </p:sp>
      <p:sp>
        <p:nvSpPr>
          <p:cNvPr id="14" name="Rectangle 14"/>
          <p:cNvSpPr>
            <a:spLocks noChangeArrowheads="1"/>
          </p:cNvSpPr>
          <p:nvPr/>
        </p:nvSpPr>
        <p:spPr bwMode="auto">
          <a:xfrm>
            <a:off x="8906308" y="5517841"/>
            <a:ext cx="11527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a,b</a:t>
            </a:r>
          </a:p>
        </p:txBody>
      </p:sp>
      <p:sp>
        <p:nvSpPr>
          <p:cNvPr id="15" name="Rectangle 15"/>
          <p:cNvSpPr>
            <a:spLocks noChangeArrowheads="1"/>
          </p:cNvSpPr>
          <p:nvPr/>
        </p:nvSpPr>
        <p:spPr bwMode="auto">
          <a:xfrm>
            <a:off x="10059099" y="5517841"/>
            <a:ext cx="15846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protected</a:t>
            </a:r>
          </a:p>
        </p:txBody>
      </p:sp>
      <p:sp>
        <p:nvSpPr>
          <p:cNvPr id="16" name="AutoShape 16"/>
          <p:cNvSpPr>
            <a:spLocks noChangeArrowheads="1"/>
          </p:cNvSpPr>
          <p:nvPr/>
        </p:nvSpPr>
        <p:spPr bwMode="auto">
          <a:xfrm>
            <a:off x="8545861" y="2997895"/>
            <a:ext cx="2737484" cy="792346"/>
          </a:xfrm>
          <a:prstGeom prst="wedgeEllipseCallout">
            <a:avLst>
              <a:gd name="adj1" fmla="val -53944"/>
              <a:gd name="adj2" fmla="val 53806"/>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a:t>X=2;</a:t>
            </a:r>
            <a:r>
              <a:rPr kumimoji="1" lang="zh-CN" altLang="en-US"/>
              <a:t>可否</a:t>
            </a:r>
            <a:r>
              <a:rPr kumimoji="1" lang="en-US" altLang="zh-CN"/>
              <a:t>?</a:t>
            </a:r>
          </a:p>
        </p:txBody>
      </p:sp>
      <p:sp>
        <p:nvSpPr>
          <p:cNvPr id="17" name="AutoShape 17"/>
          <p:cNvSpPr>
            <a:spLocks noChangeArrowheads="1"/>
          </p:cNvSpPr>
          <p:nvPr/>
        </p:nvSpPr>
        <p:spPr bwMode="auto">
          <a:xfrm>
            <a:off x="8618903" y="2924853"/>
            <a:ext cx="2737484" cy="792346"/>
          </a:xfrm>
          <a:prstGeom prst="wedgeEllipseCallout">
            <a:avLst>
              <a:gd name="adj1" fmla="val -53944"/>
              <a:gd name="adj2" fmla="val 53806"/>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a:t>a=2;</a:t>
            </a:r>
            <a:r>
              <a:rPr kumimoji="1" lang="zh-CN" altLang="en-US"/>
              <a:t>可否</a:t>
            </a:r>
            <a:r>
              <a:rPr kumimoji="1" lang="en-US" altLang="zh-CN"/>
              <a:t>?</a:t>
            </a:r>
          </a:p>
        </p:txBody>
      </p:sp>
      <p:pic>
        <p:nvPicPr>
          <p:cNvPr id="18"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a:grpSpLocks/>
          </p:cNvGrpSpPr>
          <p:nvPr/>
        </p:nvGrpSpPr>
        <p:grpSpPr bwMode="auto">
          <a:xfrm>
            <a:off x="304800" y="71835"/>
            <a:ext cx="466725" cy="468313"/>
            <a:chOff x="1192404" y="608225"/>
            <a:chExt cx="1755828" cy="1759616"/>
          </a:xfrm>
        </p:grpSpPr>
        <p:grpSp>
          <p:nvGrpSpPr>
            <p:cNvPr id="20" name="组合 79"/>
            <p:cNvGrpSpPr>
              <a:grpSpLocks/>
            </p:cNvGrpSpPr>
            <p:nvPr/>
          </p:nvGrpSpPr>
          <p:grpSpPr bwMode="auto">
            <a:xfrm>
              <a:off x="1192404" y="608225"/>
              <a:ext cx="1755828" cy="1759616"/>
              <a:chOff x="6379729" y="2488774"/>
              <a:chExt cx="2513016" cy="2513016"/>
            </a:xfrm>
          </p:grpSpPr>
          <p:sp>
            <p:nvSpPr>
              <p:cNvPr id="22"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3" name="任意多边形 83"/>
              <p:cNvGrpSpPr>
                <a:grpSpLocks/>
              </p:cNvGrpSpPr>
              <p:nvPr/>
            </p:nvGrpSpPr>
            <p:grpSpPr bwMode="auto">
              <a:xfrm>
                <a:off x="6397313" y="2490687"/>
                <a:ext cx="2505748" cy="2500354"/>
                <a:chOff x="1883664" y="1987296"/>
                <a:chExt cx="1322832" cy="1322832"/>
              </a:xfrm>
            </p:grpSpPr>
            <p:pic>
              <p:nvPicPr>
                <p:cNvPr id="24"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21"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6"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6.2   </a:t>
            </a:r>
            <a:r>
              <a:rPr lang="zh-CN" altLang="en-US" sz="3000" dirty="0">
                <a:solidFill>
                  <a:schemeClr val="bg1"/>
                </a:solidFill>
                <a:latin typeface="Rockwell" pitchFamily="18" charset="0"/>
                <a:ea typeface="微软雅黑" pitchFamily="34" charset="-122"/>
              </a:rPr>
              <a:t>公有继承</a:t>
            </a:r>
            <a:r>
              <a:rPr lang="zh-CN" altLang="en-US" sz="3000" dirty="0" smtClean="0">
                <a:solidFill>
                  <a:schemeClr val="bg1"/>
                </a:solidFill>
                <a:latin typeface="Rockwell" pitchFamily="18" charset="0"/>
                <a:ea typeface="微软雅黑" pitchFamily="34" charset="-122"/>
              </a:rPr>
              <a:t>举例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4805513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in)">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ox(in)">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ox(in)">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ox(in)">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ox(in)">
                                      <p:cBhvr>
                                        <p:cTn id="52" dur="500"/>
                                        <p:tgtEl>
                                          <p:spTgt spid="1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ox(in)">
                                      <p:cBhvr>
                                        <p:cTn id="57" dur="500"/>
                                        <p:tgtEl>
                                          <p:spTgt spid="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ox(in)">
                                      <p:cBhvr>
                                        <p:cTn id="62" dur="500"/>
                                        <p:tgtEl>
                                          <p:spTgt spid="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xit" presetSubtype="16" fill="hold" grpId="1" nodeType="clickEffect">
                                  <p:stCondLst>
                                    <p:cond delay="0"/>
                                  </p:stCondLst>
                                  <p:childTnLst>
                                    <p:animEffect transition="out" filter="box(in)">
                                      <p:cBhvr>
                                        <p:cTn id="66" dur="500"/>
                                        <p:tgtEl>
                                          <p:spTgt spid="5"/>
                                        </p:tgtEl>
                                      </p:cBhvr>
                                    </p:animEffect>
                                    <p:set>
                                      <p:cBhvr>
                                        <p:cTn id="67" dur="1" fill="hold">
                                          <p:stCondLst>
                                            <p:cond delay="499"/>
                                          </p:stCondLst>
                                        </p:cTn>
                                        <p:tgtEl>
                                          <p:spTgt spid="5"/>
                                        </p:tgtEl>
                                        <p:attrNameLst>
                                          <p:attrName>style.visibility</p:attrName>
                                        </p:attrNameLst>
                                      </p:cBhvr>
                                      <p:to>
                                        <p:strVal val="hidden"/>
                                      </p:to>
                                    </p:set>
                                  </p:childTnLst>
                                </p:cTn>
                              </p:par>
                              <p:par>
                                <p:cTn id="68" presetID="4" presetClass="exit" presetSubtype="16" fill="hold" grpId="1" nodeType="withEffect">
                                  <p:stCondLst>
                                    <p:cond delay="0"/>
                                  </p:stCondLst>
                                  <p:childTnLst>
                                    <p:animEffect transition="out" filter="box(in)">
                                      <p:cBhvr>
                                        <p:cTn id="69" dur="500"/>
                                        <p:tgtEl>
                                          <p:spTgt spid="4"/>
                                        </p:tgtEl>
                                      </p:cBhvr>
                                    </p:animEffect>
                                    <p:set>
                                      <p:cBhvr>
                                        <p:cTn id="70" dur="1" fill="hold">
                                          <p:stCondLst>
                                            <p:cond delay="499"/>
                                          </p:stCondLst>
                                        </p:cTn>
                                        <p:tgtEl>
                                          <p:spTgt spid="4"/>
                                        </p:tgtEl>
                                        <p:attrNameLst>
                                          <p:attrName>style.visibility</p:attrName>
                                        </p:attrNameLst>
                                      </p:cBhvr>
                                      <p:to>
                                        <p:strVal val="hidden"/>
                                      </p:to>
                                    </p:set>
                                  </p:childTnLst>
                                </p:cTn>
                              </p:par>
                              <p:par>
                                <p:cTn id="71" presetID="4" presetClass="exit" presetSubtype="16" fill="hold" grpId="1" nodeType="withEffect">
                                  <p:stCondLst>
                                    <p:cond delay="0"/>
                                  </p:stCondLst>
                                  <p:childTnLst>
                                    <p:animEffect transition="out" filter="box(in)">
                                      <p:cBhvr>
                                        <p:cTn id="72" dur="500"/>
                                        <p:tgtEl>
                                          <p:spTgt spid="8"/>
                                        </p:tgtEl>
                                      </p:cBhvr>
                                    </p:animEffect>
                                    <p:set>
                                      <p:cBhvr>
                                        <p:cTn id="73" dur="1" fill="hold">
                                          <p:stCondLst>
                                            <p:cond delay="499"/>
                                          </p:stCondLst>
                                        </p:cTn>
                                        <p:tgtEl>
                                          <p:spTgt spid="8"/>
                                        </p:tgtEl>
                                        <p:attrNameLst>
                                          <p:attrName>style.visibility</p:attrName>
                                        </p:attrNameLst>
                                      </p:cBhvr>
                                      <p:to>
                                        <p:strVal val="hidden"/>
                                      </p:to>
                                    </p:set>
                                  </p:childTnLst>
                                </p:cTn>
                              </p:par>
                              <p:par>
                                <p:cTn id="74" presetID="4" presetClass="exit" presetSubtype="16" fill="hold" grpId="1" nodeType="withEffect">
                                  <p:stCondLst>
                                    <p:cond delay="0"/>
                                  </p:stCondLst>
                                  <p:childTnLst>
                                    <p:animEffect transition="out" filter="box(in)">
                                      <p:cBhvr>
                                        <p:cTn id="75" dur="500"/>
                                        <p:tgtEl>
                                          <p:spTgt spid="7"/>
                                        </p:tgtEl>
                                      </p:cBhvr>
                                    </p:animEffect>
                                    <p:set>
                                      <p:cBhvr>
                                        <p:cTn id="76" dur="1" fill="hold">
                                          <p:stCondLst>
                                            <p:cond delay="499"/>
                                          </p:stCondLst>
                                        </p:cTn>
                                        <p:tgtEl>
                                          <p:spTgt spid="7"/>
                                        </p:tgtEl>
                                        <p:attrNameLst>
                                          <p:attrName>style.visibility</p:attrName>
                                        </p:attrNameLst>
                                      </p:cBhvr>
                                      <p:to>
                                        <p:strVal val="hidden"/>
                                      </p:to>
                                    </p:set>
                                  </p:childTnLst>
                                </p:cTn>
                              </p:par>
                              <p:par>
                                <p:cTn id="77" presetID="4" presetClass="exit" presetSubtype="16" fill="hold" grpId="1" nodeType="withEffect">
                                  <p:stCondLst>
                                    <p:cond delay="0"/>
                                  </p:stCondLst>
                                  <p:childTnLst>
                                    <p:animEffect transition="out" filter="box(in)">
                                      <p:cBhvr>
                                        <p:cTn id="78" dur="500"/>
                                        <p:tgtEl>
                                          <p:spTgt spid="6"/>
                                        </p:tgtEl>
                                      </p:cBhvr>
                                    </p:animEffect>
                                    <p:set>
                                      <p:cBhvr>
                                        <p:cTn id="79" dur="1" fill="hold">
                                          <p:stCondLst>
                                            <p:cond delay="499"/>
                                          </p:stCondLst>
                                        </p:cTn>
                                        <p:tgtEl>
                                          <p:spTgt spid="6"/>
                                        </p:tgtEl>
                                        <p:attrNameLst>
                                          <p:attrName>style.visibility</p:attrName>
                                        </p:attrNameLst>
                                      </p:cBhvr>
                                      <p:to>
                                        <p:strVal val="hidden"/>
                                      </p:to>
                                    </p:set>
                                  </p:childTnLst>
                                </p:cTn>
                              </p:par>
                              <p:par>
                                <p:cTn id="80" presetID="4" presetClass="exit" presetSubtype="16" fill="hold" grpId="1" nodeType="withEffect">
                                  <p:stCondLst>
                                    <p:cond delay="0"/>
                                  </p:stCondLst>
                                  <p:childTnLst>
                                    <p:animEffect transition="out" filter="box(in)">
                                      <p:cBhvr>
                                        <p:cTn id="81" dur="500"/>
                                        <p:tgtEl>
                                          <p:spTgt spid="9"/>
                                        </p:tgtEl>
                                      </p:cBhvr>
                                    </p:animEffect>
                                    <p:set>
                                      <p:cBhvr>
                                        <p:cTn id="82" dur="1" fill="hold">
                                          <p:stCondLst>
                                            <p:cond delay="499"/>
                                          </p:stCondLst>
                                        </p:cTn>
                                        <p:tgtEl>
                                          <p:spTgt spid="9"/>
                                        </p:tgtEl>
                                        <p:attrNameLst>
                                          <p:attrName>style.visibility</p:attrName>
                                        </p:attrNameLst>
                                      </p:cBhvr>
                                      <p:to>
                                        <p:strVal val="hidden"/>
                                      </p:to>
                                    </p:set>
                                  </p:childTnLst>
                                </p:cTn>
                              </p:par>
                              <p:par>
                                <p:cTn id="83" presetID="4" presetClass="exit" presetSubtype="16" fill="hold" grpId="1" nodeType="withEffect">
                                  <p:stCondLst>
                                    <p:cond delay="0"/>
                                  </p:stCondLst>
                                  <p:childTnLst>
                                    <p:animEffect transition="out" filter="box(in)">
                                      <p:cBhvr>
                                        <p:cTn id="84" dur="500"/>
                                        <p:tgtEl>
                                          <p:spTgt spid="10"/>
                                        </p:tgtEl>
                                      </p:cBhvr>
                                    </p:animEffect>
                                    <p:set>
                                      <p:cBhvr>
                                        <p:cTn id="85" dur="1" fill="hold">
                                          <p:stCondLst>
                                            <p:cond delay="499"/>
                                          </p:stCondLst>
                                        </p:cTn>
                                        <p:tgtEl>
                                          <p:spTgt spid="10"/>
                                        </p:tgtEl>
                                        <p:attrNameLst>
                                          <p:attrName>style.visibility</p:attrName>
                                        </p:attrNameLst>
                                      </p:cBhvr>
                                      <p:to>
                                        <p:strVal val="hidden"/>
                                      </p:to>
                                    </p:set>
                                  </p:childTnLst>
                                </p:cTn>
                              </p:par>
                              <p:par>
                                <p:cTn id="86" presetID="4" presetClass="exit" presetSubtype="16" fill="hold" grpId="1" nodeType="withEffect">
                                  <p:stCondLst>
                                    <p:cond delay="0"/>
                                  </p:stCondLst>
                                  <p:childTnLst>
                                    <p:animEffect transition="out" filter="box(in)">
                                      <p:cBhvr>
                                        <p:cTn id="87" dur="500"/>
                                        <p:tgtEl>
                                          <p:spTgt spid="11"/>
                                        </p:tgtEl>
                                      </p:cBhvr>
                                    </p:animEffect>
                                    <p:set>
                                      <p:cBhvr>
                                        <p:cTn id="88" dur="1" fill="hold">
                                          <p:stCondLst>
                                            <p:cond delay="499"/>
                                          </p:stCondLst>
                                        </p:cTn>
                                        <p:tgtEl>
                                          <p:spTgt spid="11"/>
                                        </p:tgtEl>
                                        <p:attrNameLst>
                                          <p:attrName>style.visibility</p:attrName>
                                        </p:attrNameLst>
                                      </p:cBhvr>
                                      <p:to>
                                        <p:strVal val="hidden"/>
                                      </p:to>
                                    </p:set>
                                  </p:childTnLst>
                                </p:cTn>
                              </p:par>
                              <p:par>
                                <p:cTn id="89" presetID="4" presetClass="exit" presetSubtype="16" fill="hold" grpId="1" nodeType="withEffect">
                                  <p:stCondLst>
                                    <p:cond delay="0"/>
                                  </p:stCondLst>
                                  <p:childTnLst>
                                    <p:animEffect transition="out" filter="box(in)">
                                      <p:cBhvr>
                                        <p:cTn id="90" dur="500"/>
                                        <p:tgtEl>
                                          <p:spTgt spid="12"/>
                                        </p:tgtEl>
                                      </p:cBhvr>
                                    </p:animEffect>
                                    <p:set>
                                      <p:cBhvr>
                                        <p:cTn id="91" dur="1" fill="hold">
                                          <p:stCondLst>
                                            <p:cond delay="499"/>
                                          </p:stCondLst>
                                        </p:cTn>
                                        <p:tgtEl>
                                          <p:spTgt spid="12"/>
                                        </p:tgtEl>
                                        <p:attrNameLst>
                                          <p:attrName>style.visibility</p:attrName>
                                        </p:attrNameLst>
                                      </p:cBhvr>
                                      <p:to>
                                        <p:strVal val="hidden"/>
                                      </p:to>
                                    </p:set>
                                  </p:childTnLst>
                                </p:cTn>
                              </p:par>
                              <p:par>
                                <p:cTn id="92" presetID="4" presetClass="exit" presetSubtype="16" fill="hold" grpId="1" nodeType="withEffect">
                                  <p:stCondLst>
                                    <p:cond delay="0"/>
                                  </p:stCondLst>
                                  <p:childTnLst>
                                    <p:animEffect transition="out" filter="box(in)">
                                      <p:cBhvr>
                                        <p:cTn id="93" dur="500"/>
                                        <p:tgtEl>
                                          <p:spTgt spid="13"/>
                                        </p:tgtEl>
                                      </p:cBhvr>
                                    </p:animEffect>
                                    <p:set>
                                      <p:cBhvr>
                                        <p:cTn id="94" dur="1" fill="hold">
                                          <p:stCondLst>
                                            <p:cond delay="499"/>
                                          </p:stCondLst>
                                        </p:cTn>
                                        <p:tgtEl>
                                          <p:spTgt spid="13"/>
                                        </p:tgtEl>
                                        <p:attrNameLst>
                                          <p:attrName>style.visibility</p:attrName>
                                        </p:attrNameLst>
                                      </p:cBhvr>
                                      <p:to>
                                        <p:strVal val="hidden"/>
                                      </p:to>
                                    </p:set>
                                  </p:childTnLst>
                                </p:cTn>
                              </p:par>
                              <p:par>
                                <p:cTn id="95" presetID="4" presetClass="exit" presetSubtype="16" fill="hold" grpId="1" nodeType="withEffect">
                                  <p:stCondLst>
                                    <p:cond delay="0"/>
                                  </p:stCondLst>
                                  <p:childTnLst>
                                    <p:animEffect transition="out" filter="box(in)">
                                      <p:cBhvr>
                                        <p:cTn id="96" dur="500"/>
                                        <p:tgtEl>
                                          <p:spTgt spid="14"/>
                                        </p:tgtEl>
                                      </p:cBhvr>
                                    </p:animEffect>
                                    <p:set>
                                      <p:cBhvr>
                                        <p:cTn id="97" dur="1" fill="hold">
                                          <p:stCondLst>
                                            <p:cond delay="499"/>
                                          </p:stCondLst>
                                        </p:cTn>
                                        <p:tgtEl>
                                          <p:spTgt spid="14"/>
                                        </p:tgtEl>
                                        <p:attrNameLst>
                                          <p:attrName>style.visibility</p:attrName>
                                        </p:attrNameLst>
                                      </p:cBhvr>
                                      <p:to>
                                        <p:strVal val="hidden"/>
                                      </p:to>
                                    </p:set>
                                  </p:childTnLst>
                                </p:cTn>
                              </p:par>
                              <p:par>
                                <p:cTn id="98" presetID="4" presetClass="exit" presetSubtype="16" fill="hold" grpId="1" nodeType="withEffect">
                                  <p:stCondLst>
                                    <p:cond delay="0"/>
                                  </p:stCondLst>
                                  <p:childTnLst>
                                    <p:animEffect transition="out" filter="box(in)">
                                      <p:cBhvr>
                                        <p:cTn id="99" dur="500"/>
                                        <p:tgtEl>
                                          <p:spTgt spid="15"/>
                                        </p:tgtEl>
                                      </p:cBhvr>
                                    </p:animEffect>
                                    <p:set>
                                      <p:cBhvr>
                                        <p:cTn id="100" dur="1" fill="hold">
                                          <p:stCondLst>
                                            <p:cond delay="499"/>
                                          </p:stCondLst>
                                        </p:cTn>
                                        <p:tgtEl>
                                          <p:spTgt spid="15"/>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4" presetClass="entr" presetSubtype="16" fill="hold" grpId="0"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box(in)">
                                      <p:cBhvr>
                                        <p:cTn id="105" dur="500"/>
                                        <p:tgtEl>
                                          <p:spTgt spid="16"/>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4" presetClass="exit" presetSubtype="16" fill="hold" grpId="1" nodeType="clickEffect">
                                  <p:stCondLst>
                                    <p:cond delay="0"/>
                                  </p:stCondLst>
                                  <p:childTnLst>
                                    <p:animEffect transition="out" filter="box(in)">
                                      <p:cBhvr>
                                        <p:cTn id="109" dur="500"/>
                                        <p:tgtEl>
                                          <p:spTgt spid="16"/>
                                        </p:tgtEl>
                                      </p:cBhvr>
                                    </p:animEffect>
                                    <p:set>
                                      <p:cBhvr>
                                        <p:cTn id="110" dur="1" fill="hold">
                                          <p:stCondLst>
                                            <p:cond delay="499"/>
                                          </p:stCondLst>
                                        </p:cTn>
                                        <p:tgtEl>
                                          <p:spTgt spid="16"/>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 presetClass="entr" presetSubtype="16" fill="hold" grpId="0" nodeType="click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box(in)">
                                      <p:cBhvr>
                                        <p:cTn id="115" dur="500"/>
                                        <p:tgtEl>
                                          <p:spTgt spid="1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4" presetClass="exit" presetSubtype="16" fill="hold" grpId="1" nodeType="clickEffect">
                                  <p:stCondLst>
                                    <p:cond delay="0"/>
                                  </p:stCondLst>
                                  <p:childTnLst>
                                    <p:animEffect transition="out" filter="box(in)">
                                      <p:cBhvr>
                                        <p:cTn id="119" dur="500"/>
                                        <p:tgtEl>
                                          <p:spTgt spid="17"/>
                                        </p:tgtEl>
                                      </p:cBhvr>
                                    </p:animEffect>
                                    <p:set>
                                      <p:cBhvr>
                                        <p:cTn id="120" dur="1" fill="hold">
                                          <p:stCondLst>
                                            <p:cond delay="499"/>
                                          </p:stCondLst>
                                        </p:cTn>
                                        <p:tgtEl>
                                          <p:spTgt spid="17"/>
                                        </p:tgtEl>
                                        <p:attrNameLst>
                                          <p:attrName>style.visibility</p:attrName>
                                        </p:attrNameLst>
                                      </p:cBhvr>
                                      <p:to>
                                        <p:strVal val="hidden"/>
                                      </p:to>
                                    </p:set>
                                  </p:childTnLst>
                                </p:cTn>
                              </p:par>
                            </p:childTnLst>
                          </p:cTn>
                        </p:par>
                        <p:par>
                          <p:cTn id="121" fill="hold">
                            <p:stCondLst>
                              <p:cond delay="500"/>
                            </p:stCondLst>
                            <p:childTnLst>
                              <p:par>
                                <p:cTn id="122" presetID="45" presetClass="entr" presetSubtype="0" fill="hold" grpId="0" nodeType="afterEffect">
                                  <p:stCondLst>
                                    <p:cond delay="0"/>
                                  </p:stCondLst>
                                  <p:iterate type="lt">
                                    <p:tmPct val="10000"/>
                                  </p:iterate>
                                  <p:childTnLst>
                                    <p:set>
                                      <p:cBhvr>
                                        <p:cTn id="123" dur="1" fill="hold">
                                          <p:stCondLst>
                                            <p:cond delay="0"/>
                                          </p:stCondLst>
                                        </p:cTn>
                                        <p:tgtEl>
                                          <p:spTgt spid="26"/>
                                        </p:tgtEl>
                                        <p:attrNameLst>
                                          <p:attrName>style.visibility</p:attrName>
                                        </p:attrNameLst>
                                      </p:cBhvr>
                                      <p:to>
                                        <p:strVal val="visible"/>
                                      </p:to>
                                    </p:set>
                                    <p:animEffect transition="in" filter="fade">
                                      <p:cBhvr>
                                        <p:cTn id="124" dur="1000"/>
                                        <p:tgtEl>
                                          <p:spTgt spid="26"/>
                                        </p:tgtEl>
                                      </p:cBhvr>
                                    </p:animEffect>
                                    <p:anim calcmode="lin" valueType="num">
                                      <p:cBhvr>
                                        <p:cTn id="125" dur="1000" fill="hold"/>
                                        <p:tgtEl>
                                          <p:spTgt spid="26"/>
                                        </p:tgtEl>
                                        <p:attrNameLst>
                                          <p:attrName>ppt_w</p:attrName>
                                        </p:attrNameLst>
                                      </p:cBhvr>
                                      <p:tavLst>
                                        <p:tav tm="0" fmla="#ppt_w*sin(2.5*pi*$)">
                                          <p:val>
                                            <p:fltVal val="0"/>
                                          </p:val>
                                        </p:tav>
                                        <p:tav tm="100000">
                                          <p:val>
                                            <p:fltVal val="1"/>
                                          </p:val>
                                        </p:tav>
                                      </p:tavLst>
                                    </p:anim>
                                    <p:anim calcmode="lin" valueType="num">
                                      <p:cBhvr>
                                        <p:cTn id="126" dur="1000" fill="hold"/>
                                        <p:tgtEl>
                                          <p:spTgt spid="26"/>
                                        </p:tgtEl>
                                        <p:attrNameLst>
                                          <p:attrName>ppt_h</p:attrName>
                                        </p:attrNameLst>
                                      </p:cBhvr>
                                      <p:tavLst>
                                        <p:tav tm="0">
                                          <p:val>
                                            <p:strVal val="#ppt_h"/>
                                          </p:val>
                                        </p:tav>
                                        <p:tav tm="100000">
                                          <p:val>
                                            <p:strVal val="#ppt_h"/>
                                          </p:val>
                                        </p:tav>
                                      </p:tavLst>
                                    </p:anim>
                                  </p:childTnLst>
                                </p:cTn>
                              </p:par>
                            </p:childTnLst>
                          </p:cTn>
                        </p:par>
                        <p:par>
                          <p:cTn id="127" fill="hold">
                            <p:stCondLst>
                              <p:cond delay="2400"/>
                            </p:stCondLst>
                            <p:childTnLst>
                              <p:par>
                                <p:cTn id="128" presetID="26" presetClass="emph" presetSubtype="0" fill="hold" grpId="1" nodeType="afterEffect">
                                  <p:stCondLst>
                                    <p:cond delay="0"/>
                                  </p:stCondLst>
                                  <p:iterate type="lt">
                                    <p:tmPct val="0"/>
                                  </p:iterate>
                                  <p:childTnLst>
                                    <p:animEffect transition="out" filter="fade">
                                      <p:cBhvr>
                                        <p:cTn id="129" dur="500" tmFilter="0, 0; .2, .5; .8, .5; 1, 0"/>
                                        <p:tgtEl>
                                          <p:spTgt spid="26"/>
                                        </p:tgtEl>
                                      </p:cBhvr>
                                    </p:animEffect>
                                    <p:animScale>
                                      <p:cBhvr>
                                        <p:cTn id="130"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26" grpId="0"/>
      <p:bldP spid="2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descr="Rectangle: Click to edit Master text styles&#10;Second level&#10;Third level&#10;Fourth level&#10;Fifth level"/>
          <p:cNvSpPr txBox="1">
            <a:spLocks noChangeArrowheads="1"/>
          </p:cNvSpPr>
          <p:nvPr/>
        </p:nvSpPr>
        <p:spPr bwMode="auto">
          <a:xfrm>
            <a:off x="1202631" y="1004791"/>
            <a:ext cx="7926634" cy="50892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buFont typeface="Wingdings" pitchFamily="2" charset="2"/>
              <a:buNone/>
              <a:defRPr/>
            </a:pPr>
            <a:r>
              <a:rPr lang="en-US" altLang="zh-CN" sz="2400" b="0" kern="0" dirty="0"/>
              <a:t>#include&lt;</a:t>
            </a:r>
            <a:r>
              <a:rPr lang="en-US" altLang="zh-CN" sz="2400" b="0" kern="0" dirty="0" err="1"/>
              <a:t>iostream.h</a:t>
            </a:r>
            <a:r>
              <a:rPr lang="en-US" altLang="zh-CN" sz="2400" b="0" kern="0" dirty="0"/>
              <a:t>&gt;</a:t>
            </a:r>
          </a:p>
          <a:p>
            <a:pPr>
              <a:lnSpc>
                <a:spcPct val="90000"/>
              </a:lnSpc>
              <a:buFont typeface="Wingdings" pitchFamily="2" charset="2"/>
              <a:buNone/>
              <a:defRPr/>
            </a:pPr>
            <a:r>
              <a:rPr lang="en-US" altLang="zh-CN" sz="2400" b="0" kern="0" dirty="0"/>
              <a:t>#include&lt;</a:t>
            </a:r>
            <a:r>
              <a:rPr lang="en-US" altLang="zh-CN" sz="2400" b="0" kern="0" dirty="0" err="1"/>
              <a:t>math.h</a:t>
            </a:r>
            <a:r>
              <a:rPr lang="en-US" altLang="zh-CN" sz="2400" b="0" kern="0" dirty="0" smtClean="0"/>
              <a:t>&gt;</a:t>
            </a:r>
          </a:p>
          <a:p>
            <a:pPr>
              <a:lnSpc>
                <a:spcPct val="90000"/>
              </a:lnSpc>
              <a:buFont typeface="Wingdings" pitchFamily="2" charset="2"/>
              <a:buNone/>
              <a:defRPr/>
            </a:pPr>
            <a:r>
              <a:rPr lang="en-US" altLang="zh-CN" sz="2400" b="0" kern="0" dirty="0" err="1" smtClean="0"/>
              <a:t>int</a:t>
            </a:r>
            <a:r>
              <a:rPr lang="en-US" altLang="zh-CN" sz="2400" b="0" kern="0" dirty="0" smtClean="0"/>
              <a:t> </a:t>
            </a:r>
            <a:r>
              <a:rPr lang="en-US" altLang="zh-CN" sz="2400" b="0" kern="0" dirty="0"/>
              <a:t>main</a:t>
            </a:r>
            <a:r>
              <a:rPr lang="zh-CN" altLang="en-US" sz="2400" b="0" kern="0" dirty="0"/>
              <a:t>（ ）</a:t>
            </a:r>
          </a:p>
          <a:p>
            <a:pPr>
              <a:lnSpc>
                <a:spcPct val="90000"/>
              </a:lnSpc>
              <a:buFont typeface="Wingdings" pitchFamily="2" charset="2"/>
              <a:buNone/>
              <a:defRPr/>
            </a:pPr>
            <a:r>
              <a:rPr lang="en-US" altLang="zh-CN" sz="2400" b="0" kern="0" dirty="0"/>
              <a:t>{  </a:t>
            </a:r>
            <a:endParaRPr lang="en-US" altLang="zh-CN" sz="2400" b="0" kern="0" dirty="0" smtClean="0"/>
          </a:p>
          <a:p>
            <a:pPr>
              <a:lnSpc>
                <a:spcPct val="90000"/>
              </a:lnSpc>
              <a:buFont typeface="Wingdings" pitchFamily="2" charset="2"/>
              <a:buNone/>
              <a:defRPr/>
            </a:pPr>
            <a:r>
              <a:rPr lang="en-US" altLang="zh-CN" sz="2400" b="0" kern="0" dirty="0"/>
              <a:t> </a:t>
            </a:r>
            <a:r>
              <a:rPr lang="en-US" altLang="zh-CN" sz="2400" b="0" kern="0" dirty="0" smtClean="0"/>
              <a:t>   Rectangle </a:t>
            </a:r>
            <a:r>
              <a:rPr lang="en-US" altLang="zh-CN" sz="2400" b="0" kern="0" dirty="0" err="1"/>
              <a:t>rect</a:t>
            </a:r>
            <a:r>
              <a:rPr lang="en-US" altLang="zh-CN" sz="2400" b="0" kern="0" dirty="0"/>
              <a:t>;</a:t>
            </a:r>
          </a:p>
          <a:p>
            <a:pPr>
              <a:lnSpc>
                <a:spcPct val="90000"/>
              </a:lnSpc>
              <a:buFont typeface="Wingdings" pitchFamily="2" charset="2"/>
              <a:buNone/>
              <a:defRPr/>
            </a:pPr>
            <a:r>
              <a:rPr lang="en-US" altLang="zh-CN" sz="2400" b="0" kern="0" dirty="0"/>
              <a:t>	</a:t>
            </a:r>
            <a:r>
              <a:rPr lang="en-US" altLang="zh-CN" sz="2400" b="0" kern="0" dirty="0" err="1"/>
              <a:t>rect.InitR</a:t>
            </a:r>
            <a:r>
              <a:rPr lang="en-US" altLang="zh-CN" sz="2400" b="0" kern="0" dirty="0"/>
              <a:t>(2,3,20,10);</a:t>
            </a:r>
          </a:p>
          <a:p>
            <a:pPr>
              <a:lnSpc>
                <a:spcPct val="90000"/>
              </a:lnSpc>
              <a:buFont typeface="Wingdings" pitchFamily="2" charset="2"/>
              <a:buNone/>
              <a:defRPr/>
            </a:pPr>
            <a:r>
              <a:rPr lang="en-US" altLang="zh-CN" sz="2000" b="0" kern="0" dirty="0"/>
              <a:t>    </a:t>
            </a:r>
            <a:r>
              <a:rPr lang="en-US" altLang="zh-CN" sz="2400" b="0" kern="0" dirty="0">
                <a:solidFill>
                  <a:srgbClr val="FF0000"/>
                </a:solidFill>
              </a:rPr>
              <a:t>//</a:t>
            </a:r>
            <a:r>
              <a:rPr lang="zh-CN" altLang="en-US" sz="2400" b="0" kern="0" dirty="0">
                <a:solidFill>
                  <a:srgbClr val="FF0000"/>
                </a:solidFill>
              </a:rPr>
              <a:t>通过派生类对象访问基类公有成员</a:t>
            </a:r>
            <a:endParaRPr lang="zh-CN" altLang="en-US" sz="2801" b="0" kern="0" dirty="0">
              <a:solidFill>
                <a:srgbClr val="FF0000"/>
              </a:solidFill>
            </a:endParaRPr>
          </a:p>
          <a:p>
            <a:pPr>
              <a:lnSpc>
                <a:spcPct val="90000"/>
              </a:lnSpc>
              <a:buFont typeface="Wingdings" pitchFamily="2" charset="2"/>
              <a:buNone/>
              <a:defRPr/>
            </a:pPr>
            <a:r>
              <a:rPr lang="zh-CN" altLang="en-US" sz="2400" b="0" kern="0" dirty="0"/>
              <a:t>	</a:t>
            </a:r>
            <a:r>
              <a:rPr lang="en-US" altLang="zh-CN" sz="2400" b="0" kern="0" dirty="0" err="1"/>
              <a:t>rect.</a:t>
            </a:r>
            <a:r>
              <a:rPr lang="en-US" altLang="zh-CN" sz="2400" b="0" kern="0" dirty="0" err="1">
                <a:solidFill>
                  <a:srgbClr val="FF0000"/>
                </a:solidFill>
              </a:rPr>
              <a:t>Move</a:t>
            </a:r>
            <a:r>
              <a:rPr lang="en-US" altLang="zh-CN" sz="2400" b="0" kern="0" dirty="0">
                <a:solidFill>
                  <a:srgbClr val="FF0000"/>
                </a:solidFill>
              </a:rPr>
              <a:t>(</a:t>
            </a:r>
            <a:r>
              <a:rPr lang="en-US" altLang="zh-CN" sz="2400" b="0" kern="0" dirty="0"/>
              <a:t>3,2);  </a:t>
            </a:r>
          </a:p>
          <a:p>
            <a:pPr>
              <a:lnSpc>
                <a:spcPct val="90000"/>
              </a:lnSpc>
              <a:buFont typeface="Wingdings" pitchFamily="2" charset="2"/>
              <a:buNone/>
              <a:defRPr/>
            </a:pPr>
            <a:r>
              <a:rPr lang="en-US" altLang="zh-CN" sz="2400" b="0" kern="0" dirty="0"/>
              <a:t>	</a:t>
            </a:r>
            <a:r>
              <a:rPr lang="en-US" altLang="zh-CN" sz="2400" b="0" kern="0" dirty="0" err="1"/>
              <a:t>cout</a:t>
            </a:r>
            <a:r>
              <a:rPr lang="en-US" altLang="zh-CN" sz="2400" b="0" kern="0" dirty="0"/>
              <a:t>&lt;&lt;                              &lt;&lt;','</a:t>
            </a:r>
          </a:p>
          <a:p>
            <a:pPr>
              <a:lnSpc>
                <a:spcPct val="90000"/>
              </a:lnSpc>
              <a:buFont typeface="Wingdings" pitchFamily="2" charset="2"/>
              <a:buNone/>
              <a:defRPr/>
            </a:pPr>
            <a:r>
              <a:rPr lang="en-US" altLang="zh-CN" sz="2400" b="0" kern="0" dirty="0"/>
              <a:t>	    &lt;&lt;                                  &lt;&lt;','</a:t>
            </a:r>
          </a:p>
          <a:p>
            <a:pPr>
              <a:lnSpc>
                <a:spcPct val="90000"/>
              </a:lnSpc>
              <a:buFont typeface="Wingdings" pitchFamily="2" charset="2"/>
              <a:buNone/>
              <a:defRPr/>
            </a:pPr>
            <a:r>
              <a:rPr lang="en-US" altLang="zh-CN" sz="2400" b="0" kern="0" dirty="0"/>
              <a:t>		&lt;&lt;</a:t>
            </a:r>
            <a:r>
              <a:rPr lang="en-US" altLang="zh-CN" sz="2400" b="0" kern="0" dirty="0" err="1"/>
              <a:t>rect.GetH</a:t>
            </a:r>
            <a:r>
              <a:rPr lang="zh-CN" altLang="en-US" sz="2400" b="0" kern="0" dirty="0"/>
              <a:t>（ ）</a:t>
            </a:r>
            <a:r>
              <a:rPr lang="en-US" altLang="zh-CN" sz="2400" b="0" kern="0" dirty="0"/>
              <a:t>&lt;&lt;','</a:t>
            </a:r>
          </a:p>
          <a:p>
            <a:pPr>
              <a:lnSpc>
                <a:spcPct val="90000"/>
              </a:lnSpc>
              <a:buFont typeface="Wingdings" pitchFamily="2" charset="2"/>
              <a:buNone/>
              <a:defRPr/>
            </a:pPr>
            <a:r>
              <a:rPr lang="en-US" altLang="zh-CN" sz="2400" b="0" kern="0" dirty="0"/>
              <a:t>		&lt;&lt;</a:t>
            </a:r>
            <a:r>
              <a:rPr lang="en-US" altLang="zh-CN" sz="2400" b="0" kern="0" dirty="0" err="1"/>
              <a:t>rect.GetW</a:t>
            </a:r>
            <a:r>
              <a:rPr lang="zh-CN" altLang="en-US" sz="2400" b="0" kern="0" dirty="0"/>
              <a:t>（ ）</a:t>
            </a:r>
            <a:r>
              <a:rPr lang="en-US" altLang="zh-CN" sz="2400" b="0" kern="0" dirty="0"/>
              <a:t>&lt;&lt;</a:t>
            </a:r>
            <a:r>
              <a:rPr lang="en-US" altLang="zh-CN" sz="2400" b="0" kern="0" dirty="0" err="1"/>
              <a:t>endl</a:t>
            </a:r>
            <a:r>
              <a:rPr lang="en-US" altLang="zh-CN" sz="2400" b="0" kern="0" dirty="0"/>
              <a:t>;</a:t>
            </a:r>
          </a:p>
          <a:p>
            <a:pPr>
              <a:lnSpc>
                <a:spcPct val="90000"/>
              </a:lnSpc>
              <a:buFont typeface="Wingdings" pitchFamily="2" charset="2"/>
              <a:buNone/>
              <a:defRPr/>
            </a:pPr>
            <a:r>
              <a:rPr lang="en-US" altLang="zh-CN" sz="2400" b="0" kern="0" dirty="0"/>
              <a:t>	return 0;</a:t>
            </a:r>
          </a:p>
          <a:p>
            <a:pPr>
              <a:lnSpc>
                <a:spcPct val="90000"/>
              </a:lnSpc>
              <a:buFont typeface="Wingdings" pitchFamily="2" charset="2"/>
              <a:buNone/>
              <a:defRPr/>
            </a:pPr>
            <a:r>
              <a:rPr lang="en-US" altLang="zh-CN" sz="2400" b="0" kern="0" dirty="0"/>
              <a:t>}</a:t>
            </a:r>
          </a:p>
        </p:txBody>
      </p:sp>
      <p:sp>
        <p:nvSpPr>
          <p:cNvPr id="31" name="Text Box 3"/>
          <p:cNvSpPr txBox="1">
            <a:spLocks noChangeArrowheads="1"/>
          </p:cNvSpPr>
          <p:nvPr/>
        </p:nvSpPr>
        <p:spPr bwMode="auto">
          <a:xfrm>
            <a:off x="2642719" y="4135880"/>
            <a:ext cx="2880392" cy="45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b="1"/>
              <a:t>rect.</a:t>
            </a:r>
            <a:r>
              <a:rPr kumimoji="1" lang="en-US" altLang="zh-CN" b="1">
                <a:solidFill>
                  <a:srgbClr val="FF0000"/>
                </a:solidFill>
              </a:rPr>
              <a:t>GetX </a:t>
            </a:r>
            <a:r>
              <a:rPr kumimoji="1" lang="zh-CN" altLang="en-US" b="1"/>
              <a:t>（ ）</a:t>
            </a:r>
          </a:p>
        </p:txBody>
      </p:sp>
      <p:sp>
        <p:nvSpPr>
          <p:cNvPr id="32" name="Text Box 4"/>
          <p:cNvSpPr txBox="1">
            <a:spLocks noChangeArrowheads="1"/>
          </p:cNvSpPr>
          <p:nvPr/>
        </p:nvSpPr>
        <p:spPr bwMode="auto">
          <a:xfrm>
            <a:off x="2663360" y="4556664"/>
            <a:ext cx="2375450" cy="45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b="1" dirty="0" err="1"/>
              <a:t>rect.</a:t>
            </a:r>
            <a:r>
              <a:rPr kumimoji="1" lang="en-US" altLang="zh-CN" b="1" dirty="0" err="1">
                <a:solidFill>
                  <a:srgbClr val="FF0000"/>
                </a:solidFill>
              </a:rPr>
              <a:t>GetY</a:t>
            </a:r>
            <a:r>
              <a:rPr kumimoji="1" lang="zh-CN" altLang="en-US" b="1" dirty="0"/>
              <a:t>（ ）</a:t>
            </a:r>
          </a:p>
        </p:txBody>
      </p:sp>
      <p:sp>
        <p:nvSpPr>
          <p:cNvPr id="33" name="AutoShape 5"/>
          <p:cNvSpPr>
            <a:spLocks noChangeArrowheads="1"/>
          </p:cNvSpPr>
          <p:nvPr/>
        </p:nvSpPr>
        <p:spPr bwMode="auto">
          <a:xfrm>
            <a:off x="7827367" y="3761330"/>
            <a:ext cx="2737484" cy="792346"/>
          </a:xfrm>
          <a:prstGeom prst="wedgeEllipseCallout">
            <a:avLst>
              <a:gd name="adj1" fmla="val -53944"/>
              <a:gd name="adj2" fmla="val 53806"/>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a:t>rect.a=2;</a:t>
            </a:r>
            <a:r>
              <a:rPr kumimoji="1" lang="zh-CN" altLang="en-US"/>
              <a:t>可否</a:t>
            </a:r>
            <a:r>
              <a:rPr kumimoji="1" lang="en-US" altLang="zh-CN"/>
              <a:t>?</a:t>
            </a:r>
          </a:p>
        </p:txBody>
      </p:sp>
      <p:sp>
        <p:nvSpPr>
          <p:cNvPr id="34" name="AutoShape 6"/>
          <p:cNvSpPr>
            <a:spLocks noChangeArrowheads="1"/>
          </p:cNvSpPr>
          <p:nvPr/>
        </p:nvSpPr>
        <p:spPr bwMode="auto">
          <a:xfrm>
            <a:off x="7900409" y="4625130"/>
            <a:ext cx="2737484" cy="792346"/>
          </a:xfrm>
          <a:prstGeom prst="wedgeEllipseCallout">
            <a:avLst>
              <a:gd name="adj1" fmla="val -53944"/>
              <a:gd name="adj2" fmla="val 53806"/>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en-US" altLang="zh-CN"/>
              <a:t>rect.X=2;</a:t>
            </a:r>
            <a:r>
              <a:rPr kumimoji="1" lang="zh-CN" altLang="en-US"/>
              <a:t>可否</a:t>
            </a:r>
            <a:r>
              <a:rPr kumimoji="1" lang="en-US" altLang="zh-CN"/>
              <a:t>?</a:t>
            </a:r>
          </a:p>
        </p:txBody>
      </p:sp>
      <p:pic>
        <p:nvPicPr>
          <p:cNvPr id="7"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a:grpSpLocks/>
          </p:cNvGrpSpPr>
          <p:nvPr/>
        </p:nvGrpSpPr>
        <p:grpSpPr bwMode="auto">
          <a:xfrm>
            <a:off x="304800" y="71835"/>
            <a:ext cx="466725" cy="468313"/>
            <a:chOff x="1192404" y="608225"/>
            <a:chExt cx="1755828" cy="1759616"/>
          </a:xfrm>
        </p:grpSpPr>
        <p:grpSp>
          <p:nvGrpSpPr>
            <p:cNvPr id="9" name="组合 79"/>
            <p:cNvGrpSpPr>
              <a:grpSpLocks/>
            </p:cNvGrpSpPr>
            <p:nvPr/>
          </p:nvGrpSpPr>
          <p:grpSpPr bwMode="auto">
            <a:xfrm>
              <a:off x="1192404" y="608225"/>
              <a:ext cx="1755828" cy="1759616"/>
              <a:chOff x="6379729" y="2488774"/>
              <a:chExt cx="2513016" cy="2513016"/>
            </a:xfrm>
          </p:grpSpPr>
          <p:sp>
            <p:nvSpPr>
              <p:cNvPr id="11"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 name="任意多边形 83"/>
              <p:cNvGrpSpPr>
                <a:grpSpLocks/>
              </p:cNvGrpSpPr>
              <p:nvPr/>
            </p:nvGrpSpPr>
            <p:grpSpPr bwMode="auto">
              <a:xfrm>
                <a:off x="6397313" y="2490687"/>
                <a:ext cx="2505748" cy="2500354"/>
                <a:chOff x="1883664" y="1987296"/>
                <a:chExt cx="1322832" cy="1322832"/>
              </a:xfrm>
            </p:grpSpPr>
            <p:pic>
              <p:nvPicPr>
                <p:cNvPr id="13"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5"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6.2   </a:t>
            </a:r>
            <a:r>
              <a:rPr lang="zh-CN" altLang="en-US" sz="3000" dirty="0">
                <a:solidFill>
                  <a:schemeClr val="bg1"/>
                </a:solidFill>
                <a:latin typeface="Rockwell" pitchFamily="18" charset="0"/>
                <a:ea typeface="微软雅黑" pitchFamily="34" charset="-122"/>
              </a:rPr>
              <a:t>公有继承</a:t>
            </a:r>
            <a:r>
              <a:rPr lang="zh-CN" altLang="en-US" sz="3000" dirty="0" smtClean="0">
                <a:solidFill>
                  <a:schemeClr val="bg1"/>
                </a:solidFill>
                <a:latin typeface="Rockwell" pitchFamily="18" charset="0"/>
                <a:ea typeface="微软雅黑" pitchFamily="34" charset="-122"/>
              </a:rPr>
              <a:t>举例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3092100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mph" presetSubtype="0" fill="hold" nodeType="clickEffect">
                                  <p:stCondLst>
                                    <p:cond delay="0"/>
                                  </p:stCondLst>
                                  <p:iterate type="lt">
                                    <p:tmPct val="10000"/>
                                  </p:iterate>
                                  <p:childTnLst>
                                    <p:set>
                                      <p:cBhvr override="childStyle">
                                        <p:cTn id="6" dur="500" autoRev="1" fill="hold"/>
                                        <p:tgtEl>
                                          <p:spTgt spid="30">
                                            <p:txEl>
                                              <p:pRg st="7" end="7"/>
                                            </p:txEl>
                                          </p:spTgt>
                                        </p:tgtEl>
                                        <p:attrNameLst>
                                          <p:attrName>style.color</p:attrName>
                                        </p:attrNameLst>
                                      </p:cBhvr>
                                      <p:to>
                                        <p:clrVal>
                                          <a:srgbClr val="FF99FF"/>
                                        </p:clrVal>
                                      </p:to>
                                    </p:set>
                                    <p:set>
                                      <p:cBhvr>
                                        <p:cTn id="7" dur="500" autoRev="1" fill="hold"/>
                                        <p:tgtEl>
                                          <p:spTgt spid="30">
                                            <p:txEl>
                                              <p:pRg st="7" end="7"/>
                                            </p:txEl>
                                          </p:spTgt>
                                        </p:tgtEl>
                                        <p:attrNameLst>
                                          <p:attrName>fillcolor</p:attrName>
                                        </p:attrNameLst>
                                      </p:cBhvr>
                                      <p:to>
                                        <p:clrVal>
                                          <a:srgbClr val="FF99FF"/>
                                        </p:clrVal>
                                      </p:to>
                                    </p:set>
                                    <p:set>
                                      <p:cBhvr>
                                        <p:cTn id="8" dur="500" autoRev="1" fill="hold"/>
                                        <p:tgtEl>
                                          <p:spTgt spid="30">
                                            <p:txEl>
                                              <p:pRg st="7" end="7"/>
                                            </p:txEl>
                                          </p:spTgt>
                                        </p:tgtEl>
                                        <p:attrNameLst>
                                          <p:attrName>fill.type</p:attrName>
                                        </p:attrNameLst>
                                      </p:cBhvr>
                                      <p:to>
                                        <p:strVal val="solid"/>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mph" presetSubtype="0" fill="hold" grpId="0" nodeType="clickEffect">
                                  <p:stCondLst>
                                    <p:cond delay="0"/>
                                  </p:stCondLst>
                                  <p:iterate type="lt">
                                    <p:tmPct val="10000"/>
                                  </p:iterate>
                                  <p:childTnLst>
                                    <p:set>
                                      <p:cBhvr override="childStyle">
                                        <p:cTn id="12" dur="500" autoRev="1" fill="hold"/>
                                        <p:tgtEl>
                                          <p:spTgt spid="31"/>
                                        </p:tgtEl>
                                        <p:attrNameLst>
                                          <p:attrName>style.color</p:attrName>
                                        </p:attrNameLst>
                                      </p:cBhvr>
                                      <p:to>
                                        <p:clrVal>
                                          <a:srgbClr val="FF99FF"/>
                                        </p:clrVal>
                                      </p:to>
                                    </p:set>
                                    <p:set>
                                      <p:cBhvr>
                                        <p:cTn id="13" dur="500" autoRev="1" fill="hold"/>
                                        <p:tgtEl>
                                          <p:spTgt spid="31"/>
                                        </p:tgtEl>
                                        <p:attrNameLst>
                                          <p:attrName>fillcolor</p:attrName>
                                        </p:attrNameLst>
                                      </p:cBhvr>
                                      <p:to>
                                        <p:clrVal>
                                          <a:srgbClr val="FF99FF"/>
                                        </p:clrVal>
                                      </p:to>
                                    </p:set>
                                    <p:set>
                                      <p:cBhvr>
                                        <p:cTn id="14" dur="500" autoRev="1" fill="hold"/>
                                        <p:tgtEl>
                                          <p:spTgt spid="31"/>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0" presetClass="emph" presetSubtype="0" fill="hold" nodeType="clickEffect">
                                  <p:stCondLst>
                                    <p:cond delay="0"/>
                                  </p:stCondLst>
                                  <p:iterate type="lt">
                                    <p:tmPct val="10000"/>
                                  </p:iterate>
                                  <p:childTnLst>
                                    <p:set>
                                      <p:cBhvr override="childStyle">
                                        <p:cTn id="18" dur="500" autoRev="1" fill="hold"/>
                                        <p:tgtEl>
                                          <p:spTgt spid="32">
                                            <p:txEl>
                                              <p:pRg st="0" end="0"/>
                                            </p:txEl>
                                          </p:spTgt>
                                        </p:tgtEl>
                                        <p:attrNameLst>
                                          <p:attrName>style.color</p:attrName>
                                        </p:attrNameLst>
                                      </p:cBhvr>
                                      <p:to>
                                        <p:clrVal>
                                          <a:srgbClr val="FF99FF"/>
                                        </p:clrVal>
                                      </p:to>
                                    </p:set>
                                    <p:set>
                                      <p:cBhvr>
                                        <p:cTn id="19" dur="500" autoRev="1" fill="hold"/>
                                        <p:tgtEl>
                                          <p:spTgt spid="32">
                                            <p:txEl>
                                              <p:pRg st="0" end="0"/>
                                            </p:txEl>
                                          </p:spTgt>
                                        </p:tgtEl>
                                        <p:attrNameLst>
                                          <p:attrName>fillcolor</p:attrName>
                                        </p:attrNameLst>
                                      </p:cBhvr>
                                      <p:to>
                                        <p:clrVal>
                                          <a:srgbClr val="FF99FF"/>
                                        </p:clrVal>
                                      </p:to>
                                    </p:set>
                                    <p:set>
                                      <p:cBhvr>
                                        <p:cTn id="20" dur="500" autoRev="1" fill="hold"/>
                                        <p:tgtEl>
                                          <p:spTgt spid="32">
                                            <p:txEl>
                                              <p:pRg st="0" end="0"/>
                                            </p:txEl>
                                          </p:spTgt>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ox(in)">
                                      <p:cBhvr>
                                        <p:cTn id="25" dur="500"/>
                                        <p:tgtEl>
                                          <p:spTgt spid="3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xit" presetSubtype="16" fill="hold" grpId="1" nodeType="clickEffect">
                                  <p:stCondLst>
                                    <p:cond delay="0"/>
                                  </p:stCondLst>
                                  <p:childTnLst>
                                    <p:animEffect transition="out" filter="box(in)">
                                      <p:cBhvr>
                                        <p:cTn id="29" dur="500"/>
                                        <p:tgtEl>
                                          <p:spTgt spid="33"/>
                                        </p:tgtEl>
                                      </p:cBhvr>
                                    </p:animEffect>
                                    <p:set>
                                      <p:cBhvr>
                                        <p:cTn id="30" dur="1" fill="hold">
                                          <p:stCondLst>
                                            <p:cond delay="499"/>
                                          </p:stCondLst>
                                        </p:cTn>
                                        <p:tgtEl>
                                          <p:spTgt spid="33"/>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box(in)">
                                      <p:cBhvr>
                                        <p:cTn id="35" dur="500"/>
                                        <p:tgtEl>
                                          <p:spTgt spid="3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xit" presetSubtype="16" fill="hold" grpId="1" nodeType="clickEffect">
                                  <p:stCondLst>
                                    <p:cond delay="0"/>
                                  </p:stCondLst>
                                  <p:childTnLst>
                                    <p:animEffect transition="out" filter="box(in)">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childTnLst>
                          </p:cTn>
                        </p:par>
                        <p:par>
                          <p:cTn id="41" fill="hold">
                            <p:stCondLst>
                              <p:cond delay="500"/>
                            </p:stCondLst>
                            <p:childTnLst>
                              <p:par>
                                <p:cTn id="42" presetID="45" presetClass="entr" presetSubtype="0" fill="hold" grpId="0" nodeType="afterEffect">
                                  <p:stCondLst>
                                    <p:cond delay="0"/>
                                  </p:stCondLst>
                                  <p:iterate type="lt">
                                    <p:tmPct val="10000"/>
                                  </p:iterate>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ppt_w</p:attrName>
                                        </p:attrNameLst>
                                      </p:cBhvr>
                                      <p:tavLst>
                                        <p:tav tm="0" fmla="#ppt_w*sin(2.5*pi*$)">
                                          <p:val>
                                            <p:fltVal val="0"/>
                                          </p:val>
                                        </p:tav>
                                        <p:tav tm="100000">
                                          <p:val>
                                            <p:fltVal val="1"/>
                                          </p:val>
                                        </p:tav>
                                      </p:tavLst>
                                    </p:anim>
                                    <p:anim calcmode="lin" valueType="num">
                                      <p:cBhvr>
                                        <p:cTn id="46" dur="1000" fill="hold"/>
                                        <p:tgtEl>
                                          <p:spTgt spid="15"/>
                                        </p:tgtEl>
                                        <p:attrNameLst>
                                          <p:attrName>ppt_h</p:attrName>
                                        </p:attrNameLst>
                                      </p:cBhvr>
                                      <p:tavLst>
                                        <p:tav tm="0">
                                          <p:val>
                                            <p:strVal val="#ppt_h"/>
                                          </p:val>
                                        </p:tav>
                                        <p:tav tm="100000">
                                          <p:val>
                                            <p:strVal val="#ppt_h"/>
                                          </p:val>
                                        </p:tav>
                                      </p:tavLst>
                                    </p:anim>
                                  </p:childTnLst>
                                </p:cTn>
                              </p:par>
                            </p:childTnLst>
                          </p:cTn>
                        </p:par>
                        <p:par>
                          <p:cTn id="47" fill="hold">
                            <p:stCondLst>
                              <p:cond delay="2400"/>
                            </p:stCondLst>
                            <p:childTnLst>
                              <p:par>
                                <p:cTn id="48" presetID="26" presetClass="emph" presetSubtype="0" fill="hold" grpId="1" nodeType="afterEffect">
                                  <p:stCondLst>
                                    <p:cond delay="0"/>
                                  </p:stCondLst>
                                  <p:iterate type="lt">
                                    <p:tmPct val="0"/>
                                  </p:iterate>
                                  <p:childTnLst>
                                    <p:animEffect transition="out" filter="fade">
                                      <p:cBhvr>
                                        <p:cTn id="49" dur="500" tmFilter="0, 0; .2, .5; .8, .5; 1, 0"/>
                                        <p:tgtEl>
                                          <p:spTgt spid="15"/>
                                        </p:tgtEl>
                                      </p:cBhvr>
                                    </p:animEffect>
                                    <p:animScale>
                                      <p:cBhvr>
                                        <p:cTn id="50"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animBg="1"/>
      <p:bldP spid="33" grpId="1" animBg="1"/>
      <p:bldP spid="34" grpId="0" animBg="1"/>
      <p:bldP spid="34" grpId="1" animBg="1"/>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descr="Rectangle: Click to edit Master text styles&#10;Second level&#10;Third level&#10;Fourth level&#10;Fifth level"/>
          <p:cNvSpPr txBox="1">
            <a:spLocks noChangeArrowheads="1"/>
          </p:cNvSpPr>
          <p:nvPr/>
        </p:nvSpPr>
        <p:spPr bwMode="auto">
          <a:xfrm>
            <a:off x="287459" y="1053530"/>
            <a:ext cx="11702621" cy="53285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150000"/>
              </a:lnSpc>
              <a:defRPr/>
            </a:pPr>
            <a:r>
              <a:rPr lang="zh-CN" altLang="en-US" sz="2400" b="0" kern="0" dirty="0"/>
              <a:t>一个派生类的基类成员是</a:t>
            </a:r>
            <a:r>
              <a:rPr lang="zh-CN" altLang="en-US" sz="2400" b="0" kern="0" dirty="0">
                <a:solidFill>
                  <a:srgbClr val="FF0000"/>
                </a:solidFill>
              </a:rPr>
              <a:t>私有成员</a:t>
            </a:r>
            <a:r>
              <a:rPr lang="zh-CN" altLang="en-US" sz="2400" b="0" kern="0" dirty="0"/>
              <a:t>的时候，虽然基类的成员已被派生类继承，但</a:t>
            </a:r>
            <a:r>
              <a:rPr lang="en-US" altLang="zh-CN" sz="2400" b="0" kern="0" dirty="0"/>
              <a:t>C++</a:t>
            </a:r>
            <a:r>
              <a:rPr lang="zh-CN" altLang="en-US" sz="2400" b="0" kern="0" dirty="0"/>
              <a:t>规定，这个派生类仍不能直接访问基类的私有成员，只能通过基类的公有成员作为接口去访问，这是符合数据封装的思想的。</a:t>
            </a:r>
            <a:r>
              <a:rPr lang="zh-CN" altLang="en-US" sz="2400" b="0" kern="0" dirty="0">
                <a:solidFill>
                  <a:srgbClr val="FF0000"/>
                </a:solidFill>
              </a:rPr>
              <a:t>基类的私有成员在派生类中就是“不可访问</a:t>
            </a:r>
            <a:r>
              <a:rPr lang="en-US" altLang="zh-CN" sz="2400" b="0" kern="0" dirty="0">
                <a:solidFill>
                  <a:srgbClr val="FF0000"/>
                </a:solidFill>
              </a:rPr>
              <a:t>(inaccessible)</a:t>
            </a:r>
            <a:r>
              <a:rPr lang="zh-CN" altLang="en-US" sz="2400" b="0" kern="0" dirty="0">
                <a:solidFill>
                  <a:srgbClr val="FF0000"/>
                </a:solidFill>
              </a:rPr>
              <a:t>成员”。</a:t>
            </a:r>
          </a:p>
          <a:p>
            <a:pPr>
              <a:lnSpc>
                <a:spcPct val="150000"/>
              </a:lnSpc>
              <a:defRPr/>
            </a:pPr>
            <a:endParaRPr lang="zh-CN" altLang="en-US" sz="2400" b="0" kern="0" dirty="0">
              <a:solidFill>
                <a:srgbClr val="FF0000"/>
              </a:solidFill>
            </a:endParaRPr>
          </a:p>
          <a:p>
            <a:pPr>
              <a:lnSpc>
                <a:spcPct val="150000"/>
              </a:lnSpc>
              <a:defRPr/>
            </a:pPr>
            <a:r>
              <a:rPr lang="zh-CN" altLang="en-US" sz="2400" b="0" kern="0" dirty="0"/>
              <a:t>为了能够在派生类中访问基类所有成员，又使数据封装得以实现，就引入了</a:t>
            </a:r>
            <a:r>
              <a:rPr lang="en-US" altLang="zh-CN" sz="2400" b="0" kern="0" dirty="0"/>
              <a:t>"</a:t>
            </a:r>
            <a:r>
              <a:rPr lang="zh-CN" altLang="en-US" sz="2400" b="0" kern="0" dirty="0"/>
              <a:t>保护成员</a:t>
            </a:r>
            <a:r>
              <a:rPr lang="en-US" altLang="zh-CN" sz="2400" b="0" kern="0" dirty="0"/>
              <a:t>"</a:t>
            </a:r>
            <a:r>
              <a:rPr lang="zh-CN" altLang="en-US" sz="2400" b="0" kern="0" dirty="0"/>
              <a:t>的概念。就是在类的定义中，用</a:t>
            </a:r>
            <a:r>
              <a:rPr lang="en-US" altLang="zh-CN" sz="2400" b="0" kern="0" dirty="0"/>
              <a:t>protected</a:t>
            </a:r>
            <a:r>
              <a:rPr lang="zh-CN" altLang="en-US" sz="2400" b="0" kern="0" dirty="0"/>
              <a:t>来说明类成员，而不是用</a:t>
            </a:r>
            <a:r>
              <a:rPr lang="en-US" altLang="zh-CN" sz="2400" b="0" kern="0" dirty="0"/>
              <a:t>"private",</a:t>
            </a:r>
            <a:r>
              <a:rPr lang="zh-CN" altLang="en-US" sz="2400" b="0" kern="0" dirty="0"/>
              <a:t>这样的成员就是类的保护成员。保护成员对于派生类的成员函数而言是公有成员，而对于其他函数就仍是私有成员。 </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grpSp>
        <p:nvGrpSpPr>
          <p:cNvPr id="15" name="组合 14"/>
          <p:cNvGrpSpPr>
            <a:grpSpLocks/>
          </p:cNvGrpSpPr>
          <p:nvPr/>
        </p:nvGrpSpPr>
        <p:grpSpPr bwMode="auto">
          <a:xfrm>
            <a:off x="9967639" y="83890"/>
            <a:ext cx="2108200" cy="609600"/>
            <a:chOff x="755298" y="2917165"/>
            <a:chExt cx="1584454" cy="447077"/>
          </a:xfrm>
        </p:grpSpPr>
        <p:sp>
          <p:nvSpPr>
            <p:cNvPr id="16"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7" name="圆角矩形 16"/>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8"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081128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par>
                          <p:cTn id="14" fill="hold">
                            <p:stCondLst>
                              <p:cond delay="230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descr="Rectangle: Click to edit Master text styles&#10;Second level&#10;Third level&#10;Fourth level&#10;Fifth level"/>
          <p:cNvSpPr txBox="1">
            <a:spLocks noChangeArrowheads="1"/>
          </p:cNvSpPr>
          <p:nvPr/>
        </p:nvSpPr>
        <p:spPr bwMode="auto">
          <a:xfrm>
            <a:off x="32692" y="823054"/>
            <a:ext cx="11853113" cy="41157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nSpc>
                <a:spcPct val="90000"/>
              </a:lnSpc>
              <a:buNone/>
              <a:defRPr/>
            </a:pPr>
            <a:r>
              <a:rPr lang="zh-CN" altLang="en-US" sz="2801" b="0" kern="0" dirty="0">
                <a:latin typeface="楷体" panose="02010609060101010101" pitchFamily="49" charset="-122"/>
                <a:ea typeface="楷体" panose="02010609060101010101" pitchFamily="49" charset="-122"/>
              </a:rPr>
              <a:t>在公有派生的情况下，一个派生类的对象可以作为基类的对象来使用的地方</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在公有派生的情况下，每一个派生类的对象都是基类的一个对象</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它继承了基类的所有的成员并没有改变其访问权限。想一想，一条黑狗是不是可以当作一条狗来使用呢</a:t>
            </a:r>
            <a:r>
              <a:rPr lang="en-US" altLang="zh-CN" sz="2801" b="0" kern="0" dirty="0" smtClean="0">
                <a:latin typeface="楷体" panose="02010609060101010101" pitchFamily="49" charset="-122"/>
                <a:ea typeface="楷体" panose="02010609060101010101" pitchFamily="49" charset="-122"/>
              </a:rPr>
              <a:t>?).</a:t>
            </a:r>
          </a:p>
          <a:p>
            <a:pPr marL="0" indent="0">
              <a:lnSpc>
                <a:spcPct val="90000"/>
              </a:lnSpc>
              <a:buNone/>
              <a:defRPr/>
            </a:pPr>
            <a:endParaRPr lang="en-US" altLang="zh-CN" sz="2801" b="0" kern="0" dirty="0">
              <a:latin typeface="楷体" panose="02010609060101010101" pitchFamily="49" charset="-122"/>
              <a:ea typeface="楷体" panose="02010609060101010101" pitchFamily="49" charset="-122"/>
            </a:endParaRPr>
          </a:p>
          <a:p>
            <a:pPr>
              <a:lnSpc>
                <a:spcPct val="90000"/>
              </a:lnSpc>
              <a:defRPr/>
            </a:pPr>
            <a:r>
              <a:rPr lang="en-US" altLang="zh-CN" sz="2801" b="0" kern="0" dirty="0">
                <a:latin typeface="楷体" panose="02010609060101010101" pitchFamily="49" charset="-122"/>
                <a:ea typeface="楷体" panose="02010609060101010101" pitchFamily="49" charset="-122"/>
              </a:rPr>
              <a:t>1.</a:t>
            </a:r>
            <a:r>
              <a:rPr lang="zh-CN" altLang="en-US" sz="2801" b="0" kern="0" dirty="0">
                <a:solidFill>
                  <a:schemeClr val="bg2"/>
                </a:solidFill>
                <a:latin typeface="楷体" panose="02010609060101010101" pitchFamily="49" charset="-122"/>
                <a:ea typeface="楷体" panose="02010609060101010101" pitchFamily="49" charset="-122"/>
              </a:rPr>
              <a:t>派生的对象可以赋给基类的对象</a:t>
            </a:r>
            <a:r>
              <a:rPr lang="zh-CN" altLang="en-US" sz="2801" b="0" kern="0" dirty="0" smtClean="0">
                <a:latin typeface="楷体" panose="02010609060101010101" pitchFamily="49" charset="-122"/>
                <a:ea typeface="楷体" panose="02010609060101010101" pitchFamily="49" charset="-122"/>
              </a:rPr>
              <a:t>。</a:t>
            </a:r>
            <a:endParaRPr lang="en-US" altLang="zh-CN" sz="2801" b="0" kern="0" dirty="0" smtClean="0">
              <a:latin typeface="楷体" panose="02010609060101010101" pitchFamily="49" charset="-122"/>
              <a:ea typeface="楷体" panose="02010609060101010101" pitchFamily="49" charset="-122"/>
            </a:endParaRPr>
          </a:p>
          <a:p>
            <a:pPr marL="0" indent="0">
              <a:lnSpc>
                <a:spcPct val="90000"/>
              </a:lnSpc>
              <a:buNone/>
              <a:defRPr/>
            </a:pPr>
            <a:r>
              <a:rPr lang="en-US" altLang="zh-CN" sz="2801" b="0" kern="0" dirty="0">
                <a:latin typeface="楷体" panose="02010609060101010101" pitchFamily="49" charset="-122"/>
                <a:ea typeface="楷体" panose="02010609060101010101" pitchFamily="49" charset="-122"/>
              </a:rPr>
              <a:t> </a:t>
            </a:r>
            <a:r>
              <a:rPr lang="en-US" altLang="zh-CN" sz="2801" b="0" kern="0" dirty="0" smtClean="0">
                <a:latin typeface="楷体" panose="02010609060101010101" pitchFamily="49" charset="-122"/>
                <a:ea typeface="楷体" panose="02010609060101010101" pitchFamily="49" charset="-122"/>
              </a:rPr>
              <a:t> </a:t>
            </a:r>
            <a:r>
              <a:rPr lang="zh-CN" altLang="en-US" sz="2801" b="0" kern="0" dirty="0" smtClean="0">
                <a:latin typeface="楷体" panose="02010609060101010101" pitchFamily="49" charset="-122"/>
                <a:ea typeface="楷体" panose="02010609060101010101" pitchFamily="49" charset="-122"/>
              </a:rPr>
              <a:t>如</a:t>
            </a:r>
            <a:r>
              <a:rPr lang="zh-CN" altLang="en-US" sz="2801" b="0" kern="0" dirty="0">
                <a:latin typeface="楷体" panose="02010609060101010101" pitchFamily="49" charset="-122"/>
                <a:ea typeface="楷体" panose="02010609060101010101" pitchFamily="49" charset="-122"/>
              </a:rPr>
              <a:t>：</a:t>
            </a:r>
            <a:r>
              <a:rPr lang="en-US" altLang="zh-CN" sz="2801" b="0" kern="0" dirty="0">
                <a:latin typeface="楷体" panose="02010609060101010101" pitchFamily="49" charset="-122"/>
                <a:ea typeface="楷体" panose="02010609060101010101" pitchFamily="49" charset="-122"/>
              </a:rPr>
              <a:t>(</a:t>
            </a:r>
            <a:r>
              <a:rPr lang="zh-CN" altLang="en-US" sz="2801" b="0" kern="0" dirty="0">
                <a:latin typeface="楷体" panose="02010609060101010101" pitchFamily="49" charset="-122"/>
                <a:ea typeface="楷体" panose="02010609060101010101" pitchFamily="49" charset="-122"/>
              </a:rPr>
              <a:t>约定</a:t>
            </a:r>
            <a:r>
              <a:rPr lang="en-US" altLang="zh-CN" sz="2801" b="0" kern="0" dirty="0">
                <a:latin typeface="楷体" panose="02010609060101010101" pitchFamily="49" charset="-122"/>
                <a:ea typeface="楷体" panose="02010609060101010101" pitchFamily="49" charset="-122"/>
              </a:rPr>
              <a:t>derived</a:t>
            </a:r>
            <a:r>
              <a:rPr lang="zh-CN" altLang="en-US" sz="2801" b="0" kern="0" dirty="0">
                <a:latin typeface="楷体" panose="02010609060101010101" pitchFamily="49" charset="-122"/>
                <a:ea typeface="楷体" panose="02010609060101010101" pitchFamily="49" charset="-122"/>
              </a:rPr>
              <a:t>是从类</a:t>
            </a:r>
            <a:r>
              <a:rPr lang="en-US" altLang="zh-CN" sz="2801" b="0" kern="0" dirty="0">
                <a:latin typeface="楷体" panose="02010609060101010101" pitchFamily="49" charset="-122"/>
                <a:ea typeface="楷体" panose="02010609060101010101" pitchFamily="49" charset="-122"/>
              </a:rPr>
              <a:t>base</a:t>
            </a:r>
            <a:r>
              <a:rPr lang="zh-CN" altLang="en-US" sz="2801" b="0" kern="0" dirty="0">
                <a:latin typeface="楷体" panose="02010609060101010101" pitchFamily="49" charset="-122"/>
                <a:ea typeface="楷体" panose="02010609060101010101" pitchFamily="49" charset="-122"/>
              </a:rPr>
              <a:t>公有派生而来的</a:t>
            </a:r>
            <a:r>
              <a:rPr lang="en-US" altLang="zh-CN" sz="2801" b="0" kern="0" dirty="0">
                <a:latin typeface="楷体" panose="02010609060101010101" pitchFamily="49" charset="-122"/>
                <a:ea typeface="楷体" panose="02010609060101010101" pitchFamily="49" charset="-122"/>
              </a:rPr>
              <a:t>)</a:t>
            </a:r>
            <a:br>
              <a:rPr lang="en-US" altLang="zh-CN" sz="2801" b="0" kern="0" dirty="0">
                <a:latin typeface="楷体" panose="02010609060101010101" pitchFamily="49" charset="-122"/>
                <a:ea typeface="楷体" panose="02010609060101010101" pitchFamily="49" charset="-122"/>
              </a:rPr>
            </a:br>
            <a:r>
              <a:rPr lang="en-US" altLang="zh-CN" sz="2801" b="0" kern="0" dirty="0">
                <a:latin typeface="楷体" panose="02010609060101010101" pitchFamily="49" charset="-122"/>
                <a:ea typeface="楷体" panose="02010609060101010101" pitchFamily="49" charset="-122"/>
              </a:rPr>
              <a:t>derived d;</a:t>
            </a:r>
            <a:br>
              <a:rPr lang="en-US" altLang="zh-CN" sz="2801" b="0" kern="0" dirty="0">
                <a:latin typeface="楷体" panose="02010609060101010101" pitchFamily="49" charset="-122"/>
                <a:ea typeface="楷体" panose="02010609060101010101" pitchFamily="49" charset="-122"/>
              </a:rPr>
            </a:br>
            <a:r>
              <a:rPr lang="en-US" altLang="zh-CN" sz="2801" b="0" kern="0" dirty="0">
                <a:latin typeface="楷体" panose="02010609060101010101" pitchFamily="49" charset="-122"/>
                <a:ea typeface="楷体" panose="02010609060101010101" pitchFamily="49" charset="-122"/>
              </a:rPr>
              <a:t>base b;</a:t>
            </a:r>
            <a:br>
              <a:rPr lang="en-US" altLang="zh-CN" sz="2801" b="0" kern="0" dirty="0">
                <a:latin typeface="楷体" panose="02010609060101010101" pitchFamily="49" charset="-122"/>
                <a:ea typeface="楷体" panose="02010609060101010101" pitchFamily="49" charset="-122"/>
              </a:rPr>
            </a:br>
            <a:r>
              <a:rPr lang="en-US" altLang="zh-CN" sz="2801" b="0" kern="0" dirty="0">
                <a:latin typeface="楷体" panose="02010609060101010101" pitchFamily="49" charset="-122"/>
                <a:ea typeface="楷体" panose="02010609060101010101" pitchFamily="49" charset="-122"/>
              </a:rPr>
              <a:t>b=d;</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grpSp>
        <p:nvGrpSpPr>
          <p:cNvPr id="13" name="组合 12"/>
          <p:cNvGrpSpPr>
            <a:grpSpLocks/>
          </p:cNvGrpSpPr>
          <p:nvPr/>
        </p:nvGrpSpPr>
        <p:grpSpPr bwMode="auto">
          <a:xfrm>
            <a:off x="996763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403903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par>
                          <p:cTn id="14" fill="hold">
                            <p:stCondLst>
                              <p:cond delay="23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descr="Rectangle: Click to edit Master text styles&#10;Second level&#10;Third level&#10;Fourth level&#10;Fifth level"/>
          <p:cNvSpPr txBox="1">
            <a:spLocks noChangeArrowheads="1"/>
          </p:cNvSpPr>
          <p:nvPr/>
        </p:nvSpPr>
        <p:spPr bwMode="auto">
          <a:xfrm>
            <a:off x="122511" y="1268707"/>
            <a:ext cx="11953327" cy="504147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defRPr/>
            </a:pPr>
            <a:r>
              <a:rPr lang="en-US" altLang="zh-CN" sz="2801" b="0" kern="0" dirty="0">
                <a:latin typeface="楷体" panose="02010609060101010101" pitchFamily="49" charset="-122"/>
                <a:ea typeface="楷体" panose="02010609060101010101" pitchFamily="49" charset="-122"/>
              </a:rPr>
              <a:t>2.</a:t>
            </a:r>
            <a:r>
              <a:rPr lang="zh-CN" altLang="en-US" sz="2801" b="0" kern="0" dirty="0">
                <a:solidFill>
                  <a:schemeClr val="bg2"/>
                </a:solidFill>
                <a:latin typeface="楷体" panose="02010609060101010101" pitchFamily="49" charset="-122"/>
                <a:ea typeface="楷体" panose="02010609060101010101" pitchFamily="49" charset="-122"/>
              </a:rPr>
              <a:t>派生类的对象可以初始化基类的引用</a:t>
            </a:r>
            <a:r>
              <a:rPr lang="zh-CN" altLang="en-US" sz="2801" b="0" kern="0" dirty="0">
                <a:latin typeface="楷体" panose="02010609060101010101" pitchFamily="49" charset="-122"/>
                <a:ea typeface="楷体" panose="02010609060101010101" pitchFamily="49" charset="-122"/>
              </a:rPr>
              <a:t>。如：</a:t>
            </a:r>
          </a:p>
          <a:p>
            <a:pPr marL="0" indent="0">
              <a:lnSpc>
                <a:spcPct val="90000"/>
              </a:lnSpc>
              <a:buNone/>
              <a:defRPr/>
            </a:pPr>
            <a:r>
              <a:rPr lang="en-US" altLang="zh-CN" sz="2801" b="0" kern="0" dirty="0">
                <a:latin typeface="楷体" panose="02010609060101010101" pitchFamily="49" charset="-122"/>
                <a:ea typeface="楷体" panose="02010609060101010101" pitchFamily="49" charset="-122"/>
              </a:rPr>
              <a:t>derive d; </a:t>
            </a:r>
            <a:br>
              <a:rPr lang="en-US" altLang="zh-CN" sz="2801" b="0" kern="0" dirty="0">
                <a:latin typeface="楷体" panose="02010609060101010101" pitchFamily="49" charset="-122"/>
                <a:ea typeface="楷体" panose="02010609060101010101" pitchFamily="49" charset="-122"/>
              </a:rPr>
            </a:br>
            <a:r>
              <a:rPr lang="en-US" altLang="zh-CN" sz="2801" b="0" kern="0" dirty="0">
                <a:solidFill>
                  <a:srgbClr val="FF0000"/>
                </a:solidFill>
                <a:latin typeface="楷体" panose="02010609060101010101" pitchFamily="49" charset="-122"/>
                <a:ea typeface="楷体" panose="02010609060101010101" pitchFamily="49" charset="-122"/>
              </a:rPr>
              <a:t>base &amp;</a:t>
            </a:r>
            <a:r>
              <a:rPr lang="en-US" altLang="zh-CN" sz="2801" b="0" kern="0" dirty="0" err="1">
                <a:solidFill>
                  <a:srgbClr val="FF0000"/>
                </a:solidFill>
                <a:latin typeface="楷体" panose="02010609060101010101" pitchFamily="49" charset="-122"/>
                <a:ea typeface="楷体" panose="02010609060101010101" pitchFamily="49" charset="-122"/>
              </a:rPr>
              <a:t>br</a:t>
            </a:r>
            <a:r>
              <a:rPr lang="en-US" altLang="zh-CN" sz="2801" b="0" kern="0" dirty="0">
                <a:solidFill>
                  <a:srgbClr val="FF0000"/>
                </a:solidFill>
                <a:latin typeface="楷体" panose="02010609060101010101" pitchFamily="49" charset="-122"/>
                <a:ea typeface="楷体" panose="02010609060101010101" pitchFamily="49" charset="-122"/>
              </a:rPr>
              <a:t>=d;</a:t>
            </a:r>
          </a:p>
          <a:p>
            <a:pPr marL="0" indent="0">
              <a:lnSpc>
                <a:spcPct val="90000"/>
              </a:lnSpc>
              <a:buNone/>
              <a:defRPr/>
            </a:pPr>
            <a:endParaRPr lang="en-US" altLang="zh-CN" sz="2801" b="0" kern="0" dirty="0">
              <a:solidFill>
                <a:srgbClr val="FF0000"/>
              </a:solidFill>
              <a:latin typeface="楷体" panose="02010609060101010101" pitchFamily="49" charset="-122"/>
              <a:ea typeface="楷体" panose="02010609060101010101" pitchFamily="49" charset="-122"/>
            </a:endParaRPr>
          </a:p>
          <a:p>
            <a:pPr>
              <a:lnSpc>
                <a:spcPct val="90000"/>
              </a:lnSpc>
              <a:defRPr/>
            </a:pPr>
            <a:r>
              <a:rPr lang="en-US" altLang="zh-CN" sz="2801" b="0" kern="0" dirty="0">
                <a:latin typeface="楷体" panose="02010609060101010101" pitchFamily="49" charset="-122"/>
                <a:ea typeface="楷体" panose="02010609060101010101" pitchFamily="49" charset="-122"/>
              </a:rPr>
              <a:t>3.</a:t>
            </a:r>
            <a:r>
              <a:rPr lang="zh-CN" altLang="en-US" sz="2801" b="0" kern="0" dirty="0">
                <a:solidFill>
                  <a:schemeClr val="bg2"/>
                </a:solidFill>
                <a:latin typeface="楷体" panose="02010609060101010101" pitchFamily="49" charset="-122"/>
                <a:ea typeface="楷体" panose="02010609060101010101" pitchFamily="49" charset="-122"/>
              </a:rPr>
              <a:t>派生类对象的地址可以赋给指向基类的指针</a:t>
            </a:r>
            <a:r>
              <a:rPr lang="zh-CN" altLang="en-US" sz="2801" b="0" kern="0" dirty="0">
                <a:latin typeface="楷体" panose="02010609060101010101" pitchFamily="49" charset="-122"/>
                <a:ea typeface="楷体" panose="02010609060101010101" pitchFamily="49" charset="-122"/>
              </a:rPr>
              <a:t>，如：</a:t>
            </a:r>
          </a:p>
          <a:p>
            <a:pPr marL="0" indent="0">
              <a:lnSpc>
                <a:spcPct val="90000"/>
              </a:lnSpc>
              <a:buNone/>
              <a:defRPr/>
            </a:pPr>
            <a:r>
              <a:rPr lang="en-US" altLang="zh-CN" sz="2801" b="0" kern="0" dirty="0">
                <a:latin typeface="楷体" panose="02010609060101010101" pitchFamily="49" charset="-122"/>
                <a:ea typeface="楷体" panose="02010609060101010101" pitchFamily="49" charset="-122"/>
              </a:rPr>
              <a:t>derived d;</a:t>
            </a:r>
            <a:br>
              <a:rPr lang="en-US" altLang="zh-CN" sz="2801" b="0" kern="0" dirty="0">
                <a:latin typeface="楷体" panose="02010609060101010101" pitchFamily="49" charset="-122"/>
                <a:ea typeface="楷体" panose="02010609060101010101" pitchFamily="49" charset="-122"/>
              </a:rPr>
            </a:br>
            <a:r>
              <a:rPr lang="en-US" altLang="zh-CN" sz="2801" b="0" kern="0" dirty="0">
                <a:solidFill>
                  <a:srgbClr val="FF0000"/>
                </a:solidFill>
                <a:latin typeface="楷体" panose="02010609060101010101" pitchFamily="49" charset="-122"/>
                <a:ea typeface="楷体" panose="02010609060101010101" pitchFamily="49" charset="-122"/>
              </a:rPr>
              <a:t>base *</a:t>
            </a:r>
            <a:r>
              <a:rPr lang="en-US" altLang="zh-CN" sz="2801" b="0" kern="0" dirty="0" err="1">
                <a:solidFill>
                  <a:srgbClr val="FF0000"/>
                </a:solidFill>
                <a:latin typeface="楷体" panose="02010609060101010101" pitchFamily="49" charset="-122"/>
                <a:ea typeface="楷体" panose="02010609060101010101" pitchFamily="49" charset="-122"/>
              </a:rPr>
              <a:t>pb</a:t>
            </a:r>
            <a:r>
              <a:rPr lang="en-US" altLang="zh-CN" sz="2801" b="0" kern="0" dirty="0">
                <a:solidFill>
                  <a:srgbClr val="FF0000"/>
                </a:solidFill>
                <a:latin typeface="楷体" panose="02010609060101010101" pitchFamily="49" charset="-122"/>
                <a:ea typeface="楷体" panose="02010609060101010101" pitchFamily="49" charset="-122"/>
              </a:rPr>
              <a:t>=&amp;d;</a:t>
            </a:r>
          </a:p>
          <a:p>
            <a:pPr marL="0" indent="0">
              <a:lnSpc>
                <a:spcPct val="90000"/>
              </a:lnSpc>
              <a:buNone/>
              <a:defRPr/>
            </a:pPr>
            <a:endParaRPr lang="en-US" altLang="zh-CN" sz="2801" b="0" kern="0" dirty="0">
              <a:solidFill>
                <a:srgbClr val="FF0000"/>
              </a:solidFill>
              <a:latin typeface="楷体" panose="02010609060101010101" pitchFamily="49" charset="-122"/>
              <a:ea typeface="楷体" panose="02010609060101010101" pitchFamily="49" charset="-122"/>
            </a:endParaRPr>
          </a:p>
          <a:p>
            <a:pPr>
              <a:lnSpc>
                <a:spcPct val="90000"/>
              </a:lnSpc>
              <a:defRPr/>
            </a:pPr>
            <a:r>
              <a:rPr lang="zh-CN" altLang="en-US" sz="2801" b="0" kern="0" dirty="0">
                <a:solidFill>
                  <a:srgbClr val="000000"/>
                </a:solidFill>
                <a:latin typeface="楷体" panose="02010609060101010101" pitchFamily="49" charset="-122"/>
                <a:ea typeface="楷体" panose="02010609060101010101" pitchFamily="49" charset="-122"/>
              </a:rPr>
              <a:t>在后两种情况下，通过指针或引用只能访问对象</a:t>
            </a:r>
            <a:r>
              <a:rPr lang="en-US" altLang="zh-CN" sz="2801" b="0" kern="0" dirty="0">
                <a:solidFill>
                  <a:srgbClr val="000000"/>
                </a:solidFill>
                <a:latin typeface="楷体" panose="02010609060101010101" pitchFamily="49" charset="-122"/>
                <a:ea typeface="楷体" panose="02010609060101010101" pitchFamily="49" charset="-122"/>
              </a:rPr>
              <a:t>d</a:t>
            </a:r>
            <a:r>
              <a:rPr lang="zh-CN" altLang="en-US" sz="2801" b="0" kern="0" dirty="0">
                <a:solidFill>
                  <a:srgbClr val="000000"/>
                </a:solidFill>
                <a:latin typeface="楷体" panose="02010609060101010101" pitchFamily="49" charset="-122"/>
                <a:ea typeface="楷体" panose="02010609060101010101" pitchFamily="49" charset="-122"/>
              </a:rPr>
              <a:t>中所继承的基类成员。</a:t>
            </a:r>
          </a:p>
          <a:p>
            <a:pPr>
              <a:lnSpc>
                <a:spcPct val="90000"/>
              </a:lnSpc>
              <a:buFont typeface="Wingdings" pitchFamily="2" charset="2"/>
              <a:buNone/>
              <a:defRPr/>
            </a:pPr>
            <a:endParaRPr lang="zh-CN" altLang="en-US" sz="2801" kern="0" dirty="0"/>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grpSp>
        <p:nvGrpSpPr>
          <p:cNvPr id="13" name="组合 12"/>
          <p:cNvGrpSpPr>
            <a:grpSpLocks/>
          </p:cNvGrpSpPr>
          <p:nvPr/>
        </p:nvGrpSpPr>
        <p:grpSpPr bwMode="auto">
          <a:xfrm>
            <a:off x="996763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0831815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par>
                          <p:cTn id="14" fill="hold">
                            <p:stCondLst>
                              <p:cond delay="23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descr="Rectangle: Click to edit Master text styles&#10;Second level&#10;Third level&#10;Fourth level&#10;Fifth level"/>
          <p:cNvSpPr txBox="1">
            <a:spLocks noChangeArrowheads="1"/>
          </p:cNvSpPr>
          <p:nvPr/>
        </p:nvSpPr>
        <p:spPr bwMode="auto">
          <a:xfrm>
            <a:off x="554559" y="1125538"/>
            <a:ext cx="10513168" cy="532859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buFont typeface="Wingdings" pitchFamily="2" charset="2"/>
              <a:buNone/>
              <a:defRPr/>
            </a:pPr>
            <a:r>
              <a:rPr lang="en-US" altLang="zh-CN" sz="2801" b="0" kern="0" dirty="0"/>
              <a:t>class base{ </a:t>
            </a:r>
          </a:p>
          <a:p>
            <a:pPr>
              <a:lnSpc>
                <a:spcPct val="90000"/>
              </a:lnSpc>
              <a:buFont typeface="Wingdings" pitchFamily="2" charset="2"/>
              <a:buNone/>
              <a:defRPr/>
            </a:pPr>
            <a:r>
              <a:rPr lang="en-US" altLang="zh-CN" sz="2801" b="0" kern="0" dirty="0"/>
              <a:t>public: test1(){</a:t>
            </a:r>
            <a:r>
              <a:rPr lang="en-US" altLang="zh-CN" sz="2801" b="0" kern="0" dirty="0" err="1"/>
              <a:t>cout</a:t>
            </a:r>
            <a:r>
              <a:rPr lang="en-US" altLang="zh-CN" sz="2801" b="0" kern="0" dirty="0"/>
              <a:t> &lt;&lt; “test1:base”&lt;&lt;</a:t>
            </a:r>
            <a:r>
              <a:rPr lang="en-US" altLang="zh-CN" sz="2801" b="0" kern="0" dirty="0" err="1"/>
              <a:t>endl</a:t>
            </a:r>
            <a:r>
              <a:rPr lang="en-US" altLang="zh-CN" sz="2801" b="0" kern="0" dirty="0"/>
              <a:t>;} };</a:t>
            </a:r>
          </a:p>
          <a:p>
            <a:pPr>
              <a:lnSpc>
                <a:spcPct val="90000"/>
              </a:lnSpc>
              <a:buFont typeface="Wingdings" pitchFamily="2" charset="2"/>
              <a:buNone/>
              <a:defRPr/>
            </a:pPr>
            <a:r>
              <a:rPr lang="en-US" altLang="zh-CN" sz="2801" b="0" kern="0" dirty="0"/>
              <a:t>class derived : public base</a:t>
            </a:r>
          </a:p>
          <a:p>
            <a:pPr>
              <a:lnSpc>
                <a:spcPct val="90000"/>
              </a:lnSpc>
              <a:buFont typeface="Wingdings" pitchFamily="2" charset="2"/>
              <a:buNone/>
              <a:defRPr/>
            </a:pPr>
            <a:r>
              <a:rPr lang="en-US" altLang="zh-CN" sz="2801" b="0" kern="0" dirty="0"/>
              <a:t>{</a:t>
            </a:r>
          </a:p>
          <a:p>
            <a:pPr>
              <a:lnSpc>
                <a:spcPct val="90000"/>
              </a:lnSpc>
              <a:buFont typeface="Wingdings" pitchFamily="2" charset="2"/>
              <a:buNone/>
              <a:defRPr/>
            </a:pPr>
            <a:r>
              <a:rPr lang="en-US" altLang="zh-CN" sz="2801" b="0" kern="0" dirty="0"/>
              <a:t> public: test2(){</a:t>
            </a:r>
            <a:r>
              <a:rPr lang="en-US" altLang="zh-CN" sz="2801" b="0" kern="0" dirty="0" err="1"/>
              <a:t>cout</a:t>
            </a:r>
            <a:r>
              <a:rPr lang="en-US" altLang="zh-CN" sz="2801" b="0" kern="0" dirty="0"/>
              <a:t> &lt;&lt; test2:derived”&lt;&lt;</a:t>
            </a:r>
            <a:r>
              <a:rPr lang="en-US" altLang="zh-CN" sz="2801" b="0" kern="0" dirty="0" err="1"/>
              <a:t>endl</a:t>
            </a:r>
            <a:r>
              <a:rPr lang="en-US" altLang="zh-CN" sz="2801" b="0" kern="0" dirty="0"/>
              <a:t>;}</a:t>
            </a:r>
          </a:p>
          <a:p>
            <a:pPr>
              <a:lnSpc>
                <a:spcPct val="90000"/>
              </a:lnSpc>
              <a:buFont typeface="Wingdings" pitchFamily="2" charset="2"/>
              <a:buNone/>
              <a:defRPr/>
            </a:pPr>
            <a:r>
              <a:rPr lang="en-US" altLang="zh-CN" sz="2801" b="0" kern="0" dirty="0"/>
              <a:t>};</a:t>
            </a:r>
          </a:p>
          <a:p>
            <a:pPr>
              <a:lnSpc>
                <a:spcPct val="90000"/>
              </a:lnSpc>
              <a:buFont typeface="Wingdings" pitchFamily="2" charset="2"/>
              <a:buNone/>
              <a:defRPr/>
            </a:pPr>
            <a:r>
              <a:rPr lang="en-US" altLang="zh-CN" sz="2801" b="0" kern="0" dirty="0"/>
              <a:t>void main()</a:t>
            </a:r>
          </a:p>
          <a:p>
            <a:pPr>
              <a:lnSpc>
                <a:spcPct val="90000"/>
              </a:lnSpc>
              <a:buFont typeface="Wingdings" pitchFamily="2" charset="2"/>
              <a:buNone/>
              <a:defRPr/>
            </a:pPr>
            <a:r>
              <a:rPr lang="en-US" altLang="zh-CN" sz="2801" b="0" kern="0" dirty="0"/>
              <a:t>{ derived d; base &amp;b = d;</a:t>
            </a:r>
          </a:p>
          <a:p>
            <a:pPr>
              <a:lnSpc>
                <a:spcPct val="90000"/>
              </a:lnSpc>
              <a:buFont typeface="Wingdings" pitchFamily="2" charset="2"/>
              <a:buNone/>
              <a:defRPr/>
            </a:pPr>
            <a:r>
              <a:rPr lang="en-US" altLang="zh-CN" sz="2801" b="0" kern="0" dirty="0"/>
              <a:t>  b.test2();</a:t>
            </a:r>
          </a:p>
          <a:p>
            <a:pPr>
              <a:lnSpc>
                <a:spcPct val="90000"/>
              </a:lnSpc>
              <a:buFont typeface="Wingdings" pitchFamily="2" charset="2"/>
              <a:buNone/>
              <a:defRPr/>
            </a:pPr>
            <a:r>
              <a:rPr lang="en-US" altLang="zh-CN" sz="2801" b="0" kern="0" dirty="0"/>
              <a:t>  b.test1();  </a:t>
            </a:r>
          </a:p>
          <a:p>
            <a:pPr>
              <a:lnSpc>
                <a:spcPct val="90000"/>
              </a:lnSpc>
              <a:buFont typeface="Wingdings" pitchFamily="2" charset="2"/>
              <a:buNone/>
              <a:defRPr/>
            </a:pPr>
            <a:r>
              <a:rPr lang="en-US" altLang="zh-CN" sz="2801" b="0" kern="0" dirty="0"/>
              <a:t>}</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6.3  </a:t>
            </a:r>
            <a:r>
              <a:rPr lang="zh-CN" altLang="en-US" sz="3000" dirty="0">
                <a:solidFill>
                  <a:schemeClr val="bg1"/>
                </a:solidFill>
                <a:latin typeface="Rockwell" pitchFamily="18" charset="0"/>
                <a:ea typeface="微软雅黑" pitchFamily="34" charset="-122"/>
              </a:rPr>
              <a:t>公有继承</a:t>
            </a:r>
            <a:r>
              <a:rPr lang="zh-CN" altLang="en-US" sz="3000" dirty="0" smtClean="0">
                <a:solidFill>
                  <a:schemeClr val="bg1"/>
                </a:solidFill>
                <a:latin typeface="Rockwell" pitchFamily="18" charset="0"/>
                <a:ea typeface="微软雅黑" pitchFamily="34" charset="-122"/>
              </a:rPr>
              <a:t>举例</a:t>
            </a:r>
            <a:endParaRPr lang="zh-CN" altLang="en-US" sz="3000" dirty="0">
              <a:solidFill>
                <a:schemeClr val="bg1"/>
              </a:solidFill>
              <a:latin typeface="Rockwell" pitchFamily="18" charset="0"/>
              <a:ea typeface="微软雅黑" pitchFamily="34" charset="-122"/>
            </a:endParaRPr>
          </a:p>
        </p:txBody>
      </p:sp>
      <p:grpSp>
        <p:nvGrpSpPr>
          <p:cNvPr id="13" name="组合 12"/>
          <p:cNvGrpSpPr>
            <a:grpSpLocks/>
          </p:cNvGrpSpPr>
          <p:nvPr/>
        </p:nvGrpSpPr>
        <p:grpSpPr bwMode="auto">
          <a:xfrm>
            <a:off x="996763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8055309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p:cTn id="7" dur="500" fill="hold"/>
                                        <p:tgtEl>
                                          <p:spTgt spid="3">
                                            <p:txEl>
                                              <p:pRg st="8" end="8"/>
                                            </p:txEl>
                                          </p:spTgt>
                                        </p:tgtEl>
                                        <p:attrNameLst>
                                          <p:attrName>ppt_x</p:attrName>
                                        </p:attrNameLst>
                                      </p:cBhvr>
                                      <p:tavLst>
                                        <p:tav tm="0">
                                          <p:val>
                                            <p:strVal val="#ppt_x-#ppt_w/2"/>
                                          </p:val>
                                        </p:tav>
                                        <p:tav tm="100000">
                                          <p:val>
                                            <p:strVal val="#ppt_x"/>
                                          </p:val>
                                        </p:tav>
                                      </p:tavLst>
                                    </p:anim>
                                    <p:anim calcmode="lin" valueType="num">
                                      <p:cBhvr>
                                        <p:cTn id="8"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10" dur="500" fill="hold"/>
                                        <p:tgtEl>
                                          <p:spTgt spid="3">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 calcmode="lin" valueType="num">
                                      <p:cBhvr>
                                        <p:cTn id="15" dur="500" fill="hold"/>
                                        <p:tgtEl>
                                          <p:spTgt spid="3">
                                            <p:txEl>
                                              <p:pRg st="9" end="9"/>
                                            </p:txEl>
                                          </p:spTgt>
                                        </p:tgtEl>
                                        <p:attrNameLst>
                                          <p:attrName>ppt_x</p:attrName>
                                        </p:attrNameLst>
                                      </p:cBhvr>
                                      <p:tavLst>
                                        <p:tav tm="0">
                                          <p:val>
                                            <p:strVal val="#ppt_x-#ppt_w/2"/>
                                          </p:val>
                                        </p:tav>
                                        <p:tav tm="100000">
                                          <p:val>
                                            <p:strVal val="#ppt_x"/>
                                          </p:val>
                                        </p:tav>
                                      </p:tavLst>
                                    </p:anim>
                                    <p:anim calcmode="lin" valueType="num">
                                      <p:cBhvr>
                                        <p:cTn id="16" dur="50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17"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9" end="9"/>
                                            </p:txEl>
                                          </p:spTgt>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45"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ppt_w</p:attrName>
                                        </p:attrNameLst>
                                      </p:cBhvr>
                                      <p:tavLst>
                                        <p:tav tm="0" fmla="#ppt_w*sin(2.5*pi*$)">
                                          <p:val>
                                            <p:fltVal val="0"/>
                                          </p:val>
                                        </p:tav>
                                        <p:tav tm="100000">
                                          <p:val>
                                            <p:fltVal val="1"/>
                                          </p:val>
                                        </p:tav>
                                      </p:tavLst>
                                    </p:anim>
                                    <p:anim calcmode="lin" valueType="num">
                                      <p:cBhvr>
                                        <p:cTn id="24" dur="1000" fill="hold"/>
                                        <p:tgtEl>
                                          <p:spTgt spid="12"/>
                                        </p:tgtEl>
                                        <p:attrNameLst>
                                          <p:attrName>ppt_h</p:attrName>
                                        </p:attrNameLst>
                                      </p:cBhvr>
                                      <p:tavLst>
                                        <p:tav tm="0">
                                          <p:val>
                                            <p:strVal val="#ppt_h"/>
                                          </p:val>
                                        </p:tav>
                                        <p:tav tm="100000">
                                          <p:val>
                                            <p:strVal val="#ppt_h"/>
                                          </p:val>
                                        </p:tav>
                                      </p:tavLst>
                                    </p:anim>
                                  </p:childTnLst>
                                </p:cTn>
                              </p:par>
                            </p:childTnLst>
                          </p:cTn>
                        </p:par>
                        <p:par>
                          <p:cTn id="25" fill="hold">
                            <p:stCondLst>
                              <p:cond delay="240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12"/>
                                        </p:tgtEl>
                                      </p:cBhvr>
                                    </p:animEffect>
                                    <p:animScale>
                                      <p:cBhvr>
                                        <p:cTn id="28" dur="250" autoRev="1" fill="hold"/>
                                        <p:tgtEl>
                                          <p:spTgt spid="12"/>
                                        </p:tgtEl>
                                      </p:cBhvr>
                                      <p:by x="105000" y="105000"/>
                                    </p:animScale>
                                  </p:childTnLst>
                                </p:cTn>
                              </p:par>
                            </p:childTnLst>
                          </p:cTn>
                        </p:par>
                        <p:par>
                          <p:cTn id="29" fill="hold">
                            <p:stCondLst>
                              <p:cond delay="29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488007" y="1148652"/>
            <a:ext cx="9146117" cy="107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3201" b="1" dirty="0" smtClean="0">
                <a:solidFill>
                  <a:srgbClr val="000000"/>
                </a:solidFill>
              </a:rPr>
              <a:t>公有</a:t>
            </a:r>
            <a:r>
              <a:rPr kumimoji="1" lang="zh-CN" altLang="en-US" sz="3201" b="1" dirty="0">
                <a:solidFill>
                  <a:srgbClr val="000000"/>
                </a:solidFill>
              </a:rPr>
              <a:t>继承的访问规则</a:t>
            </a:r>
          </a:p>
          <a:p>
            <a:endParaRPr kumimoji="1" lang="en-US" altLang="zh-CN" sz="3201" dirty="0"/>
          </a:p>
        </p:txBody>
      </p:sp>
      <p:grpSp>
        <p:nvGrpSpPr>
          <p:cNvPr id="30723" name="Group 3"/>
          <p:cNvGrpSpPr>
            <a:grpSpLocks/>
          </p:cNvGrpSpPr>
          <p:nvPr/>
        </p:nvGrpSpPr>
        <p:grpSpPr bwMode="auto">
          <a:xfrm>
            <a:off x="1754770" y="3048706"/>
            <a:ext cx="8612593" cy="1524353"/>
            <a:chOff x="-3" y="381"/>
            <a:chExt cx="3710" cy="985"/>
          </a:xfrm>
        </p:grpSpPr>
        <p:grpSp>
          <p:nvGrpSpPr>
            <p:cNvPr id="30724" name="Group 4"/>
            <p:cNvGrpSpPr>
              <a:grpSpLocks/>
            </p:cNvGrpSpPr>
            <p:nvPr/>
          </p:nvGrpSpPr>
          <p:grpSpPr bwMode="auto">
            <a:xfrm>
              <a:off x="0" y="384"/>
              <a:ext cx="3704" cy="979"/>
              <a:chOff x="0" y="384"/>
              <a:chExt cx="3704" cy="979"/>
            </a:xfrm>
          </p:grpSpPr>
          <p:grpSp>
            <p:nvGrpSpPr>
              <p:cNvPr id="30726" name="Group 5"/>
              <p:cNvGrpSpPr>
                <a:grpSpLocks/>
              </p:cNvGrpSpPr>
              <p:nvPr/>
            </p:nvGrpSpPr>
            <p:grpSpPr bwMode="auto">
              <a:xfrm>
                <a:off x="0" y="384"/>
                <a:ext cx="950" cy="384"/>
                <a:chOff x="0" y="384"/>
                <a:chExt cx="950" cy="384"/>
              </a:xfrm>
            </p:grpSpPr>
            <p:sp>
              <p:nvSpPr>
                <p:cNvPr id="30748" name="Rectangle 6"/>
                <p:cNvSpPr>
                  <a:spLocks noChangeArrowheads="1"/>
                </p:cNvSpPr>
                <p:nvPr/>
              </p:nvSpPr>
              <p:spPr bwMode="auto">
                <a:xfrm>
                  <a:off x="43" y="384"/>
                  <a:ext cx="8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    </a:t>
                  </a:r>
                  <a:r>
                    <a:rPr kumimoji="1" lang="zh-CN" altLang="en-US" sz="2000" b="1">
                      <a:solidFill>
                        <a:srgbClr val="000000"/>
                      </a:solidFill>
                    </a:rPr>
                    <a:t>基类成员</a:t>
                  </a:r>
                </a:p>
                <a:p>
                  <a:endParaRPr kumimoji="1" lang="en-US" altLang="zh-CN" sz="2000" b="1">
                    <a:solidFill>
                      <a:srgbClr val="000000"/>
                    </a:solidFill>
                  </a:endParaRPr>
                </a:p>
              </p:txBody>
            </p:sp>
            <p:sp>
              <p:nvSpPr>
                <p:cNvPr id="30749" name="Rectangle 7"/>
                <p:cNvSpPr>
                  <a:spLocks noChangeArrowheads="1"/>
                </p:cNvSpPr>
                <p:nvPr/>
              </p:nvSpPr>
              <p:spPr bwMode="auto">
                <a:xfrm>
                  <a:off x="0" y="384"/>
                  <a:ext cx="95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0727" name="Group 8"/>
              <p:cNvGrpSpPr>
                <a:grpSpLocks/>
              </p:cNvGrpSpPr>
              <p:nvPr/>
            </p:nvGrpSpPr>
            <p:grpSpPr bwMode="auto">
              <a:xfrm>
                <a:off x="950" y="384"/>
                <a:ext cx="950" cy="384"/>
                <a:chOff x="950" y="384"/>
                <a:chExt cx="950" cy="384"/>
              </a:xfrm>
            </p:grpSpPr>
            <p:sp>
              <p:nvSpPr>
                <p:cNvPr id="30746" name="Rectangle 9"/>
                <p:cNvSpPr>
                  <a:spLocks noChangeArrowheads="1"/>
                </p:cNvSpPr>
                <p:nvPr/>
              </p:nvSpPr>
              <p:spPr bwMode="auto">
                <a:xfrm>
                  <a:off x="993" y="384"/>
                  <a:ext cx="8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Private</a:t>
                  </a:r>
                  <a:r>
                    <a:rPr kumimoji="1" lang="zh-CN" altLang="en-US" sz="2000" b="1">
                      <a:solidFill>
                        <a:srgbClr val="000000"/>
                      </a:solidFill>
                    </a:rPr>
                    <a:t>成员</a:t>
                  </a:r>
                </a:p>
                <a:p>
                  <a:endParaRPr kumimoji="1" lang="en-US" altLang="zh-CN" sz="2000" b="1">
                    <a:solidFill>
                      <a:srgbClr val="000000"/>
                    </a:solidFill>
                  </a:endParaRPr>
                </a:p>
              </p:txBody>
            </p:sp>
            <p:sp>
              <p:nvSpPr>
                <p:cNvPr id="30747" name="Rectangle 10"/>
                <p:cNvSpPr>
                  <a:spLocks noChangeArrowheads="1"/>
                </p:cNvSpPr>
                <p:nvPr/>
              </p:nvSpPr>
              <p:spPr bwMode="auto">
                <a:xfrm>
                  <a:off x="950" y="384"/>
                  <a:ext cx="95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0728" name="Group 11"/>
              <p:cNvGrpSpPr>
                <a:grpSpLocks/>
              </p:cNvGrpSpPr>
              <p:nvPr/>
            </p:nvGrpSpPr>
            <p:grpSpPr bwMode="auto">
              <a:xfrm>
                <a:off x="1900" y="384"/>
                <a:ext cx="902" cy="384"/>
                <a:chOff x="1900" y="384"/>
                <a:chExt cx="902" cy="384"/>
              </a:xfrm>
            </p:grpSpPr>
            <p:sp>
              <p:nvSpPr>
                <p:cNvPr id="30744" name="Rectangle 12"/>
                <p:cNvSpPr>
                  <a:spLocks noChangeArrowheads="1"/>
                </p:cNvSpPr>
                <p:nvPr/>
              </p:nvSpPr>
              <p:spPr bwMode="auto">
                <a:xfrm>
                  <a:off x="1943" y="384"/>
                  <a:ext cx="81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public</a:t>
                  </a:r>
                  <a:r>
                    <a:rPr kumimoji="1" lang="zh-CN" altLang="en-US" sz="2000" b="1">
                      <a:solidFill>
                        <a:srgbClr val="000000"/>
                      </a:solidFill>
                    </a:rPr>
                    <a:t>成员</a:t>
                  </a:r>
                </a:p>
                <a:p>
                  <a:endParaRPr kumimoji="1" lang="en-US" altLang="zh-CN" sz="2000" b="1">
                    <a:solidFill>
                      <a:srgbClr val="000000"/>
                    </a:solidFill>
                  </a:endParaRPr>
                </a:p>
              </p:txBody>
            </p:sp>
            <p:sp>
              <p:nvSpPr>
                <p:cNvPr id="30745" name="Rectangle 13"/>
                <p:cNvSpPr>
                  <a:spLocks noChangeArrowheads="1"/>
                </p:cNvSpPr>
                <p:nvPr/>
              </p:nvSpPr>
              <p:spPr bwMode="auto">
                <a:xfrm>
                  <a:off x="1900" y="384"/>
                  <a:ext cx="90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0729" name="Group 14"/>
              <p:cNvGrpSpPr>
                <a:grpSpLocks/>
              </p:cNvGrpSpPr>
              <p:nvPr/>
            </p:nvGrpSpPr>
            <p:grpSpPr bwMode="auto">
              <a:xfrm>
                <a:off x="2802" y="384"/>
                <a:ext cx="902" cy="384"/>
                <a:chOff x="2802" y="384"/>
                <a:chExt cx="902" cy="384"/>
              </a:xfrm>
            </p:grpSpPr>
            <p:sp>
              <p:nvSpPr>
                <p:cNvPr id="30742" name="Rectangle 15"/>
                <p:cNvSpPr>
                  <a:spLocks noChangeArrowheads="1"/>
                </p:cNvSpPr>
                <p:nvPr/>
              </p:nvSpPr>
              <p:spPr bwMode="auto">
                <a:xfrm>
                  <a:off x="2845" y="384"/>
                  <a:ext cx="81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protected</a:t>
                  </a:r>
                  <a:r>
                    <a:rPr kumimoji="1" lang="zh-CN" altLang="en-US" sz="2000" b="1">
                      <a:solidFill>
                        <a:srgbClr val="000000"/>
                      </a:solidFill>
                    </a:rPr>
                    <a:t>成员</a:t>
                  </a:r>
                </a:p>
                <a:p>
                  <a:endParaRPr kumimoji="1" lang="en-US" altLang="zh-CN" sz="2000" b="1">
                    <a:solidFill>
                      <a:srgbClr val="000000"/>
                    </a:solidFill>
                  </a:endParaRPr>
                </a:p>
              </p:txBody>
            </p:sp>
            <p:sp>
              <p:nvSpPr>
                <p:cNvPr id="30743" name="Rectangle 16"/>
                <p:cNvSpPr>
                  <a:spLocks noChangeArrowheads="1"/>
                </p:cNvSpPr>
                <p:nvPr/>
              </p:nvSpPr>
              <p:spPr bwMode="auto">
                <a:xfrm>
                  <a:off x="2802" y="384"/>
                  <a:ext cx="90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0730" name="Group 17"/>
              <p:cNvGrpSpPr>
                <a:grpSpLocks/>
              </p:cNvGrpSpPr>
              <p:nvPr/>
            </p:nvGrpSpPr>
            <p:grpSpPr bwMode="auto">
              <a:xfrm>
                <a:off x="0" y="768"/>
                <a:ext cx="950" cy="595"/>
                <a:chOff x="0" y="768"/>
                <a:chExt cx="950" cy="595"/>
              </a:xfrm>
            </p:grpSpPr>
            <p:sp>
              <p:nvSpPr>
                <p:cNvPr id="30740" name="Rectangle 18"/>
                <p:cNvSpPr>
                  <a:spLocks noChangeArrowheads="1"/>
                </p:cNvSpPr>
                <p:nvPr/>
              </p:nvSpPr>
              <p:spPr bwMode="auto">
                <a:xfrm>
                  <a:off x="43" y="768"/>
                  <a:ext cx="864"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 </a:t>
                  </a:r>
                  <a:r>
                    <a:rPr kumimoji="1" lang="zh-CN" altLang="en-US" sz="2000" b="1">
                      <a:solidFill>
                        <a:srgbClr val="000000"/>
                      </a:solidFill>
                    </a:rPr>
                    <a:t>内部访问  </a:t>
                  </a:r>
                </a:p>
                <a:p>
                  <a:pPr eaLnBrk="1" hangingPunct="1"/>
                  <a:r>
                    <a:rPr kumimoji="1" lang="zh-CN" altLang="en-US" sz="2000" b="1">
                      <a:solidFill>
                        <a:srgbClr val="000000"/>
                      </a:solidFill>
                    </a:rPr>
                    <a:t> 对象访问</a:t>
                  </a:r>
                </a:p>
                <a:p>
                  <a:r>
                    <a:rPr kumimoji="1" lang="zh-CN" altLang="en-US" sz="2000" b="1">
                      <a:solidFill>
                        <a:srgbClr val="000000"/>
                      </a:solidFill>
                    </a:rPr>
                    <a:t> </a:t>
                  </a:r>
                </a:p>
                <a:p>
                  <a:endParaRPr kumimoji="1" lang="en-US" altLang="zh-CN" sz="2000" b="1">
                    <a:solidFill>
                      <a:srgbClr val="000000"/>
                    </a:solidFill>
                  </a:endParaRPr>
                </a:p>
              </p:txBody>
            </p:sp>
            <p:sp>
              <p:nvSpPr>
                <p:cNvPr id="30741" name="Rectangle 19"/>
                <p:cNvSpPr>
                  <a:spLocks noChangeArrowheads="1"/>
                </p:cNvSpPr>
                <p:nvPr/>
              </p:nvSpPr>
              <p:spPr bwMode="auto">
                <a:xfrm>
                  <a:off x="0" y="768"/>
                  <a:ext cx="950"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0731" name="Group 20"/>
              <p:cNvGrpSpPr>
                <a:grpSpLocks/>
              </p:cNvGrpSpPr>
              <p:nvPr/>
            </p:nvGrpSpPr>
            <p:grpSpPr bwMode="auto">
              <a:xfrm>
                <a:off x="950" y="768"/>
                <a:ext cx="950" cy="595"/>
                <a:chOff x="950" y="768"/>
                <a:chExt cx="950" cy="595"/>
              </a:xfrm>
            </p:grpSpPr>
            <p:sp>
              <p:nvSpPr>
                <p:cNvPr id="30738" name="Rectangle 21"/>
                <p:cNvSpPr>
                  <a:spLocks noChangeArrowheads="1"/>
                </p:cNvSpPr>
                <p:nvPr/>
              </p:nvSpPr>
              <p:spPr bwMode="auto">
                <a:xfrm>
                  <a:off x="993" y="768"/>
                  <a:ext cx="864"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不可访问</a:t>
                  </a:r>
                </a:p>
                <a:p>
                  <a:r>
                    <a:rPr kumimoji="1" lang="zh-CN" altLang="en-US" sz="2000" b="1">
                      <a:solidFill>
                        <a:srgbClr val="000000"/>
                      </a:solidFill>
                    </a:rPr>
                    <a:t>不可访问</a:t>
                  </a:r>
                </a:p>
                <a:p>
                  <a:endParaRPr kumimoji="1" lang="en-US" altLang="zh-CN" sz="2000" b="1">
                    <a:solidFill>
                      <a:srgbClr val="000000"/>
                    </a:solidFill>
                  </a:endParaRPr>
                </a:p>
              </p:txBody>
            </p:sp>
            <p:sp>
              <p:nvSpPr>
                <p:cNvPr id="30739" name="Rectangle 22"/>
                <p:cNvSpPr>
                  <a:spLocks noChangeArrowheads="1"/>
                </p:cNvSpPr>
                <p:nvPr/>
              </p:nvSpPr>
              <p:spPr bwMode="auto">
                <a:xfrm>
                  <a:off x="950" y="768"/>
                  <a:ext cx="950"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0732" name="Group 23"/>
              <p:cNvGrpSpPr>
                <a:grpSpLocks/>
              </p:cNvGrpSpPr>
              <p:nvPr/>
            </p:nvGrpSpPr>
            <p:grpSpPr bwMode="auto">
              <a:xfrm>
                <a:off x="1900" y="768"/>
                <a:ext cx="902" cy="595"/>
                <a:chOff x="1900" y="768"/>
                <a:chExt cx="902" cy="595"/>
              </a:xfrm>
            </p:grpSpPr>
            <p:sp>
              <p:nvSpPr>
                <p:cNvPr id="30736" name="Rectangle 24"/>
                <p:cNvSpPr>
                  <a:spLocks noChangeArrowheads="1"/>
                </p:cNvSpPr>
                <p:nvPr/>
              </p:nvSpPr>
              <p:spPr bwMode="auto">
                <a:xfrm>
                  <a:off x="1943" y="768"/>
                  <a:ext cx="816"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   </a:t>
                  </a:r>
                  <a:r>
                    <a:rPr kumimoji="1" lang="zh-CN" altLang="en-US" sz="2000" b="1">
                      <a:solidFill>
                        <a:srgbClr val="000000"/>
                      </a:solidFill>
                    </a:rPr>
                    <a:t>可访问</a:t>
                  </a:r>
                </a:p>
                <a:p>
                  <a:r>
                    <a:rPr kumimoji="1" lang="zh-CN" altLang="en-US" sz="2000" b="1">
                      <a:solidFill>
                        <a:srgbClr val="000000"/>
                      </a:solidFill>
                    </a:rPr>
                    <a:t>   可访问</a:t>
                  </a:r>
                </a:p>
                <a:p>
                  <a:endParaRPr kumimoji="1" lang="en-US" altLang="zh-CN" sz="2000" b="1">
                    <a:solidFill>
                      <a:srgbClr val="000000"/>
                    </a:solidFill>
                  </a:endParaRPr>
                </a:p>
              </p:txBody>
            </p:sp>
            <p:sp>
              <p:nvSpPr>
                <p:cNvPr id="30737" name="Rectangle 25"/>
                <p:cNvSpPr>
                  <a:spLocks noChangeArrowheads="1"/>
                </p:cNvSpPr>
                <p:nvPr/>
              </p:nvSpPr>
              <p:spPr bwMode="auto">
                <a:xfrm>
                  <a:off x="1900" y="768"/>
                  <a:ext cx="902"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0733" name="Group 26"/>
              <p:cNvGrpSpPr>
                <a:grpSpLocks/>
              </p:cNvGrpSpPr>
              <p:nvPr/>
            </p:nvGrpSpPr>
            <p:grpSpPr bwMode="auto">
              <a:xfrm>
                <a:off x="2802" y="768"/>
                <a:ext cx="902" cy="595"/>
                <a:chOff x="2802" y="768"/>
                <a:chExt cx="902" cy="595"/>
              </a:xfrm>
            </p:grpSpPr>
            <p:sp>
              <p:nvSpPr>
                <p:cNvPr id="30734" name="Rectangle 27"/>
                <p:cNvSpPr>
                  <a:spLocks noChangeArrowheads="1"/>
                </p:cNvSpPr>
                <p:nvPr/>
              </p:nvSpPr>
              <p:spPr bwMode="auto">
                <a:xfrm>
                  <a:off x="2845" y="768"/>
                  <a:ext cx="816"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可访问</a:t>
                  </a:r>
                </a:p>
                <a:p>
                  <a:r>
                    <a:rPr kumimoji="1" lang="zh-CN" altLang="en-US" sz="2000" b="1">
                      <a:solidFill>
                        <a:srgbClr val="000000"/>
                      </a:solidFill>
                    </a:rPr>
                    <a:t>不可访问</a:t>
                  </a:r>
                </a:p>
                <a:p>
                  <a:endParaRPr kumimoji="1" lang="en-US" altLang="zh-CN" sz="2000" b="1">
                    <a:solidFill>
                      <a:srgbClr val="000000"/>
                    </a:solidFill>
                  </a:endParaRPr>
                </a:p>
              </p:txBody>
            </p:sp>
            <p:sp>
              <p:nvSpPr>
                <p:cNvPr id="30735" name="Rectangle 28"/>
                <p:cNvSpPr>
                  <a:spLocks noChangeArrowheads="1"/>
                </p:cNvSpPr>
                <p:nvPr/>
              </p:nvSpPr>
              <p:spPr bwMode="auto">
                <a:xfrm>
                  <a:off x="2802" y="768"/>
                  <a:ext cx="902"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0725" name="Rectangle 29"/>
            <p:cNvSpPr>
              <a:spLocks noChangeArrowheads="1"/>
            </p:cNvSpPr>
            <p:nvPr/>
          </p:nvSpPr>
          <p:spPr bwMode="auto">
            <a:xfrm>
              <a:off x="-3" y="381"/>
              <a:ext cx="3710" cy="985"/>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30"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p:cNvGrpSpPr>
            <a:grpSpLocks/>
          </p:cNvGrpSpPr>
          <p:nvPr/>
        </p:nvGrpSpPr>
        <p:grpSpPr bwMode="auto">
          <a:xfrm>
            <a:off x="304800" y="71835"/>
            <a:ext cx="466725" cy="468313"/>
            <a:chOff x="1192404" y="608225"/>
            <a:chExt cx="1755828" cy="1759616"/>
          </a:xfrm>
        </p:grpSpPr>
        <p:grpSp>
          <p:nvGrpSpPr>
            <p:cNvPr id="32" name="组合 79"/>
            <p:cNvGrpSpPr>
              <a:grpSpLocks/>
            </p:cNvGrpSpPr>
            <p:nvPr/>
          </p:nvGrpSpPr>
          <p:grpSpPr bwMode="auto">
            <a:xfrm>
              <a:off x="1192404" y="608225"/>
              <a:ext cx="1755828" cy="1759616"/>
              <a:chOff x="6379729" y="2488774"/>
              <a:chExt cx="2513016" cy="2513016"/>
            </a:xfrm>
          </p:grpSpPr>
          <p:sp>
            <p:nvSpPr>
              <p:cNvPr id="3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35" name="任意多边形 83"/>
              <p:cNvGrpSpPr>
                <a:grpSpLocks/>
              </p:cNvGrpSpPr>
              <p:nvPr/>
            </p:nvGrpSpPr>
            <p:grpSpPr bwMode="auto">
              <a:xfrm>
                <a:off x="6397313" y="2490687"/>
                <a:ext cx="2505748" cy="2500354"/>
                <a:chOff x="1883664" y="1987296"/>
                <a:chExt cx="1322832" cy="1322832"/>
              </a:xfrm>
            </p:grpSpPr>
            <p:pic>
              <p:nvPicPr>
                <p:cNvPr id="36"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37"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3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8"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6.3  </a:t>
            </a:r>
            <a:r>
              <a:rPr lang="zh-CN" altLang="en-US" sz="3000" dirty="0">
                <a:solidFill>
                  <a:schemeClr val="bg1"/>
                </a:solidFill>
                <a:latin typeface="Rockwell" pitchFamily="18" charset="0"/>
                <a:ea typeface="微软雅黑" pitchFamily="34" charset="-122"/>
              </a:rPr>
              <a:t>公有继承</a:t>
            </a:r>
            <a:r>
              <a:rPr lang="zh-CN" altLang="en-US" sz="3000" dirty="0" smtClean="0">
                <a:solidFill>
                  <a:schemeClr val="bg1"/>
                </a:solidFill>
                <a:latin typeface="Rockwell" pitchFamily="18" charset="0"/>
                <a:ea typeface="微软雅黑" pitchFamily="34" charset="-122"/>
              </a:rPr>
              <a:t>举例</a:t>
            </a:r>
            <a:endParaRPr lang="zh-CN" altLang="en-US" sz="3000" dirty="0">
              <a:solidFill>
                <a:schemeClr val="bg1"/>
              </a:solidFill>
              <a:latin typeface="Rockwell" pitchFamily="18" charset="0"/>
              <a:ea typeface="微软雅黑" pitchFamily="34" charset="-122"/>
            </a:endParaRPr>
          </a:p>
        </p:txBody>
      </p:sp>
      <p:grpSp>
        <p:nvGrpSpPr>
          <p:cNvPr id="39" name="组合 38"/>
          <p:cNvGrpSpPr>
            <a:grpSpLocks/>
          </p:cNvGrpSpPr>
          <p:nvPr/>
        </p:nvGrpSpPr>
        <p:grpSpPr bwMode="auto">
          <a:xfrm>
            <a:off x="9967639" y="83890"/>
            <a:ext cx="2108200" cy="609600"/>
            <a:chOff x="755298" y="2917165"/>
            <a:chExt cx="1584454" cy="447077"/>
          </a:xfrm>
        </p:grpSpPr>
        <p:sp>
          <p:nvSpPr>
            <p:cNvPr id="40"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1" name="圆角矩形 40"/>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42"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582046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ppt_w</p:attrName>
                                        </p:attrNameLst>
                                      </p:cBhvr>
                                      <p:tavLst>
                                        <p:tav tm="0" fmla="#ppt_w*sin(2.5*pi*$)">
                                          <p:val>
                                            <p:fltVal val="0"/>
                                          </p:val>
                                        </p:tav>
                                        <p:tav tm="100000">
                                          <p:val>
                                            <p:fltVal val="1"/>
                                          </p:val>
                                        </p:tav>
                                      </p:tavLst>
                                    </p:anim>
                                    <p:anim calcmode="lin" valueType="num">
                                      <p:cBhvr>
                                        <p:cTn id="9" dur="1000" fill="hold"/>
                                        <p:tgtEl>
                                          <p:spTgt spid="38"/>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8"/>
                                        </p:tgtEl>
                                      </p:cBhvr>
                                    </p:animEffect>
                                    <p:animScale>
                                      <p:cBhvr>
                                        <p:cTn id="13" dur="250" autoRev="1" fill="hold"/>
                                        <p:tgtEl>
                                          <p:spTgt spid="38"/>
                                        </p:tgtEl>
                                      </p:cBhvr>
                                      <p:by x="105000" y="105000"/>
                                    </p:animScale>
                                  </p:childTnLst>
                                </p:cTn>
                              </p:par>
                            </p:childTnLst>
                          </p:cTn>
                        </p:par>
                        <p:par>
                          <p:cTn id="14" fill="hold">
                            <p:stCondLst>
                              <p:cond delay="24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pic>
        <p:nvPicPr>
          <p:cNvPr id="960612" name="Picture 100" descr="未标题-8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838200"/>
            <a:ext cx="4103688" cy="3533775"/>
          </a:xfrm>
          <a:prstGeom prst="rect">
            <a:avLst/>
          </a:prstGeom>
          <a:noFill/>
          <a:extLst>
            <a:ext uri="{909E8E84-426E-40DD-AFC4-6F175D3DCCD1}">
              <a14:hiddenFill xmlns:a14="http://schemas.microsoft.com/office/drawing/2010/main">
                <a:solidFill>
                  <a:srgbClr val="FFFFFF"/>
                </a:solidFill>
              </a14:hiddenFill>
            </a:ext>
          </a:extLst>
        </p:spPr>
      </p:pic>
      <p:sp>
        <p:nvSpPr>
          <p:cNvPr id="960613" name="矩形 134"/>
          <p:cNvSpPr>
            <a:spLocks noChangeArrowheads="1"/>
          </p:cNvSpPr>
          <p:nvPr/>
        </p:nvSpPr>
        <p:spPr bwMode="auto">
          <a:xfrm>
            <a:off x="4895850" y="1306513"/>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1</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0620"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0623"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24" name="Text Box 1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0629"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0632"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33" name="Text Box 121"/>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0638"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0641"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42" name="Text Box 130"/>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0647"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0650"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51" name="Text Box 139"/>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0656"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0659"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60" name="Text Box 148"/>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0671"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0674"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0675" name="Text Box 163"/>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0679"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第一部分</a:t>
            </a:r>
          </a:p>
        </p:txBody>
      </p:sp>
      <p:grpSp>
        <p:nvGrpSpPr>
          <p:cNvPr id="960680" name="Group 168"/>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0683"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1" kern="0" dirty="0"/>
              <a:t>继承与派生类</a:t>
            </a:r>
            <a:endParaRPr lang="zh-CN" altLang="zh-CN" sz="3200" dirty="0">
              <a:latin typeface="微软雅黑" pitchFamily="34" charset="-122"/>
              <a:ea typeface="微软雅黑" pitchFamily="34" charset="-122"/>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0612"/>
                                        </p:tgtEl>
                                        <p:attrNameLst>
                                          <p:attrName>style.visibility</p:attrName>
                                        </p:attrNameLst>
                                      </p:cBhvr>
                                      <p:to>
                                        <p:strVal val="visible"/>
                                      </p:to>
                                    </p:set>
                                    <p:anim calcmode="lin" valueType="num">
                                      <p:cBhvr>
                                        <p:cTn id="7" dur="1000" fill="hold"/>
                                        <p:tgtEl>
                                          <p:spTgt spid="960612"/>
                                        </p:tgtEl>
                                        <p:attrNameLst>
                                          <p:attrName>ppt_w</p:attrName>
                                        </p:attrNameLst>
                                      </p:cBhvr>
                                      <p:tavLst>
                                        <p:tav tm="0">
                                          <p:val>
                                            <p:fltVal val="0"/>
                                          </p:val>
                                        </p:tav>
                                        <p:tav tm="100000">
                                          <p:val>
                                            <p:strVal val="#ppt_w"/>
                                          </p:val>
                                        </p:tav>
                                      </p:tavLst>
                                    </p:anim>
                                    <p:anim calcmode="lin" valueType="num">
                                      <p:cBhvr>
                                        <p:cTn id="8" dur="1000" fill="hold"/>
                                        <p:tgtEl>
                                          <p:spTgt spid="960612"/>
                                        </p:tgtEl>
                                        <p:attrNameLst>
                                          <p:attrName>ppt_h</p:attrName>
                                        </p:attrNameLst>
                                      </p:cBhvr>
                                      <p:tavLst>
                                        <p:tav tm="0">
                                          <p:val>
                                            <p:fltVal val="0"/>
                                          </p:val>
                                        </p:tav>
                                        <p:tav tm="100000">
                                          <p:val>
                                            <p:strVal val="#ppt_h"/>
                                          </p:val>
                                        </p:tav>
                                      </p:tavLst>
                                    </p:anim>
                                    <p:anim calcmode="lin" valueType="num">
                                      <p:cBhvr>
                                        <p:cTn id="9" dur="1000" fill="hold"/>
                                        <p:tgtEl>
                                          <p:spTgt spid="9606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061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0613"/>
                                        </p:tgtEl>
                                        <p:attrNameLst>
                                          <p:attrName>style.visibility</p:attrName>
                                        </p:attrNameLst>
                                      </p:cBhvr>
                                      <p:to>
                                        <p:strVal val="visible"/>
                                      </p:to>
                                    </p:set>
                                    <p:animEffect transition="in" filter="fade">
                                      <p:cBhvr>
                                        <p:cTn id="14" dur="1000"/>
                                        <p:tgtEl>
                                          <p:spTgt spid="960613"/>
                                        </p:tgtEl>
                                      </p:cBhvr>
                                    </p:animEffect>
                                    <p:anim calcmode="lin" valueType="num">
                                      <p:cBhvr>
                                        <p:cTn id="15" dur="1000" fill="hold"/>
                                        <p:tgtEl>
                                          <p:spTgt spid="960613"/>
                                        </p:tgtEl>
                                        <p:attrNameLst>
                                          <p:attrName>ppt_x</p:attrName>
                                        </p:attrNameLst>
                                      </p:cBhvr>
                                      <p:tavLst>
                                        <p:tav tm="0">
                                          <p:val>
                                            <p:strVal val="#ppt_x"/>
                                          </p:val>
                                        </p:tav>
                                        <p:tav tm="100000">
                                          <p:val>
                                            <p:strVal val="#ppt_x"/>
                                          </p:val>
                                        </p:tav>
                                      </p:tavLst>
                                    </p:anim>
                                    <p:anim calcmode="lin" valueType="num">
                                      <p:cBhvr>
                                        <p:cTn id="16" dur="1000" fill="hold"/>
                                        <p:tgtEl>
                                          <p:spTgt spid="960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0679"/>
                                        </p:tgtEl>
                                        <p:attrNameLst>
                                          <p:attrName>style.visibility</p:attrName>
                                        </p:attrNameLst>
                                      </p:cBhvr>
                                      <p:to>
                                        <p:strVal val="visible"/>
                                      </p:to>
                                    </p:set>
                                    <p:animEffect transition="in" filter="fade">
                                      <p:cBhvr>
                                        <p:cTn id="93" dur="750"/>
                                        <p:tgtEl>
                                          <p:spTgt spid="960679"/>
                                        </p:tgtEl>
                                      </p:cBhvr>
                                    </p:animEffect>
                                    <p:anim calcmode="lin" valueType="num">
                                      <p:cBhvr>
                                        <p:cTn id="94" dur="750" fill="hold"/>
                                        <p:tgtEl>
                                          <p:spTgt spid="960679"/>
                                        </p:tgtEl>
                                        <p:attrNameLst>
                                          <p:attrName>ppt_w</p:attrName>
                                        </p:attrNameLst>
                                      </p:cBhvr>
                                      <p:tavLst>
                                        <p:tav tm="0" fmla="#ppt_w*sin(2.5*pi*$)">
                                          <p:val>
                                            <p:fltVal val="0"/>
                                          </p:val>
                                        </p:tav>
                                        <p:tav tm="100000">
                                          <p:val>
                                            <p:fltVal val="1"/>
                                          </p:val>
                                        </p:tav>
                                      </p:tavLst>
                                    </p:anim>
                                    <p:anim calcmode="lin" valueType="num">
                                      <p:cBhvr>
                                        <p:cTn id="95" dur="750" fill="hold"/>
                                        <p:tgtEl>
                                          <p:spTgt spid="960679"/>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0680"/>
                                        </p:tgtEl>
                                        <p:attrNameLst>
                                          <p:attrName>style.visibility</p:attrName>
                                        </p:attrNameLst>
                                      </p:cBhvr>
                                      <p:to>
                                        <p:strVal val="visible"/>
                                      </p:to>
                                    </p:set>
                                    <p:anim calcmode="lin" valueType="num">
                                      <p:cBhvr>
                                        <p:cTn id="99" dur="2000" fill="hold"/>
                                        <p:tgtEl>
                                          <p:spTgt spid="960680"/>
                                        </p:tgtEl>
                                        <p:attrNameLst>
                                          <p:attrName>ppt_w</p:attrName>
                                        </p:attrNameLst>
                                      </p:cBhvr>
                                      <p:tavLst>
                                        <p:tav tm="0">
                                          <p:val>
                                            <p:fltVal val="0"/>
                                          </p:val>
                                        </p:tav>
                                        <p:tav tm="100000">
                                          <p:val>
                                            <p:strVal val="#ppt_w"/>
                                          </p:val>
                                        </p:tav>
                                      </p:tavLst>
                                    </p:anim>
                                    <p:anim calcmode="lin" valueType="num">
                                      <p:cBhvr>
                                        <p:cTn id="100" dur="2000" fill="hold"/>
                                        <p:tgtEl>
                                          <p:spTgt spid="960680"/>
                                        </p:tgtEl>
                                        <p:attrNameLst>
                                          <p:attrName>ppt_h</p:attrName>
                                        </p:attrNameLst>
                                      </p:cBhvr>
                                      <p:tavLst>
                                        <p:tav tm="0">
                                          <p:val>
                                            <p:fltVal val="0"/>
                                          </p:val>
                                        </p:tav>
                                        <p:tav tm="100000">
                                          <p:val>
                                            <p:strVal val="#ppt_h"/>
                                          </p:val>
                                        </p:tav>
                                      </p:tavLst>
                                    </p:anim>
                                    <p:anim calcmode="lin" valueType="num">
                                      <p:cBhvr>
                                        <p:cTn id="101" dur="2000" fill="hold"/>
                                        <p:tgtEl>
                                          <p:spTgt spid="960680"/>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0680"/>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0683"/>
                                        </p:tgtEl>
                                        <p:attrNameLst>
                                          <p:attrName>style.visibility</p:attrName>
                                        </p:attrNameLst>
                                      </p:cBhvr>
                                      <p:to>
                                        <p:strVal val="visible"/>
                                      </p:to>
                                    </p:set>
                                    <p:animEffect transition="in" filter="wipe(left)">
                                      <p:cBhvr>
                                        <p:cTn id="106" dur="3000"/>
                                        <p:tgtEl>
                                          <p:spTgt spid="960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613" grpId="0"/>
      <p:bldP spid="960679" grpId="0"/>
      <p:bldP spid="96068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2726" y="716776"/>
            <a:ext cx="11853113" cy="525658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gn="just">
              <a:lnSpc>
                <a:spcPct val="150000"/>
              </a:lnSpc>
              <a:spcBef>
                <a:spcPts val="0"/>
              </a:spcBef>
              <a:buFont typeface="Wingdings" pitchFamily="2" charset="2"/>
              <a:buNone/>
              <a:defRPr/>
            </a:pPr>
            <a:r>
              <a:rPr lang="en-US" altLang="zh-CN" sz="2801" kern="0" dirty="0">
                <a:solidFill>
                  <a:srgbClr val="000000"/>
                </a:solidFill>
              </a:rPr>
              <a:t>     3. </a:t>
            </a:r>
            <a:r>
              <a:rPr lang="zh-CN" altLang="en-US" sz="2801" kern="0" dirty="0">
                <a:solidFill>
                  <a:srgbClr val="000000"/>
                </a:solidFill>
              </a:rPr>
              <a:t>保护继承的访问规则</a:t>
            </a:r>
          </a:p>
          <a:p>
            <a:pPr marL="0" algn="just">
              <a:lnSpc>
                <a:spcPct val="150000"/>
              </a:lnSpc>
              <a:spcBef>
                <a:spcPts val="0"/>
              </a:spcBef>
              <a:defRPr/>
            </a:pPr>
            <a:r>
              <a:rPr lang="zh-CN" altLang="en-US" sz="2801" b="0" kern="0" dirty="0">
                <a:solidFill>
                  <a:srgbClr val="000000"/>
                </a:solidFill>
              </a:rPr>
              <a:t>基类的</a:t>
            </a:r>
            <a:r>
              <a:rPr lang="en-US" altLang="zh-CN" sz="2801" b="0" kern="0" dirty="0">
                <a:solidFill>
                  <a:srgbClr val="FF0000"/>
                </a:solidFill>
              </a:rPr>
              <a:t>public</a:t>
            </a:r>
            <a:r>
              <a:rPr lang="zh-CN" altLang="en-US" sz="2801" b="0" kern="0" dirty="0">
                <a:solidFill>
                  <a:srgbClr val="000000"/>
                </a:solidFill>
              </a:rPr>
              <a:t>成员和</a:t>
            </a:r>
            <a:r>
              <a:rPr lang="en-US" altLang="zh-CN" sz="2801" b="0" kern="0" dirty="0">
                <a:solidFill>
                  <a:srgbClr val="FF0000"/>
                </a:solidFill>
              </a:rPr>
              <a:t>protected</a:t>
            </a:r>
            <a:r>
              <a:rPr lang="zh-CN" altLang="en-US" sz="2801" b="0" kern="0" dirty="0">
                <a:solidFill>
                  <a:srgbClr val="000000"/>
                </a:solidFill>
              </a:rPr>
              <a:t>成员被继承到派生类中都作为派生类的</a:t>
            </a:r>
            <a:r>
              <a:rPr lang="en-US" altLang="zh-CN" sz="2801" b="0" kern="0" dirty="0">
                <a:solidFill>
                  <a:srgbClr val="FF0000"/>
                </a:solidFill>
              </a:rPr>
              <a:t>protected</a:t>
            </a:r>
            <a:r>
              <a:rPr lang="zh-CN" altLang="en-US" sz="2801" b="0" kern="0" dirty="0">
                <a:solidFill>
                  <a:srgbClr val="000000"/>
                </a:solidFill>
              </a:rPr>
              <a:t>成员</a:t>
            </a:r>
            <a:r>
              <a:rPr lang="en-US" altLang="zh-CN" sz="2801" b="0" kern="0" dirty="0">
                <a:solidFill>
                  <a:srgbClr val="000000"/>
                </a:solidFill>
              </a:rPr>
              <a:t>,</a:t>
            </a:r>
            <a:r>
              <a:rPr lang="zh-CN" altLang="en-US" sz="2801" b="0" kern="0" dirty="0">
                <a:solidFill>
                  <a:srgbClr val="000000"/>
                </a:solidFill>
              </a:rPr>
              <a:t>派生类的其他成员可以直接访问它们</a:t>
            </a:r>
            <a:r>
              <a:rPr lang="en-US" altLang="zh-CN" sz="2801" b="0" kern="0" dirty="0">
                <a:solidFill>
                  <a:srgbClr val="000000"/>
                </a:solidFill>
              </a:rPr>
              <a:t>,</a:t>
            </a:r>
            <a:r>
              <a:rPr lang="zh-CN" altLang="en-US" sz="2801" b="0" kern="0" dirty="0">
                <a:solidFill>
                  <a:srgbClr val="000000"/>
                </a:solidFill>
              </a:rPr>
              <a:t>但是类的外部使用者不能通过派生类的对象来访问它们。</a:t>
            </a:r>
          </a:p>
          <a:p>
            <a:pPr marL="0">
              <a:lnSpc>
                <a:spcPct val="150000"/>
              </a:lnSpc>
              <a:spcBef>
                <a:spcPts val="0"/>
              </a:spcBef>
              <a:defRPr/>
            </a:pPr>
            <a:r>
              <a:rPr lang="zh-CN" altLang="en-US" sz="2801" b="0" kern="0" dirty="0">
                <a:solidFill>
                  <a:srgbClr val="000000"/>
                </a:solidFill>
              </a:rPr>
              <a:t>基类的</a:t>
            </a:r>
            <a:r>
              <a:rPr lang="en-US" altLang="zh-CN" sz="2801" b="0" kern="0" dirty="0">
                <a:solidFill>
                  <a:srgbClr val="FF0000"/>
                </a:solidFill>
              </a:rPr>
              <a:t>private</a:t>
            </a:r>
            <a:r>
              <a:rPr lang="zh-CN" altLang="en-US" sz="2801" b="0" kern="0" dirty="0">
                <a:solidFill>
                  <a:srgbClr val="000000"/>
                </a:solidFill>
              </a:rPr>
              <a:t>成员在私有派生类中是不 可直接访问的</a:t>
            </a:r>
            <a:r>
              <a:rPr lang="en-US" altLang="zh-CN" sz="2801" b="0" kern="0" dirty="0">
                <a:solidFill>
                  <a:srgbClr val="000000"/>
                </a:solidFill>
              </a:rPr>
              <a:t>,</a:t>
            </a:r>
            <a:r>
              <a:rPr lang="zh-CN" altLang="en-US" sz="2801" b="0" kern="0" dirty="0">
                <a:solidFill>
                  <a:srgbClr val="000000"/>
                </a:solidFill>
              </a:rPr>
              <a:t>所以无论是派生类成员还是通过派生类的对象</a:t>
            </a:r>
            <a:r>
              <a:rPr lang="en-US" altLang="zh-CN" sz="2801" b="0" kern="0" dirty="0">
                <a:solidFill>
                  <a:srgbClr val="000000"/>
                </a:solidFill>
              </a:rPr>
              <a:t>,</a:t>
            </a:r>
            <a:r>
              <a:rPr lang="zh-CN" altLang="en-US" sz="2801" b="0" kern="0" dirty="0">
                <a:solidFill>
                  <a:srgbClr val="000000"/>
                </a:solidFill>
              </a:rPr>
              <a:t>都无法直接访问基类的</a:t>
            </a:r>
            <a:r>
              <a:rPr lang="en-US" altLang="zh-CN" sz="2801" b="0" kern="0" dirty="0">
                <a:solidFill>
                  <a:srgbClr val="FF0000"/>
                </a:solidFill>
              </a:rPr>
              <a:t>private</a:t>
            </a:r>
            <a:r>
              <a:rPr lang="zh-CN" altLang="en-US" sz="2801" b="0" kern="0" dirty="0">
                <a:solidFill>
                  <a:srgbClr val="000000"/>
                </a:solidFill>
              </a:rPr>
              <a:t>成员。</a:t>
            </a:r>
            <a:endParaRPr lang="en-US" altLang="zh-CN" sz="2801" b="0" kern="0" dirty="0">
              <a:solidFill>
                <a:srgbClr val="000000"/>
              </a:solidFill>
            </a:endParaRPr>
          </a:p>
          <a:p>
            <a:pPr marL="0">
              <a:lnSpc>
                <a:spcPct val="150000"/>
              </a:lnSpc>
              <a:spcBef>
                <a:spcPts val="0"/>
              </a:spcBef>
              <a:defRPr/>
            </a:pPr>
            <a:endParaRPr lang="en-US" altLang="zh-CN" sz="2801" b="0" kern="0" dirty="0">
              <a:solidFill>
                <a:srgbClr val="000000"/>
              </a:solidFill>
            </a:endParaRPr>
          </a:p>
          <a:p>
            <a:pPr marL="0">
              <a:lnSpc>
                <a:spcPct val="150000"/>
              </a:lnSpc>
              <a:spcBef>
                <a:spcPts val="0"/>
              </a:spcBef>
              <a:defRPr/>
            </a:pPr>
            <a:r>
              <a:rPr lang="zh-CN" altLang="zh-CN" sz="2801" b="0" dirty="0"/>
              <a:t>通过</a:t>
            </a:r>
            <a:r>
              <a:rPr lang="zh-CN" altLang="zh-CN" sz="2801" b="0" dirty="0">
                <a:solidFill>
                  <a:srgbClr val="990000"/>
                </a:solidFill>
              </a:rPr>
              <a:t>派生类的对象</a:t>
            </a:r>
            <a:r>
              <a:rPr lang="zh-CN" altLang="zh-CN" sz="2801" b="0" dirty="0"/>
              <a:t>不能访问基类中的任何成员</a:t>
            </a:r>
            <a:endParaRPr lang="zh-CN" altLang="en-US" sz="2801" b="0" dirty="0"/>
          </a:p>
          <a:p>
            <a:pPr>
              <a:buFont typeface="Wingdings" pitchFamily="2" charset="2"/>
              <a:buNone/>
              <a:defRPr/>
            </a:pPr>
            <a:endParaRPr lang="zh-CN" altLang="en-US" sz="2801" kern="0" dirty="0">
              <a:solidFill>
                <a:srgbClr val="000000"/>
              </a:solidFill>
            </a:endParaRPr>
          </a:p>
          <a:p>
            <a:pPr>
              <a:buFont typeface="Wingdings" pitchFamily="2" charset="2"/>
              <a:buNone/>
              <a:defRPr/>
            </a:pPr>
            <a:r>
              <a:rPr lang="zh-CN" altLang="en-US" sz="2801" kern="0" dirty="0">
                <a:solidFill>
                  <a:srgbClr val="000000"/>
                </a:solidFill>
              </a:rPr>
              <a:t>             </a:t>
            </a: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grpSp>
        <p:nvGrpSpPr>
          <p:cNvPr id="12" name="组合 11"/>
          <p:cNvGrpSpPr>
            <a:grpSpLocks/>
          </p:cNvGrpSpPr>
          <p:nvPr/>
        </p:nvGrpSpPr>
        <p:grpSpPr bwMode="auto">
          <a:xfrm>
            <a:off x="9967639" y="83890"/>
            <a:ext cx="2108200" cy="609600"/>
            <a:chOff x="755298" y="2917165"/>
            <a:chExt cx="1584454" cy="447077"/>
          </a:xfrm>
        </p:grpSpPr>
        <p:sp>
          <p:nvSpPr>
            <p:cNvPr id="13"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4" name="圆角矩形 13"/>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5"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26279318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par>
                          <p:cTn id="14" fill="hold">
                            <p:stCondLst>
                              <p:cond delay="23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529292" y="2345282"/>
            <a:ext cx="9146117" cy="100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000" dirty="0">
                <a:solidFill>
                  <a:srgbClr val="000000"/>
                </a:solidFill>
              </a:rPr>
              <a:t>                                                                 </a:t>
            </a:r>
            <a:r>
              <a:rPr kumimoji="1" lang="en-US" altLang="zh-CN" sz="2801" b="1" dirty="0" smtClean="0">
                <a:solidFill>
                  <a:srgbClr val="000000"/>
                </a:solidFill>
              </a:rPr>
              <a:t> </a:t>
            </a:r>
            <a:r>
              <a:rPr kumimoji="1" lang="zh-CN" altLang="en-US" sz="2801" b="1" dirty="0" smtClean="0">
                <a:solidFill>
                  <a:srgbClr val="000000"/>
                </a:solidFill>
              </a:rPr>
              <a:t>保护</a:t>
            </a:r>
            <a:r>
              <a:rPr kumimoji="1" lang="zh-CN" altLang="en-US" sz="2801" b="1" dirty="0">
                <a:solidFill>
                  <a:srgbClr val="000000"/>
                </a:solidFill>
              </a:rPr>
              <a:t>继承的访问规则</a:t>
            </a:r>
          </a:p>
          <a:p>
            <a:endParaRPr kumimoji="1" lang="en-US" altLang="zh-CN" sz="3201" dirty="0"/>
          </a:p>
        </p:txBody>
      </p:sp>
      <p:grpSp>
        <p:nvGrpSpPr>
          <p:cNvPr id="32771" name="Group 3"/>
          <p:cNvGrpSpPr>
            <a:grpSpLocks/>
          </p:cNvGrpSpPr>
          <p:nvPr/>
        </p:nvGrpSpPr>
        <p:grpSpPr bwMode="auto">
          <a:xfrm>
            <a:off x="2059640" y="2896271"/>
            <a:ext cx="8079070" cy="1564050"/>
            <a:chOff x="-3" y="381"/>
            <a:chExt cx="3710" cy="985"/>
          </a:xfrm>
        </p:grpSpPr>
        <p:grpSp>
          <p:nvGrpSpPr>
            <p:cNvPr id="32772" name="Group 4"/>
            <p:cNvGrpSpPr>
              <a:grpSpLocks/>
            </p:cNvGrpSpPr>
            <p:nvPr/>
          </p:nvGrpSpPr>
          <p:grpSpPr bwMode="auto">
            <a:xfrm>
              <a:off x="0" y="384"/>
              <a:ext cx="3704" cy="979"/>
              <a:chOff x="0" y="384"/>
              <a:chExt cx="3704" cy="979"/>
            </a:xfrm>
          </p:grpSpPr>
          <p:grpSp>
            <p:nvGrpSpPr>
              <p:cNvPr id="32774" name="Group 5"/>
              <p:cNvGrpSpPr>
                <a:grpSpLocks/>
              </p:cNvGrpSpPr>
              <p:nvPr/>
            </p:nvGrpSpPr>
            <p:grpSpPr bwMode="auto">
              <a:xfrm>
                <a:off x="0" y="384"/>
                <a:ext cx="950" cy="384"/>
                <a:chOff x="0" y="384"/>
                <a:chExt cx="950" cy="384"/>
              </a:xfrm>
            </p:grpSpPr>
            <p:sp>
              <p:nvSpPr>
                <p:cNvPr id="32796" name="Rectangle 6"/>
                <p:cNvSpPr>
                  <a:spLocks noChangeArrowheads="1"/>
                </p:cNvSpPr>
                <p:nvPr/>
              </p:nvSpPr>
              <p:spPr bwMode="auto">
                <a:xfrm>
                  <a:off x="43" y="384"/>
                  <a:ext cx="8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    </a:t>
                  </a:r>
                  <a:r>
                    <a:rPr kumimoji="1" lang="zh-CN" altLang="en-US" sz="2000" b="1">
                      <a:solidFill>
                        <a:srgbClr val="000000"/>
                      </a:solidFill>
                    </a:rPr>
                    <a:t>基类成员</a:t>
                  </a:r>
                  <a:endParaRPr kumimoji="1" lang="zh-CN" altLang="en-US" sz="2000" b="1"/>
                </a:p>
                <a:p>
                  <a:endParaRPr kumimoji="1" lang="en-US" altLang="zh-CN" sz="2000" b="1"/>
                </a:p>
              </p:txBody>
            </p:sp>
            <p:sp>
              <p:nvSpPr>
                <p:cNvPr id="32797" name="Rectangle 7"/>
                <p:cNvSpPr>
                  <a:spLocks noChangeArrowheads="1"/>
                </p:cNvSpPr>
                <p:nvPr/>
              </p:nvSpPr>
              <p:spPr bwMode="auto">
                <a:xfrm>
                  <a:off x="0" y="384"/>
                  <a:ext cx="95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2775" name="Group 8"/>
              <p:cNvGrpSpPr>
                <a:grpSpLocks/>
              </p:cNvGrpSpPr>
              <p:nvPr/>
            </p:nvGrpSpPr>
            <p:grpSpPr bwMode="auto">
              <a:xfrm>
                <a:off x="950" y="384"/>
                <a:ext cx="950" cy="384"/>
                <a:chOff x="950" y="384"/>
                <a:chExt cx="950" cy="384"/>
              </a:xfrm>
            </p:grpSpPr>
            <p:sp>
              <p:nvSpPr>
                <p:cNvPr id="32794" name="Rectangle 9"/>
                <p:cNvSpPr>
                  <a:spLocks noChangeArrowheads="1"/>
                </p:cNvSpPr>
                <p:nvPr/>
              </p:nvSpPr>
              <p:spPr bwMode="auto">
                <a:xfrm>
                  <a:off x="993" y="384"/>
                  <a:ext cx="86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private</a:t>
                  </a:r>
                  <a:r>
                    <a:rPr kumimoji="1" lang="zh-CN" altLang="en-US" sz="2000" b="1">
                      <a:solidFill>
                        <a:srgbClr val="000000"/>
                      </a:solidFill>
                    </a:rPr>
                    <a:t>成员</a:t>
                  </a:r>
                  <a:endParaRPr kumimoji="1" lang="zh-CN" altLang="en-US" sz="2000" b="1"/>
                </a:p>
                <a:p>
                  <a:endParaRPr kumimoji="1" lang="en-US" altLang="zh-CN" sz="2000" b="1"/>
                </a:p>
              </p:txBody>
            </p:sp>
            <p:sp>
              <p:nvSpPr>
                <p:cNvPr id="32795" name="Rectangle 10"/>
                <p:cNvSpPr>
                  <a:spLocks noChangeArrowheads="1"/>
                </p:cNvSpPr>
                <p:nvPr/>
              </p:nvSpPr>
              <p:spPr bwMode="auto">
                <a:xfrm>
                  <a:off x="950" y="384"/>
                  <a:ext cx="95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2776" name="Group 11"/>
              <p:cNvGrpSpPr>
                <a:grpSpLocks/>
              </p:cNvGrpSpPr>
              <p:nvPr/>
            </p:nvGrpSpPr>
            <p:grpSpPr bwMode="auto">
              <a:xfrm>
                <a:off x="1900" y="384"/>
                <a:ext cx="902" cy="384"/>
                <a:chOff x="1900" y="384"/>
                <a:chExt cx="902" cy="384"/>
              </a:xfrm>
            </p:grpSpPr>
            <p:sp>
              <p:nvSpPr>
                <p:cNvPr id="32792" name="Rectangle 12"/>
                <p:cNvSpPr>
                  <a:spLocks noChangeArrowheads="1"/>
                </p:cNvSpPr>
                <p:nvPr/>
              </p:nvSpPr>
              <p:spPr bwMode="auto">
                <a:xfrm>
                  <a:off x="1943" y="384"/>
                  <a:ext cx="81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public</a:t>
                  </a:r>
                  <a:r>
                    <a:rPr kumimoji="1" lang="zh-CN" altLang="en-US" sz="2000" b="1">
                      <a:solidFill>
                        <a:srgbClr val="000000"/>
                      </a:solidFill>
                    </a:rPr>
                    <a:t>成员</a:t>
                  </a:r>
                  <a:endParaRPr kumimoji="1" lang="zh-CN" altLang="en-US" sz="2000" b="1"/>
                </a:p>
                <a:p>
                  <a:endParaRPr kumimoji="1" lang="en-US" altLang="zh-CN" sz="2000" b="1"/>
                </a:p>
              </p:txBody>
            </p:sp>
            <p:sp>
              <p:nvSpPr>
                <p:cNvPr id="32793" name="Rectangle 13"/>
                <p:cNvSpPr>
                  <a:spLocks noChangeArrowheads="1"/>
                </p:cNvSpPr>
                <p:nvPr/>
              </p:nvSpPr>
              <p:spPr bwMode="auto">
                <a:xfrm>
                  <a:off x="1900" y="384"/>
                  <a:ext cx="90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2777" name="Group 14"/>
              <p:cNvGrpSpPr>
                <a:grpSpLocks/>
              </p:cNvGrpSpPr>
              <p:nvPr/>
            </p:nvGrpSpPr>
            <p:grpSpPr bwMode="auto">
              <a:xfrm>
                <a:off x="2802" y="384"/>
                <a:ext cx="902" cy="384"/>
                <a:chOff x="2802" y="384"/>
                <a:chExt cx="902" cy="384"/>
              </a:xfrm>
            </p:grpSpPr>
            <p:sp>
              <p:nvSpPr>
                <p:cNvPr id="32790" name="Rectangle 15"/>
                <p:cNvSpPr>
                  <a:spLocks noChangeArrowheads="1"/>
                </p:cNvSpPr>
                <p:nvPr/>
              </p:nvSpPr>
              <p:spPr bwMode="auto">
                <a:xfrm>
                  <a:off x="2845" y="384"/>
                  <a:ext cx="81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solidFill>
                        <a:srgbClr val="000000"/>
                      </a:solidFill>
                    </a:rPr>
                    <a:t>protected</a:t>
                  </a:r>
                  <a:r>
                    <a:rPr kumimoji="1" lang="zh-CN" altLang="en-US" sz="2000" b="1">
                      <a:solidFill>
                        <a:srgbClr val="000000"/>
                      </a:solidFill>
                    </a:rPr>
                    <a:t>成员</a:t>
                  </a:r>
                  <a:endParaRPr kumimoji="1" lang="zh-CN" altLang="en-US" sz="2000" b="1"/>
                </a:p>
                <a:p>
                  <a:endParaRPr kumimoji="1" lang="en-US" altLang="zh-CN" sz="2000" b="1"/>
                </a:p>
              </p:txBody>
            </p:sp>
            <p:sp>
              <p:nvSpPr>
                <p:cNvPr id="32791" name="Rectangle 16"/>
                <p:cNvSpPr>
                  <a:spLocks noChangeArrowheads="1"/>
                </p:cNvSpPr>
                <p:nvPr/>
              </p:nvSpPr>
              <p:spPr bwMode="auto">
                <a:xfrm>
                  <a:off x="2802" y="384"/>
                  <a:ext cx="90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2778" name="Group 17"/>
              <p:cNvGrpSpPr>
                <a:grpSpLocks/>
              </p:cNvGrpSpPr>
              <p:nvPr/>
            </p:nvGrpSpPr>
            <p:grpSpPr bwMode="auto">
              <a:xfrm>
                <a:off x="0" y="768"/>
                <a:ext cx="950" cy="595"/>
                <a:chOff x="0" y="768"/>
                <a:chExt cx="950" cy="595"/>
              </a:xfrm>
            </p:grpSpPr>
            <p:sp>
              <p:nvSpPr>
                <p:cNvPr id="32788" name="Rectangle 18"/>
                <p:cNvSpPr>
                  <a:spLocks noChangeArrowheads="1"/>
                </p:cNvSpPr>
                <p:nvPr/>
              </p:nvSpPr>
              <p:spPr bwMode="auto">
                <a:xfrm>
                  <a:off x="43" y="768"/>
                  <a:ext cx="864"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内部访问</a:t>
                  </a:r>
                  <a:endParaRPr kumimoji="1" lang="zh-CN" altLang="en-US" sz="2000" b="1"/>
                </a:p>
                <a:p>
                  <a:r>
                    <a:rPr kumimoji="1" lang="zh-CN" altLang="en-US" sz="2000" b="1">
                      <a:solidFill>
                        <a:srgbClr val="000000"/>
                      </a:solidFill>
                    </a:rPr>
                    <a:t> 对象访问</a:t>
                  </a:r>
                  <a:endParaRPr kumimoji="1" lang="zh-CN" altLang="en-US" sz="2000" b="1"/>
                </a:p>
                <a:p>
                  <a:r>
                    <a:rPr kumimoji="1" lang="zh-CN" altLang="en-US" sz="2000" b="1"/>
                    <a:t> </a:t>
                  </a:r>
                </a:p>
                <a:p>
                  <a:endParaRPr kumimoji="1" lang="en-US" altLang="zh-CN" sz="2000" b="1"/>
                </a:p>
              </p:txBody>
            </p:sp>
            <p:sp>
              <p:nvSpPr>
                <p:cNvPr id="32789" name="Rectangle 19"/>
                <p:cNvSpPr>
                  <a:spLocks noChangeArrowheads="1"/>
                </p:cNvSpPr>
                <p:nvPr/>
              </p:nvSpPr>
              <p:spPr bwMode="auto">
                <a:xfrm>
                  <a:off x="0" y="768"/>
                  <a:ext cx="950"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2779" name="Group 20"/>
              <p:cNvGrpSpPr>
                <a:grpSpLocks/>
              </p:cNvGrpSpPr>
              <p:nvPr/>
            </p:nvGrpSpPr>
            <p:grpSpPr bwMode="auto">
              <a:xfrm>
                <a:off x="950" y="768"/>
                <a:ext cx="950" cy="595"/>
                <a:chOff x="950" y="768"/>
                <a:chExt cx="950" cy="595"/>
              </a:xfrm>
            </p:grpSpPr>
            <p:sp>
              <p:nvSpPr>
                <p:cNvPr id="32786" name="Rectangle 21"/>
                <p:cNvSpPr>
                  <a:spLocks noChangeArrowheads="1"/>
                </p:cNvSpPr>
                <p:nvPr/>
              </p:nvSpPr>
              <p:spPr bwMode="auto">
                <a:xfrm>
                  <a:off x="993" y="768"/>
                  <a:ext cx="864"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13335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不可访问</a:t>
                  </a:r>
                  <a:endParaRPr kumimoji="1" lang="zh-CN" altLang="en-US" sz="2000" b="1"/>
                </a:p>
                <a:p>
                  <a:r>
                    <a:rPr kumimoji="1" lang="zh-CN" altLang="en-US" sz="2000" b="1">
                      <a:solidFill>
                        <a:srgbClr val="000000"/>
                      </a:solidFill>
                    </a:rPr>
                    <a:t>不可访问</a:t>
                  </a:r>
                  <a:endParaRPr kumimoji="1" lang="zh-CN" altLang="en-US" sz="2000" b="1"/>
                </a:p>
                <a:p>
                  <a:endParaRPr kumimoji="1" lang="en-US" altLang="zh-CN" sz="2000" b="1"/>
                </a:p>
              </p:txBody>
            </p:sp>
            <p:sp>
              <p:nvSpPr>
                <p:cNvPr id="32787" name="Rectangle 22"/>
                <p:cNvSpPr>
                  <a:spLocks noChangeArrowheads="1"/>
                </p:cNvSpPr>
                <p:nvPr/>
              </p:nvSpPr>
              <p:spPr bwMode="auto">
                <a:xfrm>
                  <a:off x="950" y="768"/>
                  <a:ext cx="950"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2780" name="Group 23"/>
              <p:cNvGrpSpPr>
                <a:grpSpLocks/>
              </p:cNvGrpSpPr>
              <p:nvPr/>
            </p:nvGrpSpPr>
            <p:grpSpPr bwMode="auto">
              <a:xfrm>
                <a:off x="1900" y="768"/>
                <a:ext cx="902" cy="595"/>
                <a:chOff x="1900" y="768"/>
                <a:chExt cx="902" cy="595"/>
              </a:xfrm>
            </p:grpSpPr>
            <p:sp>
              <p:nvSpPr>
                <p:cNvPr id="32784" name="Rectangle 24"/>
                <p:cNvSpPr>
                  <a:spLocks noChangeArrowheads="1"/>
                </p:cNvSpPr>
                <p:nvPr/>
              </p:nvSpPr>
              <p:spPr bwMode="auto">
                <a:xfrm>
                  <a:off x="1943" y="768"/>
                  <a:ext cx="816"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可访问</a:t>
                  </a:r>
                  <a:endParaRPr kumimoji="1" lang="zh-CN" altLang="en-US" sz="2000" b="1"/>
                </a:p>
                <a:p>
                  <a:r>
                    <a:rPr kumimoji="1" lang="zh-CN" altLang="en-US" sz="2000" b="1">
                      <a:solidFill>
                        <a:srgbClr val="000000"/>
                      </a:solidFill>
                    </a:rPr>
                    <a:t>不可访问</a:t>
                  </a:r>
                  <a:endParaRPr kumimoji="1" lang="zh-CN" altLang="en-US" sz="2000" b="1"/>
                </a:p>
                <a:p>
                  <a:endParaRPr kumimoji="1" lang="en-US" altLang="zh-CN" sz="2000" b="1"/>
                </a:p>
              </p:txBody>
            </p:sp>
            <p:sp>
              <p:nvSpPr>
                <p:cNvPr id="32785" name="Rectangle 25"/>
                <p:cNvSpPr>
                  <a:spLocks noChangeArrowheads="1"/>
                </p:cNvSpPr>
                <p:nvPr/>
              </p:nvSpPr>
              <p:spPr bwMode="auto">
                <a:xfrm>
                  <a:off x="1900" y="768"/>
                  <a:ext cx="902"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2781" name="Group 26"/>
              <p:cNvGrpSpPr>
                <a:grpSpLocks/>
              </p:cNvGrpSpPr>
              <p:nvPr/>
            </p:nvGrpSpPr>
            <p:grpSpPr bwMode="auto">
              <a:xfrm>
                <a:off x="2802" y="768"/>
                <a:ext cx="902" cy="595"/>
                <a:chOff x="2802" y="768"/>
                <a:chExt cx="902" cy="595"/>
              </a:xfrm>
            </p:grpSpPr>
            <p:sp>
              <p:nvSpPr>
                <p:cNvPr id="32782" name="Rectangle 27"/>
                <p:cNvSpPr>
                  <a:spLocks noChangeArrowheads="1"/>
                </p:cNvSpPr>
                <p:nvPr/>
              </p:nvSpPr>
              <p:spPr bwMode="auto">
                <a:xfrm>
                  <a:off x="2845" y="768"/>
                  <a:ext cx="816"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2000" b="1">
                      <a:solidFill>
                        <a:srgbClr val="000000"/>
                      </a:solidFill>
                    </a:rPr>
                    <a:t>可访问</a:t>
                  </a:r>
                  <a:endParaRPr kumimoji="1" lang="zh-CN" altLang="en-US" sz="2000" b="1"/>
                </a:p>
                <a:p>
                  <a:r>
                    <a:rPr kumimoji="1" lang="zh-CN" altLang="en-US" sz="2000" b="1">
                      <a:solidFill>
                        <a:srgbClr val="000000"/>
                      </a:solidFill>
                    </a:rPr>
                    <a:t>不可访问</a:t>
                  </a:r>
                  <a:endParaRPr kumimoji="1" lang="zh-CN" altLang="en-US" sz="2000" b="1"/>
                </a:p>
                <a:p>
                  <a:endParaRPr kumimoji="1" lang="en-US" altLang="zh-CN" sz="2000" b="1"/>
                </a:p>
              </p:txBody>
            </p:sp>
            <p:sp>
              <p:nvSpPr>
                <p:cNvPr id="32783" name="Rectangle 28"/>
                <p:cNvSpPr>
                  <a:spLocks noChangeArrowheads="1"/>
                </p:cNvSpPr>
                <p:nvPr/>
              </p:nvSpPr>
              <p:spPr bwMode="auto">
                <a:xfrm>
                  <a:off x="2802" y="768"/>
                  <a:ext cx="902" cy="595"/>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2773" name="Rectangle 29"/>
            <p:cNvSpPr>
              <a:spLocks noChangeArrowheads="1"/>
            </p:cNvSpPr>
            <p:nvPr/>
          </p:nvSpPr>
          <p:spPr bwMode="auto">
            <a:xfrm>
              <a:off x="-3" y="381"/>
              <a:ext cx="3710" cy="985"/>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30"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p:cNvGrpSpPr>
            <a:grpSpLocks/>
          </p:cNvGrpSpPr>
          <p:nvPr/>
        </p:nvGrpSpPr>
        <p:grpSpPr bwMode="auto">
          <a:xfrm>
            <a:off x="304800" y="71835"/>
            <a:ext cx="466725" cy="468313"/>
            <a:chOff x="1192404" y="608225"/>
            <a:chExt cx="1755828" cy="1759616"/>
          </a:xfrm>
        </p:grpSpPr>
        <p:grpSp>
          <p:nvGrpSpPr>
            <p:cNvPr id="32" name="组合 79"/>
            <p:cNvGrpSpPr>
              <a:grpSpLocks/>
            </p:cNvGrpSpPr>
            <p:nvPr/>
          </p:nvGrpSpPr>
          <p:grpSpPr bwMode="auto">
            <a:xfrm>
              <a:off x="1192404" y="608225"/>
              <a:ext cx="1755828" cy="1759616"/>
              <a:chOff x="6379729" y="2488774"/>
              <a:chExt cx="2513016" cy="2513016"/>
            </a:xfrm>
          </p:grpSpPr>
          <p:sp>
            <p:nvSpPr>
              <p:cNvPr id="3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35" name="任意多边形 83"/>
              <p:cNvGrpSpPr>
                <a:grpSpLocks/>
              </p:cNvGrpSpPr>
              <p:nvPr/>
            </p:nvGrpSpPr>
            <p:grpSpPr bwMode="auto">
              <a:xfrm>
                <a:off x="6397313" y="2490687"/>
                <a:ext cx="2505748" cy="2500354"/>
                <a:chOff x="1883664" y="1987296"/>
                <a:chExt cx="1322832" cy="1322832"/>
              </a:xfrm>
            </p:grpSpPr>
            <p:pic>
              <p:nvPicPr>
                <p:cNvPr id="36"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37"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3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38"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grpSp>
        <p:nvGrpSpPr>
          <p:cNvPr id="39" name="组合 38"/>
          <p:cNvGrpSpPr>
            <a:grpSpLocks/>
          </p:cNvGrpSpPr>
          <p:nvPr/>
        </p:nvGrpSpPr>
        <p:grpSpPr bwMode="auto">
          <a:xfrm>
            <a:off x="9967639" y="83890"/>
            <a:ext cx="2108200" cy="609600"/>
            <a:chOff x="755298" y="2917165"/>
            <a:chExt cx="1584454" cy="447077"/>
          </a:xfrm>
        </p:grpSpPr>
        <p:sp>
          <p:nvSpPr>
            <p:cNvPr id="40"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1" name="圆角矩形 40"/>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42"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5866113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ppt_w</p:attrName>
                                        </p:attrNameLst>
                                      </p:cBhvr>
                                      <p:tavLst>
                                        <p:tav tm="0" fmla="#ppt_w*sin(2.5*pi*$)">
                                          <p:val>
                                            <p:fltVal val="0"/>
                                          </p:val>
                                        </p:tav>
                                        <p:tav tm="100000">
                                          <p:val>
                                            <p:fltVal val="1"/>
                                          </p:val>
                                        </p:tav>
                                      </p:tavLst>
                                    </p:anim>
                                    <p:anim calcmode="lin" valueType="num">
                                      <p:cBhvr>
                                        <p:cTn id="9" dur="1000" fill="hold"/>
                                        <p:tgtEl>
                                          <p:spTgt spid="38"/>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38"/>
                                        </p:tgtEl>
                                      </p:cBhvr>
                                    </p:animEffect>
                                    <p:animScale>
                                      <p:cBhvr>
                                        <p:cTn id="13" dur="250" autoRev="1" fill="hold"/>
                                        <p:tgtEl>
                                          <p:spTgt spid="38"/>
                                        </p:tgtEl>
                                      </p:cBhvr>
                                      <p:by x="105000" y="105000"/>
                                    </p:animScale>
                                  </p:childTnLst>
                                </p:cTn>
                              </p:par>
                            </p:childTnLst>
                          </p:cTn>
                        </p:par>
                        <p:par>
                          <p:cTn id="14" fill="hold">
                            <p:stCondLst>
                              <p:cond delay="23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
          <p:cNvSpPr txBox="1">
            <a:spLocks noChangeArrowheads="1"/>
          </p:cNvSpPr>
          <p:nvPr/>
        </p:nvSpPr>
        <p:spPr bwMode="auto">
          <a:xfrm>
            <a:off x="2035823" y="650755"/>
            <a:ext cx="8102887" cy="114326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itchFamily="18" charset="0"/>
                <a:ea typeface="宋体" pitchFamily="2" charset="-122"/>
              </a:defRPr>
            </a:lvl2pPr>
            <a:lvl3pPr algn="l" rtl="0" eaLnBrk="0" fontAlgn="base" hangingPunct="0">
              <a:spcBef>
                <a:spcPct val="0"/>
              </a:spcBef>
              <a:spcAft>
                <a:spcPct val="0"/>
              </a:spcAft>
              <a:defRPr sz="3200" b="1">
                <a:solidFill>
                  <a:srgbClr val="800000"/>
                </a:solidFill>
                <a:latin typeface="Times New Roman" pitchFamily="18" charset="0"/>
                <a:ea typeface="宋体" pitchFamily="2" charset="-122"/>
              </a:defRPr>
            </a:lvl3pPr>
            <a:lvl4pPr algn="l" rtl="0" eaLnBrk="0" fontAlgn="base" hangingPunct="0">
              <a:spcBef>
                <a:spcPct val="0"/>
              </a:spcBef>
              <a:spcAft>
                <a:spcPct val="0"/>
              </a:spcAft>
              <a:defRPr sz="3200" b="1">
                <a:solidFill>
                  <a:srgbClr val="800000"/>
                </a:solidFill>
                <a:latin typeface="Times New Roman" pitchFamily="18" charset="0"/>
                <a:ea typeface="宋体" pitchFamily="2" charset="-122"/>
              </a:defRPr>
            </a:lvl4pPr>
            <a:lvl5pPr algn="l" rtl="0" eaLnBrk="0" fontAlgn="base" hangingPunct="0">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4001" kern="0"/>
              <a:t>protected </a:t>
            </a:r>
            <a:r>
              <a:rPr lang="zh-CN" altLang="en-US" sz="4001" kern="0"/>
              <a:t>成员的特点与作用</a:t>
            </a:r>
          </a:p>
        </p:txBody>
      </p:sp>
      <p:sp>
        <p:nvSpPr>
          <p:cNvPr id="31" name="Rectangle 3" descr="Rectangle: Click to edit Master text styles&#10;Second level&#10;Third level&#10;Fourth level&#10;Fifth level"/>
          <p:cNvSpPr txBox="1">
            <a:spLocks noChangeArrowheads="1"/>
          </p:cNvSpPr>
          <p:nvPr/>
        </p:nvSpPr>
        <p:spPr bwMode="auto">
          <a:xfrm>
            <a:off x="373217" y="1905441"/>
            <a:ext cx="11558606" cy="41157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t>对建立其所在类对象的模块来说（水平访问时），它与 </a:t>
            </a:r>
            <a:r>
              <a:rPr lang="en-US" altLang="zh-CN" sz="2801" b="0" kern="0" dirty="0"/>
              <a:t>private </a:t>
            </a:r>
            <a:r>
              <a:rPr lang="zh-CN" altLang="en-US" sz="2801" b="0" kern="0" dirty="0"/>
              <a:t>成员的性质相同。</a:t>
            </a:r>
          </a:p>
          <a:p>
            <a:pPr>
              <a:defRPr/>
            </a:pPr>
            <a:r>
              <a:rPr lang="zh-CN" altLang="en-US" sz="2801" b="0" kern="0" dirty="0"/>
              <a:t>对于其派生类来说（垂直访问时），它与 </a:t>
            </a:r>
            <a:r>
              <a:rPr lang="en-US" altLang="zh-CN" sz="2801" b="0" kern="0" dirty="0"/>
              <a:t>public </a:t>
            </a:r>
            <a:r>
              <a:rPr lang="zh-CN" altLang="en-US" sz="2801" b="0" kern="0" dirty="0"/>
              <a:t>成员的性质相同</a:t>
            </a:r>
            <a:r>
              <a:rPr lang="zh-CN" altLang="en-US" sz="2801" b="0" kern="0" dirty="0" smtClean="0"/>
              <a:t>。既</a:t>
            </a:r>
            <a:r>
              <a:rPr lang="zh-CN" altLang="en-US" sz="2801" b="0" kern="0" dirty="0"/>
              <a:t>实现了数据隐藏，又方便继承，实现代码重用。</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2.</a:t>
            </a:r>
            <a:r>
              <a:rPr lang="zh-CN" altLang="en-US" sz="3000" dirty="0">
                <a:solidFill>
                  <a:schemeClr val="bg1"/>
                </a:solidFill>
                <a:latin typeface="Rockwell" pitchFamily="18" charset="0"/>
                <a:ea typeface="微软雅黑" pitchFamily="34" charset="-122"/>
              </a:rPr>
              <a:t>继承的访问控制</a:t>
            </a:r>
          </a:p>
        </p:txBody>
      </p:sp>
      <p:grpSp>
        <p:nvGrpSpPr>
          <p:cNvPr id="13" name="组合 12"/>
          <p:cNvGrpSpPr>
            <a:grpSpLocks/>
          </p:cNvGrpSpPr>
          <p:nvPr/>
        </p:nvGrpSpPr>
        <p:grpSpPr bwMode="auto">
          <a:xfrm>
            <a:off x="9967639" y="83890"/>
            <a:ext cx="2108200" cy="609600"/>
            <a:chOff x="755298" y="2917165"/>
            <a:chExt cx="1584454" cy="447077"/>
          </a:xfrm>
        </p:grpSpPr>
        <p:sp>
          <p:nvSpPr>
            <p:cNvPr id="14" name="Freeform 60"/>
            <p:cNvSpPr>
              <a:spLocks/>
            </p:cNvSpPr>
            <p:nvPr/>
          </p:nvSpPr>
          <p:spPr bwMode="auto">
            <a:xfrm>
              <a:off x="755298" y="2917165"/>
              <a:ext cx="416207" cy="447076"/>
            </a:xfrm>
            <a:custGeom>
              <a:avLst/>
              <a:gdLst>
                <a:gd name="T0" fmla="*/ 395254 w 437"/>
                <a:gd name="T1" fmla="*/ 346246 h 470"/>
                <a:gd name="T2" fmla="*/ 369538 w 437"/>
                <a:gd name="T3" fmla="*/ 318661 h 470"/>
                <a:gd name="T4" fmla="*/ 292393 w 437"/>
                <a:gd name="T5" fmla="*/ 276807 h 470"/>
                <a:gd name="T6" fmla="*/ 260010 w 437"/>
                <a:gd name="T7" fmla="*/ 244465 h 470"/>
                <a:gd name="T8" fmla="*/ 249534 w 437"/>
                <a:gd name="T9" fmla="*/ 228294 h 470"/>
                <a:gd name="T10" fmla="*/ 274297 w 437"/>
                <a:gd name="T11" fmla="*/ 189294 h 470"/>
                <a:gd name="T12" fmla="*/ 280011 w 437"/>
                <a:gd name="T13" fmla="*/ 175977 h 470"/>
                <a:gd name="T14" fmla="*/ 283821 w 437"/>
                <a:gd name="T15" fmla="*/ 139830 h 470"/>
                <a:gd name="T16" fmla="*/ 271439 w 437"/>
                <a:gd name="T17" fmla="*/ 54220 h 470"/>
                <a:gd name="T18" fmla="*/ 266677 w 437"/>
                <a:gd name="T19" fmla="*/ 49464 h 470"/>
                <a:gd name="T20" fmla="*/ 249534 w 437"/>
                <a:gd name="T21" fmla="*/ 35195 h 470"/>
                <a:gd name="T22" fmla="*/ 147625 w 437"/>
                <a:gd name="T23" fmla="*/ 47561 h 470"/>
                <a:gd name="T24" fmla="*/ 133339 w 437"/>
                <a:gd name="T25" fmla="*/ 133172 h 470"/>
                <a:gd name="T26" fmla="*/ 135243 w 437"/>
                <a:gd name="T27" fmla="*/ 170269 h 470"/>
                <a:gd name="T28" fmla="*/ 142863 w 437"/>
                <a:gd name="T29" fmla="*/ 185489 h 470"/>
                <a:gd name="T30" fmla="*/ 145720 w 437"/>
                <a:gd name="T31" fmla="*/ 192148 h 470"/>
                <a:gd name="T32" fmla="*/ 147625 w 437"/>
                <a:gd name="T33" fmla="*/ 191196 h 470"/>
                <a:gd name="T34" fmla="*/ 169531 w 437"/>
                <a:gd name="T35" fmla="*/ 227343 h 470"/>
                <a:gd name="T36" fmla="*/ 151435 w 437"/>
                <a:gd name="T37" fmla="*/ 243514 h 470"/>
                <a:gd name="T38" fmla="*/ 122862 w 437"/>
                <a:gd name="T39" fmla="*/ 276807 h 470"/>
                <a:gd name="T40" fmla="*/ 45716 w 437"/>
                <a:gd name="T41" fmla="*/ 318661 h 470"/>
                <a:gd name="T42" fmla="*/ 20001 w 437"/>
                <a:gd name="T43" fmla="*/ 346246 h 470"/>
                <a:gd name="T44" fmla="*/ 0 w 437"/>
                <a:gd name="T45" fmla="*/ 429003 h 470"/>
                <a:gd name="T46" fmla="*/ 0 w 437"/>
                <a:gd name="T47" fmla="*/ 447076 h 470"/>
                <a:gd name="T48" fmla="*/ 416207 w 437"/>
                <a:gd name="T49" fmla="*/ 447076 h 470"/>
                <a:gd name="T50" fmla="*/ 416207 w 437"/>
                <a:gd name="T51" fmla="*/ 429003 h 470"/>
                <a:gd name="T52" fmla="*/ 395254 w 437"/>
                <a:gd name="T53" fmla="*/ 346246 h 4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7"/>
                <a:gd name="T82" fmla="*/ 0 h 470"/>
                <a:gd name="T83" fmla="*/ 437 w 437"/>
                <a:gd name="T84" fmla="*/ 470 h 4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rgbClr val="A23C8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15" name="圆角矩形 14"/>
            <p:cNvSpPr/>
            <p:nvPr/>
          </p:nvSpPr>
          <p:spPr>
            <a:xfrm>
              <a:off x="1256405" y="3037084"/>
              <a:ext cx="1083347" cy="327158"/>
            </a:xfrm>
            <a:prstGeom prst="roundRect">
              <a:avLst>
                <a:gd name="adj" fmla="val 9938"/>
              </a:avLst>
            </a:prstGeom>
            <a:solidFill>
              <a:srgbClr val="A23C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28725"/>
              <a:r>
                <a:rPr lang="zh-CN" altLang="en-US" dirty="0">
                  <a:solidFill>
                    <a:srgbClr val="FFFFFF"/>
                  </a:solidFill>
                  <a:latin typeface="微软雅黑" pitchFamily="34" charset="-122"/>
                  <a:ea typeface="微软雅黑" pitchFamily="34" charset="-122"/>
                  <a:cs typeface="Arial Unicode MS" pitchFamily="34" charset="-122"/>
                </a:rPr>
                <a:t>简要说明</a:t>
              </a:r>
            </a:p>
          </p:txBody>
        </p:sp>
        <p:sp>
          <p:nvSpPr>
            <p:cNvPr id="16" name="等腰三角形 29"/>
            <p:cNvSpPr>
              <a:spLocks noChangeArrowheads="1"/>
            </p:cNvSpPr>
            <p:nvPr/>
          </p:nvSpPr>
          <p:spPr bwMode="auto">
            <a:xfrm rot="-5400000">
              <a:off x="1200093" y="3087287"/>
              <a:ext cx="55973" cy="113148"/>
            </a:xfrm>
            <a:prstGeom prst="triangle">
              <a:avLst>
                <a:gd name="adj" fmla="val 50000"/>
              </a:avLst>
            </a:prstGeom>
            <a:solidFill>
              <a:srgbClr val="A23C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vert="eaVert" lIns="0" tIns="0" rIns="0" bIns="0" anchor="ctr"/>
            <a:lstStyle/>
            <a:p>
              <a:pPr algn="ctr" defTabSz="1228725"/>
              <a:endParaRPr lang="zh-CN" altLang="en-US">
                <a:solidFill>
                  <a:srgbClr val="FFFFFF"/>
                </a:solidFill>
                <a:latin typeface="微软雅黑" pitchFamily="34" charset="-122"/>
                <a:ea typeface="微软雅黑" pitchFamily="34" charset="-122"/>
                <a:cs typeface="Arial Unicode MS" pitchFamily="34" charset="-122"/>
              </a:endParaRPr>
            </a:p>
          </p:txBody>
        </p:sp>
      </p:grpSp>
    </p:spTree>
    <p:extLst>
      <p:ext uri="{BB962C8B-B14F-4D97-AF65-F5344CB8AC3E}">
        <p14:creationId xmlns:p14="http://schemas.microsoft.com/office/powerpoint/2010/main" val="31078950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par>
                          <p:cTn id="14" fill="hold">
                            <p:stCondLst>
                              <p:cond delay="2300"/>
                            </p:stCondLst>
                            <p:childTnLst>
                              <p:par>
                                <p:cTn id="15" presetID="22" presetClass="entr" presetSubtype="8"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descr="Rectangle: Click to edit Master text styles&#10;Second level&#10;Third level&#10;Fourth level&#10;Fifth level"/>
          <p:cNvSpPr txBox="1">
            <a:spLocks noChangeArrowheads="1"/>
          </p:cNvSpPr>
          <p:nvPr/>
        </p:nvSpPr>
        <p:spPr bwMode="auto">
          <a:xfrm>
            <a:off x="291075" y="965202"/>
            <a:ext cx="7088240" cy="55609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5000"/>
              </a:lnSpc>
              <a:buFont typeface="Wingdings" pitchFamily="2" charset="2"/>
              <a:buNone/>
              <a:defRPr/>
            </a:pPr>
            <a:r>
              <a:rPr lang="en-US" altLang="zh-CN" sz="2400" b="0" kern="0" dirty="0"/>
              <a:t>class Rectangle: protected Point	//</a:t>
            </a:r>
            <a:r>
              <a:rPr lang="zh-CN" altLang="en-US" sz="2400" b="0" kern="0" dirty="0"/>
              <a:t>派生类声明</a:t>
            </a:r>
          </a:p>
          <a:p>
            <a:pPr>
              <a:lnSpc>
                <a:spcPct val="85000"/>
              </a:lnSpc>
              <a:buFont typeface="Wingdings" pitchFamily="2" charset="2"/>
              <a:buNone/>
              <a:defRPr/>
            </a:pPr>
            <a:r>
              <a:rPr lang="en-US" altLang="zh-CN" sz="2400" b="0" kern="0" dirty="0" smtClean="0"/>
              <a:t>{</a:t>
            </a:r>
          </a:p>
          <a:p>
            <a:pPr>
              <a:lnSpc>
                <a:spcPct val="85000"/>
              </a:lnSpc>
              <a:buFont typeface="Wingdings" pitchFamily="2" charset="2"/>
              <a:buNone/>
              <a:defRPr/>
            </a:pPr>
            <a:r>
              <a:rPr lang="en-US" altLang="zh-CN" sz="2400" b="0" kern="0" dirty="0" smtClean="0"/>
              <a:t>public</a:t>
            </a:r>
            <a:r>
              <a:rPr lang="en-US" altLang="zh-CN" sz="2400" b="0" kern="0" dirty="0"/>
              <a:t>:	//</a:t>
            </a:r>
            <a:r>
              <a:rPr lang="zh-CN" altLang="en-US" sz="2400" b="0" kern="0" dirty="0"/>
              <a:t>新增外部接口</a:t>
            </a:r>
          </a:p>
          <a:p>
            <a:pPr>
              <a:lnSpc>
                <a:spcPct val="85000"/>
              </a:lnSpc>
              <a:buFont typeface="Wingdings" pitchFamily="2" charset="2"/>
              <a:buNone/>
              <a:defRPr/>
            </a:pPr>
            <a:r>
              <a:rPr lang="zh-CN" altLang="en-US" sz="2400" b="0" kern="0" dirty="0"/>
              <a:t>	</a:t>
            </a:r>
            <a:r>
              <a:rPr lang="en-US" altLang="zh-CN" sz="2400" b="0" kern="0" dirty="0"/>
              <a:t>void </a:t>
            </a:r>
            <a:r>
              <a:rPr lang="en-US" altLang="zh-CN" sz="2400" b="0" kern="0" dirty="0" err="1"/>
              <a:t>InitR</a:t>
            </a:r>
            <a:r>
              <a:rPr lang="en-US" altLang="zh-CN" sz="2400" b="0" kern="0" dirty="0"/>
              <a:t>(float x, float y, float w, float h)</a:t>
            </a:r>
          </a:p>
          <a:p>
            <a:pPr>
              <a:lnSpc>
                <a:spcPct val="85000"/>
              </a:lnSpc>
              <a:buFont typeface="Wingdings" pitchFamily="2" charset="2"/>
              <a:buNone/>
              <a:defRPr/>
            </a:pPr>
            <a:r>
              <a:rPr lang="en-US" altLang="zh-CN" sz="2400" b="0" kern="0" dirty="0"/>
              <a:t>	{</a:t>
            </a:r>
            <a:r>
              <a:rPr lang="en-US" altLang="zh-CN" sz="2400" b="0" kern="0" dirty="0" err="1">
                <a:solidFill>
                  <a:srgbClr val="FF0000"/>
                </a:solidFill>
              </a:rPr>
              <a:t>InitP</a:t>
            </a:r>
            <a:r>
              <a:rPr lang="en-US" altLang="zh-CN" sz="2400" b="0" kern="0" dirty="0">
                <a:solidFill>
                  <a:srgbClr val="FF0000"/>
                </a:solidFill>
              </a:rPr>
              <a:t>(</a:t>
            </a:r>
            <a:r>
              <a:rPr lang="en-US" altLang="zh-CN" sz="2400" b="0" kern="0" dirty="0" err="1">
                <a:solidFill>
                  <a:srgbClr val="FF0000"/>
                </a:solidFill>
              </a:rPr>
              <a:t>x,y</a:t>
            </a:r>
            <a:r>
              <a:rPr lang="en-US" altLang="zh-CN" sz="2400" b="0" kern="0" dirty="0">
                <a:solidFill>
                  <a:srgbClr val="FF0000"/>
                </a:solidFill>
              </a:rPr>
              <a:t>);</a:t>
            </a:r>
            <a:r>
              <a:rPr lang="en-US" altLang="zh-CN" sz="2400" b="0" kern="0" dirty="0"/>
              <a:t>W=</a:t>
            </a:r>
            <a:r>
              <a:rPr lang="en-US" altLang="zh-CN" sz="2400" b="0" kern="0" dirty="0" err="1"/>
              <a:t>w;H</a:t>
            </a:r>
            <a:r>
              <a:rPr lang="en-US" altLang="zh-CN" sz="2400" b="0" kern="0" dirty="0"/>
              <a:t>=h;}	//</a:t>
            </a:r>
            <a:r>
              <a:rPr lang="zh-CN" altLang="en-US" sz="2400" b="0" kern="0" dirty="0">
                <a:solidFill>
                  <a:srgbClr val="FF0000"/>
                </a:solidFill>
              </a:rPr>
              <a:t>访问基类公有成员</a:t>
            </a:r>
          </a:p>
          <a:p>
            <a:pPr>
              <a:lnSpc>
                <a:spcPct val="85000"/>
              </a:lnSpc>
              <a:buFont typeface="Wingdings" pitchFamily="2" charset="2"/>
              <a:buNone/>
              <a:defRPr/>
            </a:pPr>
            <a:r>
              <a:rPr lang="zh-CN" altLang="en-US" sz="2400" b="0" kern="0" dirty="0"/>
              <a:t>	</a:t>
            </a:r>
            <a:r>
              <a:rPr lang="en-US" altLang="zh-CN" sz="2400" b="0" kern="0" dirty="0"/>
              <a:t>void Move(float </a:t>
            </a:r>
            <a:r>
              <a:rPr lang="en-US" altLang="zh-CN" sz="2400" b="0" kern="0" dirty="0" err="1"/>
              <a:t>xOff</a:t>
            </a:r>
            <a:r>
              <a:rPr lang="en-US" altLang="zh-CN" sz="2400" b="0" kern="0" dirty="0"/>
              <a:t>, float </a:t>
            </a:r>
            <a:r>
              <a:rPr lang="en-US" altLang="zh-CN" sz="2400" b="0" kern="0" dirty="0" err="1"/>
              <a:t>yOff</a:t>
            </a:r>
            <a:r>
              <a:rPr lang="en-US" altLang="zh-CN" sz="2400" b="0" kern="0" dirty="0"/>
              <a:t>) {</a:t>
            </a:r>
            <a:r>
              <a:rPr lang="en-US" altLang="zh-CN" sz="2400" b="0" kern="0" dirty="0">
                <a:solidFill>
                  <a:srgbClr val="FF0000"/>
                </a:solidFill>
              </a:rPr>
              <a:t>Point::Move</a:t>
            </a:r>
            <a:r>
              <a:rPr lang="en-US" altLang="zh-CN" sz="2400" b="0" kern="0" dirty="0"/>
              <a:t>(</a:t>
            </a:r>
            <a:r>
              <a:rPr lang="en-US" altLang="zh-CN" sz="2400" b="0" kern="0" dirty="0" err="1"/>
              <a:t>xOff,yOff</a:t>
            </a:r>
            <a:r>
              <a:rPr lang="en-US" altLang="zh-CN" sz="2400" b="0" kern="0" dirty="0"/>
              <a:t>);}</a:t>
            </a:r>
          </a:p>
          <a:p>
            <a:pPr>
              <a:lnSpc>
                <a:spcPct val="85000"/>
              </a:lnSpc>
              <a:buFont typeface="Wingdings" pitchFamily="2" charset="2"/>
              <a:buNone/>
              <a:defRPr/>
            </a:pPr>
            <a:r>
              <a:rPr lang="en-US" altLang="zh-CN" sz="2400" b="0" kern="0" dirty="0"/>
              <a:t>	float </a:t>
            </a:r>
            <a:r>
              <a:rPr lang="en-US" altLang="zh-CN" sz="2400" b="0" kern="0" dirty="0" err="1"/>
              <a:t>GetX</a:t>
            </a:r>
            <a:r>
              <a:rPr lang="zh-CN" altLang="en-US" sz="2400" b="0" kern="0" dirty="0"/>
              <a:t>（ ） </a:t>
            </a:r>
            <a:r>
              <a:rPr lang="en-US" altLang="zh-CN" sz="2400" b="0" kern="0" dirty="0"/>
              <a:t>{return </a:t>
            </a:r>
            <a:r>
              <a:rPr lang="en-US" altLang="zh-CN" sz="2400" b="0" kern="0" dirty="0">
                <a:solidFill>
                  <a:srgbClr val="FF0000"/>
                </a:solidFill>
              </a:rPr>
              <a:t>Point::</a:t>
            </a:r>
            <a:r>
              <a:rPr lang="en-US" altLang="zh-CN" sz="2400" b="0" kern="0" dirty="0" err="1">
                <a:solidFill>
                  <a:srgbClr val="FF0000"/>
                </a:solidFill>
              </a:rPr>
              <a:t>GetX</a:t>
            </a:r>
            <a:r>
              <a:rPr lang="zh-CN" altLang="en-US" sz="2400" b="0" kern="0" dirty="0">
                <a:solidFill>
                  <a:srgbClr val="FF0000"/>
                </a:solidFill>
              </a:rPr>
              <a:t>（ ）</a:t>
            </a:r>
            <a:r>
              <a:rPr lang="en-US" altLang="zh-CN" sz="2400" b="0" kern="0" dirty="0"/>
              <a:t>;}</a:t>
            </a:r>
          </a:p>
          <a:p>
            <a:pPr>
              <a:lnSpc>
                <a:spcPct val="85000"/>
              </a:lnSpc>
              <a:buFont typeface="Wingdings" pitchFamily="2" charset="2"/>
              <a:buNone/>
              <a:defRPr/>
            </a:pPr>
            <a:r>
              <a:rPr lang="en-US" altLang="zh-CN" sz="2400" b="0" kern="0" dirty="0"/>
              <a:t>	float </a:t>
            </a:r>
            <a:r>
              <a:rPr lang="en-US" altLang="zh-CN" sz="2400" b="0" kern="0" dirty="0" err="1"/>
              <a:t>GetY</a:t>
            </a:r>
            <a:r>
              <a:rPr lang="zh-CN" altLang="en-US" sz="2400" b="0" kern="0" dirty="0"/>
              <a:t>（ ） </a:t>
            </a:r>
            <a:r>
              <a:rPr lang="en-US" altLang="zh-CN" sz="2400" b="0" kern="0" dirty="0"/>
              <a:t>{return </a:t>
            </a:r>
            <a:r>
              <a:rPr lang="en-US" altLang="zh-CN" sz="2400" b="0" kern="0" dirty="0">
                <a:solidFill>
                  <a:srgbClr val="FF0000"/>
                </a:solidFill>
              </a:rPr>
              <a:t>Point::</a:t>
            </a:r>
            <a:r>
              <a:rPr lang="en-US" altLang="zh-CN" sz="2400" b="0" kern="0" dirty="0" err="1">
                <a:solidFill>
                  <a:srgbClr val="FF0000"/>
                </a:solidFill>
              </a:rPr>
              <a:t>GetY</a:t>
            </a:r>
            <a:r>
              <a:rPr lang="zh-CN" altLang="en-US" sz="2400" b="0" kern="0" dirty="0">
                <a:solidFill>
                  <a:srgbClr val="FF0000"/>
                </a:solidFill>
              </a:rPr>
              <a:t>（ ）</a:t>
            </a:r>
            <a:r>
              <a:rPr lang="en-US" altLang="zh-CN" sz="2400" b="0" kern="0" dirty="0"/>
              <a:t>;}</a:t>
            </a:r>
          </a:p>
          <a:p>
            <a:pPr>
              <a:lnSpc>
                <a:spcPct val="85000"/>
              </a:lnSpc>
              <a:buFont typeface="Wingdings" pitchFamily="2" charset="2"/>
              <a:buNone/>
              <a:defRPr/>
            </a:pPr>
            <a:r>
              <a:rPr lang="en-US" altLang="zh-CN" sz="2400" b="0" kern="0" dirty="0"/>
              <a:t>	float </a:t>
            </a:r>
            <a:r>
              <a:rPr lang="en-US" altLang="zh-CN" sz="2400" b="0" kern="0" dirty="0" err="1"/>
              <a:t>GetH</a:t>
            </a:r>
            <a:r>
              <a:rPr lang="zh-CN" altLang="en-US" sz="2400" b="0" kern="0" dirty="0"/>
              <a:t>（ ） </a:t>
            </a:r>
            <a:r>
              <a:rPr lang="en-US" altLang="zh-CN" sz="2400" b="0" kern="0" dirty="0"/>
              <a:t>{return H;}</a:t>
            </a:r>
          </a:p>
          <a:p>
            <a:pPr>
              <a:lnSpc>
                <a:spcPct val="85000"/>
              </a:lnSpc>
              <a:buFont typeface="Wingdings" pitchFamily="2" charset="2"/>
              <a:buNone/>
              <a:defRPr/>
            </a:pPr>
            <a:r>
              <a:rPr lang="en-US" altLang="zh-CN" sz="2400" b="0" kern="0" dirty="0"/>
              <a:t>	float </a:t>
            </a:r>
            <a:r>
              <a:rPr lang="en-US" altLang="zh-CN" sz="2400" b="0" kern="0" dirty="0" err="1"/>
              <a:t>GetW</a:t>
            </a:r>
            <a:r>
              <a:rPr lang="zh-CN" altLang="en-US" sz="2400" b="0" kern="0" dirty="0"/>
              <a:t>（ ） </a:t>
            </a:r>
            <a:r>
              <a:rPr lang="en-US" altLang="zh-CN" sz="2400" b="0" kern="0" dirty="0"/>
              <a:t>{return W;}</a:t>
            </a:r>
          </a:p>
          <a:p>
            <a:pPr>
              <a:lnSpc>
                <a:spcPct val="85000"/>
              </a:lnSpc>
              <a:buFont typeface="Wingdings" pitchFamily="2" charset="2"/>
              <a:buNone/>
              <a:defRPr/>
            </a:pPr>
            <a:r>
              <a:rPr lang="en-US" altLang="zh-CN" sz="2400" b="0" kern="0" dirty="0"/>
              <a:t>private:	//</a:t>
            </a:r>
            <a:r>
              <a:rPr lang="zh-CN" altLang="en-US" sz="2400" b="0" kern="0" dirty="0"/>
              <a:t>新增私有数据</a:t>
            </a:r>
          </a:p>
          <a:p>
            <a:pPr>
              <a:lnSpc>
                <a:spcPct val="85000"/>
              </a:lnSpc>
              <a:buFont typeface="Wingdings" pitchFamily="2" charset="2"/>
              <a:buNone/>
              <a:defRPr/>
            </a:pPr>
            <a:r>
              <a:rPr lang="zh-CN" altLang="en-US" sz="2400" b="0" kern="0" dirty="0"/>
              <a:t>	</a:t>
            </a:r>
            <a:r>
              <a:rPr lang="en-US" altLang="zh-CN" sz="2400" b="0" kern="0" dirty="0"/>
              <a:t>float W,H;</a:t>
            </a:r>
          </a:p>
          <a:p>
            <a:pPr>
              <a:lnSpc>
                <a:spcPct val="85000"/>
              </a:lnSpc>
              <a:buFont typeface="Wingdings" pitchFamily="2" charset="2"/>
              <a:buNone/>
              <a:defRPr/>
            </a:pPr>
            <a:r>
              <a:rPr lang="en-US" altLang="zh-CN" sz="2400" b="0" kern="0" dirty="0"/>
              <a:t>};</a:t>
            </a:r>
          </a:p>
        </p:txBody>
      </p:sp>
      <p:sp>
        <p:nvSpPr>
          <p:cNvPr id="6" name="Rectangle 6"/>
          <p:cNvSpPr>
            <a:spLocks noChangeArrowheads="1"/>
          </p:cNvSpPr>
          <p:nvPr/>
        </p:nvSpPr>
        <p:spPr bwMode="auto">
          <a:xfrm>
            <a:off x="7323422" y="2997894"/>
            <a:ext cx="11527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InitP</a:t>
            </a:r>
          </a:p>
        </p:txBody>
      </p:sp>
      <p:sp>
        <p:nvSpPr>
          <p:cNvPr id="7" name="Rectangle 7"/>
          <p:cNvSpPr>
            <a:spLocks noChangeArrowheads="1"/>
          </p:cNvSpPr>
          <p:nvPr/>
        </p:nvSpPr>
        <p:spPr bwMode="auto">
          <a:xfrm>
            <a:off x="8476213" y="2997894"/>
            <a:ext cx="15846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protected</a:t>
            </a:r>
          </a:p>
        </p:txBody>
      </p:sp>
      <p:sp>
        <p:nvSpPr>
          <p:cNvPr id="8" name="Rectangle 8"/>
          <p:cNvSpPr>
            <a:spLocks noChangeArrowheads="1"/>
          </p:cNvSpPr>
          <p:nvPr/>
        </p:nvSpPr>
        <p:spPr bwMode="auto">
          <a:xfrm>
            <a:off x="7323422" y="3501249"/>
            <a:ext cx="11527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Move</a:t>
            </a:r>
          </a:p>
        </p:txBody>
      </p:sp>
      <p:sp>
        <p:nvSpPr>
          <p:cNvPr id="9" name="Rectangle 9"/>
          <p:cNvSpPr>
            <a:spLocks noChangeArrowheads="1"/>
          </p:cNvSpPr>
          <p:nvPr/>
        </p:nvSpPr>
        <p:spPr bwMode="auto">
          <a:xfrm>
            <a:off x="8476213" y="3501249"/>
            <a:ext cx="15846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protected</a:t>
            </a:r>
          </a:p>
        </p:txBody>
      </p:sp>
      <p:sp>
        <p:nvSpPr>
          <p:cNvPr id="10" name="Rectangle 10"/>
          <p:cNvSpPr>
            <a:spLocks noChangeArrowheads="1"/>
          </p:cNvSpPr>
          <p:nvPr/>
        </p:nvSpPr>
        <p:spPr bwMode="auto">
          <a:xfrm>
            <a:off x="7323422" y="4006191"/>
            <a:ext cx="11527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GetX</a:t>
            </a:r>
          </a:p>
        </p:txBody>
      </p:sp>
      <p:sp>
        <p:nvSpPr>
          <p:cNvPr id="11" name="Rectangle 11"/>
          <p:cNvSpPr>
            <a:spLocks noChangeArrowheads="1"/>
          </p:cNvSpPr>
          <p:nvPr/>
        </p:nvSpPr>
        <p:spPr bwMode="auto">
          <a:xfrm>
            <a:off x="8476213" y="4006191"/>
            <a:ext cx="15846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protected</a:t>
            </a:r>
          </a:p>
        </p:txBody>
      </p:sp>
      <p:sp>
        <p:nvSpPr>
          <p:cNvPr id="12" name="Rectangle 12"/>
          <p:cNvSpPr>
            <a:spLocks noChangeArrowheads="1"/>
          </p:cNvSpPr>
          <p:nvPr/>
        </p:nvSpPr>
        <p:spPr bwMode="auto">
          <a:xfrm>
            <a:off x="7323422" y="4509544"/>
            <a:ext cx="11527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GetY</a:t>
            </a:r>
          </a:p>
        </p:txBody>
      </p:sp>
      <p:sp>
        <p:nvSpPr>
          <p:cNvPr id="13" name="Rectangle 13"/>
          <p:cNvSpPr>
            <a:spLocks noChangeArrowheads="1"/>
          </p:cNvSpPr>
          <p:nvPr/>
        </p:nvSpPr>
        <p:spPr bwMode="auto">
          <a:xfrm>
            <a:off x="8476213" y="4509544"/>
            <a:ext cx="15846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protected</a:t>
            </a:r>
          </a:p>
        </p:txBody>
      </p:sp>
      <p:sp>
        <p:nvSpPr>
          <p:cNvPr id="14" name="Rectangle 14"/>
          <p:cNvSpPr>
            <a:spLocks noChangeArrowheads="1"/>
          </p:cNvSpPr>
          <p:nvPr/>
        </p:nvSpPr>
        <p:spPr bwMode="auto">
          <a:xfrm>
            <a:off x="7323422" y="5014486"/>
            <a:ext cx="11527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X,Y</a:t>
            </a:r>
          </a:p>
        </p:txBody>
      </p:sp>
      <p:sp>
        <p:nvSpPr>
          <p:cNvPr id="15" name="Rectangle 15"/>
          <p:cNvSpPr>
            <a:spLocks noChangeArrowheads="1"/>
          </p:cNvSpPr>
          <p:nvPr/>
        </p:nvSpPr>
        <p:spPr bwMode="auto">
          <a:xfrm>
            <a:off x="8476213" y="5014486"/>
            <a:ext cx="1584692" cy="503354"/>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inaccessible</a:t>
            </a:r>
          </a:p>
        </p:txBody>
      </p:sp>
      <p:sp>
        <p:nvSpPr>
          <p:cNvPr id="16" name="Rectangle 16"/>
          <p:cNvSpPr>
            <a:spLocks noChangeArrowheads="1"/>
          </p:cNvSpPr>
          <p:nvPr/>
        </p:nvSpPr>
        <p:spPr bwMode="auto">
          <a:xfrm>
            <a:off x="7323422" y="5517841"/>
            <a:ext cx="11527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a,b</a:t>
            </a:r>
          </a:p>
        </p:txBody>
      </p:sp>
      <p:sp>
        <p:nvSpPr>
          <p:cNvPr id="17" name="Rectangle 17"/>
          <p:cNvSpPr>
            <a:spLocks noChangeArrowheads="1"/>
          </p:cNvSpPr>
          <p:nvPr/>
        </p:nvSpPr>
        <p:spPr bwMode="auto">
          <a:xfrm>
            <a:off x="8476213" y="5517841"/>
            <a:ext cx="1584692" cy="503353"/>
          </a:xfrm>
          <a:prstGeom prst="rect">
            <a:avLst/>
          </a:prstGeom>
          <a:solidFill>
            <a:schemeClr val="accent1"/>
          </a:solidFill>
          <a:ln w="508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latin typeface="Tahoma" panose="020B0604030504040204" pitchFamily="34" charset="0"/>
              </a:rPr>
              <a:t>protected</a:t>
            </a:r>
          </a:p>
        </p:txBody>
      </p:sp>
      <p:pic>
        <p:nvPicPr>
          <p:cNvPr id="18"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a:grpSpLocks/>
          </p:cNvGrpSpPr>
          <p:nvPr/>
        </p:nvGrpSpPr>
        <p:grpSpPr bwMode="auto">
          <a:xfrm>
            <a:off x="304800" y="71835"/>
            <a:ext cx="466725" cy="468313"/>
            <a:chOff x="1192404" y="608225"/>
            <a:chExt cx="1755828" cy="1759616"/>
          </a:xfrm>
        </p:grpSpPr>
        <p:grpSp>
          <p:nvGrpSpPr>
            <p:cNvPr id="20" name="组合 79"/>
            <p:cNvGrpSpPr>
              <a:grpSpLocks/>
            </p:cNvGrpSpPr>
            <p:nvPr/>
          </p:nvGrpSpPr>
          <p:grpSpPr bwMode="auto">
            <a:xfrm>
              <a:off x="1192404" y="608225"/>
              <a:ext cx="1755828" cy="1759616"/>
              <a:chOff x="6379729" y="2488774"/>
              <a:chExt cx="2513016" cy="2513016"/>
            </a:xfrm>
          </p:grpSpPr>
          <p:sp>
            <p:nvSpPr>
              <p:cNvPr id="22"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23" name="任意多边形 83"/>
              <p:cNvGrpSpPr>
                <a:grpSpLocks/>
              </p:cNvGrpSpPr>
              <p:nvPr/>
            </p:nvGrpSpPr>
            <p:grpSpPr bwMode="auto">
              <a:xfrm>
                <a:off x="6397313" y="2490687"/>
                <a:ext cx="2505748" cy="2500354"/>
                <a:chOff x="1883664" y="1987296"/>
                <a:chExt cx="1322832" cy="1322832"/>
              </a:xfrm>
            </p:grpSpPr>
            <p:pic>
              <p:nvPicPr>
                <p:cNvPr id="24"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21"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26" name="TextBox 64"/>
          <p:cNvSpPr txBox="1">
            <a:spLocks noChangeArrowheads="1"/>
          </p:cNvSpPr>
          <p:nvPr/>
        </p:nvSpPr>
        <p:spPr bwMode="auto">
          <a:xfrm>
            <a:off x="985837" y="398"/>
            <a:ext cx="5185345"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solidFill>
                  <a:schemeClr val="bg1"/>
                </a:solidFill>
              </a:rPr>
              <a:t>例</a:t>
            </a:r>
            <a:r>
              <a:rPr lang="en-US" altLang="zh-CN" sz="3200" kern="0" dirty="0" smtClean="0">
                <a:solidFill>
                  <a:schemeClr val="bg1"/>
                </a:solidFill>
              </a:rPr>
              <a:t>6.4  </a:t>
            </a:r>
            <a:r>
              <a:rPr lang="zh-CN" altLang="en-US" sz="3200" kern="0" dirty="0">
                <a:solidFill>
                  <a:schemeClr val="bg1"/>
                </a:solidFill>
              </a:rPr>
              <a:t>保护继承举例</a:t>
            </a:r>
          </a:p>
        </p:txBody>
      </p:sp>
    </p:spTree>
    <p:extLst>
      <p:ext uri="{BB962C8B-B14F-4D97-AF65-F5344CB8AC3E}">
        <p14:creationId xmlns:p14="http://schemas.microsoft.com/office/powerpoint/2010/main" val="1035714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ox(in)">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ox(in)">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ox(in)">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ox(in)">
                                      <p:cBhvr>
                                        <p:cTn id="42" dur="5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ox(in)">
                                      <p:cBhvr>
                                        <p:cTn id="47" dur="5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ox(in)">
                                      <p:cBhvr>
                                        <p:cTn id="52" dur="5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ox(in)">
                                      <p:cBhvr>
                                        <p:cTn id="57" dur="500"/>
                                        <p:tgtEl>
                                          <p:spTgt spid="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ox(in)">
                                      <p:cBhvr>
                                        <p:cTn id="62" dur="500"/>
                                        <p:tgtEl>
                                          <p:spTgt spid="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ox(in)">
                                      <p:cBhvr>
                                        <p:cTn id="67" dur="500"/>
                                        <p:tgtEl>
                                          <p:spTgt spid="1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xit" presetSubtype="16" fill="hold" grpId="1" nodeType="clickEffect">
                                  <p:stCondLst>
                                    <p:cond delay="0"/>
                                  </p:stCondLst>
                                  <p:childTnLst>
                                    <p:animEffect transition="out" filter="box(in)">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4" presetClass="exit" presetSubtype="16" fill="hold" grpId="1" nodeType="withEffect">
                                  <p:stCondLst>
                                    <p:cond delay="0"/>
                                  </p:stCondLst>
                                  <p:childTnLst>
                                    <p:animEffect transition="out" filter="box(in)">
                                      <p:cBhvr>
                                        <p:cTn id="74" dur="500"/>
                                        <p:tgtEl>
                                          <p:spTgt spid="6"/>
                                        </p:tgtEl>
                                      </p:cBhvr>
                                    </p:animEffect>
                                    <p:set>
                                      <p:cBhvr>
                                        <p:cTn id="75" dur="1" fill="hold">
                                          <p:stCondLst>
                                            <p:cond delay="499"/>
                                          </p:stCondLst>
                                        </p:cTn>
                                        <p:tgtEl>
                                          <p:spTgt spid="6"/>
                                        </p:tgtEl>
                                        <p:attrNameLst>
                                          <p:attrName>style.visibility</p:attrName>
                                        </p:attrNameLst>
                                      </p:cBhvr>
                                      <p:to>
                                        <p:strVal val="hidden"/>
                                      </p:to>
                                    </p:set>
                                  </p:childTnLst>
                                </p:cTn>
                              </p:par>
                              <p:par>
                                <p:cTn id="76" presetID="4" presetClass="exit" presetSubtype="16" fill="hold" grpId="1" nodeType="withEffect">
                                  <p:stCondLst>
                                    <p:cond delay="0"/>
                                  </p:stCondLst>
                                  <p:childTnLst>
                                    <p:animEffect transition="out" filter="box(in)">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par>
                                <p:cTn id="79" presetID="4" presetClass="exit" presetSubtype="16" fill="hold" grpId="1" nodeType="withEffect">
                                  <p:stCondLst>
                                    <p:cond delay="0"/>
                                  </p:stCondLst>
                                  <p:childTnLst>
                                    <p:animEffect transition="out" filter="box(in)">
                                      <p:cBhvr>
                                        <p:cTn id="80" dur="500"/>
                                        <p:tgtEl>
                                          <p:spTgt spid="9"/>
                                        </p:tgtEl>
                                      </p:cBhvr>
                                    </p:animEffect>
                                    <p:set>
                                      <p:cBhvr>
                                        <p:cTn id="81" dur="1" fill="hold">
                                          <p:stCondLst>
                                            <p:cond delay="499"/>
                                          </p:stCondLst>
                                        </p:cTn>
                                        <p:tgtEl>
                                          <p:spTgt spid="9"/>
                                        </p:tgtEl>
                                        <p:attrNameLst>
                                          <p:attrName>style.visibility</p:attrName>
                                        </p:attrNameLst>
                                      </p:cBhvr>
                                      <p:to>
                                        <p:strVal val="hidden"/>
                                      </p:to>
                                    </p:set>
                                  </p:childTnLst>
                                </p:cTn>
                              </p:par>
                              <p:par>
                                <p:cTn id="82" presetID="4" presetClass="exit" presetSubtype="16" fill="hold" grpId="1" nodeType="withEffect">
                                  <p:stCondLst>
                                    <p:cond delay="0"/>
                                  </p:stCondLst>
                                  <p:childTnLst>
                                    <p:animEffect transition="out" filter="box(in)">
                                      <p:cBhvr>
                                        <p:cTn id="83" dur="500"/>
                                        <p:tgtEl>
                                          <p:spTgt spid="8"/>
                                        </p:tgtEl>
                                      </p:cBhvr>
                                    </p:animEffect>
                                    <p:set>
                                      <p:cBhvr>
                                        <p:cTn id="84" dur="1" fill="hold">
                                          <p:stCondLst>
                                            <p:cond delay="499"/>
                                          </p:stCondLst>
                                        </p:cTn>
                                        <p:tgtEl>
                                          <p:spTgt spid="8"/>
                                        </p:tgtEl>
                                        <p:attrNameLst>
                                          <p:attrName>style.visibility</p:attrName>
                                        </p:attrNameLst>
                                      </p:cBhvr>
                                      <p:to>
                                        <p:strVal val="hidden"/>
                                      </p:to>
                                    </p:set>
                                  </p:childTnLst>
                                </p:cTn>
                              </p:par>
                              <p:par>
                                <p:cTn id="85" presetID="4" presetClass="exit" presetSubtype="16" fill="hold" grpId="1" nodeType="withEffect">
                                  <p:stCondLst>
                                    <p:cond delay="0"/>
                                  </p:stCondLst>
                                  <p:childTnLst>
                                    <p:animEffect transition="out" filter="box(in)">
                                      <p:cBhvr>
                                        <p:cTn id="86" dur="500"/>
                                        <p:tgtEl>
                                          <p:spTgt spid="11"/>
                                        </p:tgtEl>
                                      </p:cBhvr>
                                    </p:animEffect>
                                    <p:set>
                                      <p:cBhvr>
                                        <p:cTn id="87" dur="1" fill="hold">
                                          <p:stCondLst>
                                            <p:cond delay="499"/>
                                          </p:stCondLst>
                                        </p:cTn>
                                        <p:tgtEl>
                                          <p:spTgt spid="11"/>
                                        </p:tgtEl>
                                        <p:attrNameLst>
                                          <p:attrName>style.visibility</p:attrName>
                                        </p:attrNameLst>
                                      </p:cBhvr>
                                      <p:to>
                                        <p:strVal val="hidden"/>
                                      </p:to>
                                    </p:set>
                                  </p:childTnLst>
                                </p:cTn>
                              </p:par>
                              <p:par>
                                <p:cTn id="88" presetID="4" presetClass="exit" presetSubtype="16" fill="hold" grpId="1" nodeType="withEffect">
                                  <p:stCondLst>
                                    <p:cond delay="0"/>
                                  </p:stCondLst>
                                  <p:childTnLst>
                                    <p:animEffect transition="out" filter="box(in)">
                                      <p:cBhvr>
                                        <p:cTn id="89" dur="500"/>
                                        <p:tgtEl>
                                          <p:spTgt spid="12"/>
                                        </p:tgtEl>
                                      </p:cBhvr>
                                    </p:animEffect>
                                    <p:set>
                                      <p:cBhvr>
                                        <p:cTn id="90" dur="1" fill="hold">
                                          <p:stCondLst>
                                            <p:cond delay="499"/>
                                          </p:stCondLst>
                                        </p:cTn>
                                        <p:tgtEl>
                                          <p:spTgt spid="12"/>
                                        </p:tgtEl>
                                        <p:attrNameLst>
                                          <p:attrName>style.visibility</p:attrName>
                                        </p:attrNameLst>
                                      </p:cBhvr>
                                      <p:to>
                                        <p:strVal val="hidden"/>
                                      </p:to>
                                    </p:set>
                                  </p:childTnLst>
                                </p:cTn>
                              </p:par>
                              <p:par>
                                <p:cTn id="91" presetID="4" presetClass="exit" presetSubtype="16" fill="hold" grpId="1" nodeType="withEffect">
                                  <p:stCondLst>
                                    <p:cond delay="0"/>
                                  </p:stCondLst>
                                  <p:childTnLst>
                                    <p:animEffect transition="out" filter="box(in)">
                                      <p:cBhvr>
                                        <p:cTn id="92" dur="500"/>
                                        <p:tgtEl>
                                          <p:spTgt spid="13"/>
                                        </p:tgtEl>
                                      </p:cBhvr>
                                    </p:animEffect>
                                    <p:set>
                                      <p:cBhvr>
                                        <p:cTn id="93" dur="1" fill="hold">
                                          <p:stCondLst>
                                            <p:cond delay="499"/>
                                          </p:stCondLst>
                                        </p:cTn>
                                        <p:tgtEl>
                                          <p:spTgt spid="13"/>
                                        </p:tgtEl>
                                        <p:attrNameLst>
                                          <p:attrName>style.visibility</p:attrName>
                                        </p:attrNameLst>
                                      </p:cBhvr>
                                      <p:to>
                                        <p:strVal val="hidden"/>
                                      </p:to>
                                    </p:set>
                                  </p:childTnLst>
                                </p:cTn>
                              </p:par>
                              <p:par>
                                <p:cTn id="94" presetID="4" presetClass="exit" presetSubtype="16" fill="hold" grpId="1" nodeType="withEffect">
                                  <p:stCondLst>
                                    <p:cond delay="0"/>
                                  </p:stCondLst>
                                  <p:childTnLst>
                                    <p:animEffect transition="out" filter="box(in)">
                                      <p:cBhvr>
                                        <p:cTn id="95" dur="500"/>
                                        <p:tgtEl>
                                          <p:spTgt spid="14"/>
                                        </p:tgtEl>
                                      </p:cBhvr>
                                    </p:animEffect>
                                    <p:set>
                                      <p:cBhvr>
                                        <p:cTn id="96" dur="1" fill="hold">
                                          <p:stCondLst>
                                            <p:cond delay="499"/>
                                          </p:stCondLst>
                                        </p:cTn>
                                        <p:tgtEl>
                                          <p:spTgt spid="14"/>
                                        </p:tgtEl>
                                        <p:attrNameLst>
                                          <p:attrName>style.visibility</p:attrName>
                                        </p:attrNameLst>
                                      </p:cBhvr>
                                      <p:to>
                                        <p:strVal val="hidden"/>
                                      </p:to>
                                    </p:set>
                                  </p:childTnLst>
                                </p:cTn>
                              </p:par>
                              <p:par>
                                <p:cTn id="97" presetID="4" presetClass="exit" presetSubtype="16" fill="hold" grpId="1" nodeType="withEffect">
                                  <p:stCondLst>
                                    <p:cond delay="0"/>
                                  </p:stCondLst>
                                  <p:childTnLst>
                                    <p:animEffect transition="out" filter="box(in)">
                                      <p:cBhvr>
                                        <p:cTn id="98" dur="500"/>
                                        <p:tgtEl>
                                          <p:spTgt spid="15"/>
                                        </p:tgtEl>
                                      </p:cBhvr>
                                    </p:animEffect>
                                    <p:set>
                                      <p:cBhvr>
                                        <p:cTn id="99" dur="1" fill="hold">
                                          <p:stCondLst>
                                            <p:cond delay="499"/>
                                          </p:stCondLst>
                                        </p:cTn>
                                        <p:tgtEl>
                                          <p:spTgt spid="15"/>
                                        </p:tgtEl>
                                        <p:attrNameLst>
                                          <p:attrName>style.visibility</p:attrName>
                                        </p:attrNameLst>
                                      </p:cBhvr>
                                      <p:to>
                                        <p:strVal val="hidden"/>
                                      </p:to>
                                    </p:set>
                                  </p:childTnLst>
                                </p:cTn>
                              </p:par>
                              <p:par>
                                <p:cTn id="100" presetID="4" presetClass="exit" presetSubtype="16" fill="hold" grpId="1" nodeType="withEffect">
                                  <p:stCondLst>
                                    <p:cond delay="0"/>
                                  </p:stCondLst>
                                  <p:childTnLst>
                                    <p:animEffect transition="out" filter="box(in)">
                                      <p:cBhvr>
                                        <p:cTn id="101" dur="500"/>
                                        <p:tgtEl>
                                          <p:spTgt spid="16"/>
                                        </p:tgtEl>
                                      </p:cBhvr>
                                    </p:animEffect>
                                    <p:set>
                                      <p:cBhvr>
                                        <p:cTn id="102" dur="1" fill="hold">
                                          <p:stCondLst>
                                            <p:cond delay="499"/>
                                          </p:stCondLst>
                                        </p:cTn>
                                        <p:tgtEl>
                                          <p:spTgt spid="16"/>
                                        </p:tgtEl>
                                        <p:attrNameLst>
                                          <p:attrName>style.visibility</p:attrName>
                                        </p:attrNameLst>
                                      </p:cBhvr>
                                      <p:to>
                                        <p:strVal val="hidden"/>
                                      </p:to>
                                    </p:set>
                                  </p:childTnLst>
                                </p:cTn>
                              </p:par>
                              <p:par>
                                <p:cTn id="103" presetID="4" presetClass="exit" presetSubtype="16" fill="hold" grpId="1" nodeType="withEffect">
                                  <p:stCondLst>
                                    <p:cond delay="0"/>
                                  </p:stCondLst>
                                  <p:childTnLst>
                                    <p:animEffect transition="out" filter="box(in)">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4" presetClass="exit" presetSubtype="16" fill="hold" grpId="2" nodeType="clickEffect">
                                  <p:stCondLst>
                                    <p:cond delay="0"/>
                                  </p:stCondLst>
                                  <p:childTnLst>
                                    <p:animEffect transition="out" filter="box(in)">
                                      <p:cBhvr>
                                        <p:cTn id="109" dur="500"/>
                                        <p:tgtEl>
                                          <p:spTgt spid="8"/>
                                        </p:tgtEl>
                                      </p:cBhvr>
                                    </p:animEffect>
                                    <p:set>
                                      <p:cBhvr>
                                        <p:cTn id="110" dur="1" fill="hold">
                                          <p:stCondLst>
                                            <p:cond delay="499"/>
                                          </p:stCondLst>
                                        </p:cTn>
                                        <p:tgtEl>
                                          <p:spTgt spid="8"/>
                                        </p:tgtEl>
                                        <p:attrNameLst>
                                          <p:attrName>style.visibility</p:attrName>
                                        </p:attrNameLst>
                                      </p:cBhvr>
                                      <p:to>
                                        <p:strVal val="hidden"/>
                                      </p:to>
                                    </p:set>
                                  </p:childTnLst>
                                </p:cTn>
                              </p:par>
                              <p:par>
                                <p:cTn id="111" presetID="4" presetClass="exit" presetSubtype="16" fill="hold" grpId="2" nodeType="withEffect">
                                  <p:stCondLst>
                                    <p:cond delay="0"/>
                                  </p:stCondLst>
                                  <p:childTnLst>
                                    <p:animEffect transition="out" filter="box(in)">
                                      <p:cBhvr>
                                        <p:cTn id="112" dur="500"/>
                                        <p:tgtEl>
                                          <p:spTgt spid="9"/>
                                        </p:tgtEl>
                                      </p:cBhvr>
                                    </p:animEffect>
                                    <p:set>
                                      <p:cBhvr>
                                        <p:cTn id="113" dur="1" fill="hold">
                                          <p:stCondLst>
                                            <p:cond delay="499"/>
                                          </p:stCondLst>
                                        </p:cTn>
                                        <p:tgtEl>
                                          <p:spTgt spid="9"/>
                                        </p:tgtEl>
                                        <p:attrNameLst>
                                          <p:attrName>style.visibility</p:attrName>
                                        </p:attrNameLst>
                                      </p:cBhvr>
                                      <p:to>
                                        <p:strVal val="hidden"/>
                                      </p:to>
                                    </p:set>
                                  </p:childTnLst>
                                </p:cTn>
                              </p:par>
                              <p:par>
                                <p:cTn id="114" presetID="4" presetClass="exit" presetSubtype="16" fill="hold" grpId="2" nodeType="withEffect">
                                  <p:stCondLst>
                                    <p:cond delay="0"/>
                                  </p:stCondLst>
                                  <p:childTnLst>
                                    <p:animEffect transition="out" filter="box(in)">
                                      <p:cBhvr>
                                        <p:cTn id="115" dur="500"/>
                                        <p:tgtEl>
                                          <p:spTgt spid="6"/>
                                        </p:tgtEl>
                                      </p:cBhvr>
                                    </p:animEffect>
                                    <p:set>
                                      <p:cBhvr>
                                        <p:cTn id="116" dur="1" fill="hold">
                                          <p:stCondLst>
                                            <p:cond delay="499"/>
                                          </p:stCondLst>
                                        </p:cTn>
                                        <p:tgtEl>
                                          <p:spTgt spid="6"/>
                                        </p:tgtEl>
                                        <p:attrNameLst>
                                          <p:attrName>style.visibility</p:attrName>
                                        </p:attrNameLst>
                                      </p:cBhvr>
                                      <p:to>
                                        <p:strVal val="hidden"/>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8" presetClass="entr" presetSubtype="6" fill="hold" nodeType="clickEffect">
                                  <p:stCondLst>
                                    <p:cond delay="0"/>
                                  </p:stCondLst>
                                  <p:childTnLst>
                                    <p:set>
                                      <p:cBhvr>
                                        <p:cTn id="120" dur="1" fill="hold">
                                          <p:stCondLst>
                                            <p:cond delay="0"/>
                                          </p:stCondLst>
                                        </p:cTn>
                                        <p:tgtEl>
                                          <p:spTgt spid="5">
                                            <p:txEl>
                                              <p:pRg st="5" end="5"/>
                                            </p:txEl>
                                          </p:spTgt>
                                        </p:tgtEl>
                                        <p:attrNameLst>
                                          <p:attrName>style.visibility</p:attrName>
                                        </p:attrNameLst>
                                      </p:cBhvr>
                                      <p:to>
                                        <p:strVal val="visible"/>
                                      </p:to>
                                    </p:set>
                                    <p:animEffect transition="in" filter="strips(downRight)">
                                      <p:cBhvr>
                                        <p:cTn id="121" dur="500"/>
                                        <p:tgtEl>
                                          <p:spTgt spid="5">
                                            <p:txEl>
                                              <p:pRg st="5" end="5"/>
                                            </p:txEl>
                                          </p:spTgt>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8" presetClass="entr" presetSubtype="6" fill="hold" nodeType="clickEffect">
                                  <p:stCondLst>
                                    <p:cond delay="0"/>
                                  </p:stCondLst>
                                  <p:childTnLst>
                                    <p:set>
                                      <p:cBhvr>
                                        <p:cTn id="125" dur="1" fill="hold">
                                          <p:stCondLst>
                                            <p:cond delay="0"/>
                                          </p:stCondLst>
                                        </p:cTn>
                                        <p:tgtEl>
                                          <p:spTgt spid="5">
                                            <p:txEl>
                                              <p:pRg st="6" end="6"/>
                                            </p:txEl>
                                          </p:spTgt>
                                        </p:tgtEl>
                                        <p:attrNameLst>
                                          <p:attrName>style.visibility</p:attrName>
                                        </p:attrNameLst>
                                      </p:cBhvr>
                                      <p:to>
                                        <p:strVal val="visible"/>
                                      </p:to>
                                    </p:set>
                                    <p:animEffect transition="in" filter="strips(downRight)">
                                      <p:cBhvr>
                                        <p:cTn id="126" dur="500"/>
                                        <p:tgtEl>
                                          <p:spTgt spid="5">
                                            <p:txEl>
                                              <p:pRg st="6" end="6"/>
                                            </p:txEl>
                                          </p:spTgt>
                                        </p:tgtEl>
                                      </p:cBhvr>
                                    </p:animEffect>
                                  </p:childTnLst>
                                </p:cTn>
                              </p:par>
                              <p:par>
                                <p:cTn id="127" presetID="18" presetClass="entr" presetSubtype="6" fill="hold" nodeType="withEffect">
                                  <p:stCondLst>
                                    <p:cond delay="0"/>
                                  </p:stCondLst>
                                  <p:childTnLst>
                                    <p:set>
                                      <p:cBhvr>
                                        <p:cTn id="128" dur="1" fill="hold">
                                          <p:stCondLst>
                                            <p:cond delay="0"/>
                                          </p:stCondLst>
                                        </p:cTn>
                                        <p:tgtEl>
                                          <p:spTgt spid="5">
                                            <p:txEl>
                                              <p:pRg st="7" end="7"/>
                                            </p:txEl>
                                          </p:spTgt>
                                        </p:tgtEl>
                                        <p:attrNameLst>
                                          <p:attrName>style.visibility</p:attrName>
                                        </p:attrNameLst>
                                      </p:cBhvr>
                                      <p:to>
                                        <p:strVal val="visible"/>
                                      </p:to>
                                    </p:set>
                                    <p:animEffect transition="in" filter="strips(downRight)">
                                      <p:cBhvr>
                                        <p:cTn id="129" dur="500"/>
                                        <p:tgtEl>
                                          <p:spTgt spid="5">
                                            <p:txEl>
                                              <p:pRg st="7" end="7"/>
                                            </p:txEl>
                                          </p:spTgt>
                                        </p:tgtEl>
                                      </p:cBhvr>
                                    </p:animEffect>
                                  </p:childTnLst>
                                </p:cTn>
                              </p:par>
                              <p:par>
                                <p:cTn id="130" presetID="4" presetClass="exit" presetSubtype="16" fill="hold" grpId="2" nodeType="withEffect">
                                  <p:stCondLst>
                                    <p:cond delay="0"/>
                                  </p:stCondLst>
                                  <p:childTnLst>
                                    <p:animEffect transition="out" filter="box(in)">
                                      <p:cBhvr>
                                        <p:cTn id="131" dur="500"/>
                                        <p:tgtEl>
                                          <p:spTgt spid="7"/>
                                        </p:tgtEl>
                                      </p:cBhvr>
                                    </p:animEffect>
                                    <p:set>
                                      <p:cBhvr>
                                        <p:cTn id="132" dur="1" fill="hold">
                                          <p:stCondLst>
                                            <p:cond delay="499"/>
                                          </p:stCondLst>
                                        </p:cTn>
                                        <p:tgtEl>
                                          <p:spTgt spid="7"/>
                                        </p:tgtEl>
                                        <p:attrNameLst>
                                          <p:attrName>style.visibility</p:attrName>
                                        </p:attrNameLst>
                                      </p:cBhvr>
                                      <p:to>
                                        <p:strVal val="hidden"/>
                                      </p:to>
                                    </p:set>
                                  </p:childTnLst>
                                </p:cTn>
                              </p:par>
                              <p:par>
                                <p:cTn id="133" presetID="4" presetClass="exit" presetSubtype="16" fill="hold" grpId="2" nodeType="withEffect">
                                  <p:stCondLst>
                                    <p:cond delay="0"/>
                                  </p:stCondLst>
                                  <p:childTnLst>
                                    <p:animEffect transition="out" filter="box(in)">
                                      <p:cBhvr>
                                        <p:cTn id="134" dur="500"/>
                                        <p:tgtEl>
                                          <p:spTgt spid="10"/>
                                        </p:tgtEl>
                                      </p:cBhvr>
                                    </p:animEffect>
                                    <p:set>
                                      <p:cBhvr>
                                        <p:cTn id="135" dur="1" fill="hold">
                                          <p:stCondLst>
                                            <p:cond delay="499"/>
                                          </p:stCondLst>
                                        </p:cTn>
                                        <p:tgtEl>
                                          <p:spTgt spid="10"/>
                                        </p:tgtEl>
                                        <p:attrNameLst>
                                          <p:attrName>style.visibility</p:attrName>
                                        </p:attrNameLst>
                                      </p:cBhvr>
                                      <p:to>
                                        <p:strVal val="hidden"/>
                                      </p:to>
                                    </p:set>
                                  </p:childTnLst>
                                </p:cTn>
                              </p:par>
                              <p:par>
                                <p:cTn id="136" presetID="4" presetClass="exit" presetSubtype="16" fill="hold" grpId="2" nodeType="withEffect">
                                  <p:stCondLst>
                                    <p:cond delay="0"/>
                                  </p:stCondLst>
                                  <p:childTnLst>
                                    <p:animEffect transition="out" filter="box(in)">
                                      <p:cBhvr>
                                        <p:cTn id="137" dur="500"/>
                                        <p:tgtEl>
                                          <p:spTgt spid="11"/>
                                        </p:tgtEl>
                                      </p:cBhvr>
                                    </p:animEffect>
                                    <p:set>
                                      <p:cBhvr>
                                        <p:cTn id="138" dur="1" fill="hold">
                                          <p:stCondLst>
                                            <p:cond delay="499"/>
                                          </p:stCondLst>
                                        </p:cTn>
                                        <p:tgtEl>
                                          <p:spTgt spid="11"/>
                                        </p:tgtEl>
                                        <p:attrNameLst>
                                          <p:attrName>style.visibility</p:attrName>
                                        </p:attrNameLst>
                                      </p:cBhvr>
                                      <p:to>
                                        <p:strVal val="hidden"/>
                                      </p:to>
                                    </p:set>
                                  </p:childTnLst>
                                </p:cTn>
                              </p:par>
                              <p:par>
                                <p:cTn id="139" presetID="4" presetClass="exit" presetSubtype="16" fill="hold" grpId="2" nodeType="withEffect">
                                  <p:stCondLst>
                                    <p:cond delay="0"/>
                                  </p:stCondLst>
                                  <p:childTnLst>
                                    <p:animEffect transition="out" filter="box(in)">
                                      <p:cBhvr>
                                        <p:cTn id="140" dur="500"/>
                                        <p:tgtEl>
                                          <p:spTgt spid="12"/>
                                        </p:tgtEl>
                                      </p:cBhvr>
                                    </p:animEffect>
                                    <p:set>
                                      <p:cBhvr>
                                        <p:cTn id="141" dur="1" fill="hold">
                                          <p:stCondLst>
                                            <p:cond delay="499"/>
                                          </p:stCondLst>
                                        </p:cTn>
                                        <p:tgtEl>
                                          <p:spTgt spid="12"/>
                                        </p:tgtEl>
                                        <p:attrNameLst>
                                          <p:attrName>style.visibility</p:attrName>
                                        </p:attrNameLst>
                                      </p:cBhvr>
                                      <p:to>
                                        <p:strVal val="hidden"/>
                                      </p:to>
                                    </p:set>
                                  </p:childTnLst>
                                </p:cTn>
                              </p:par>
                              <p:par>
                                <p:cTn id="142" presetID="4" presetClass="exit" presetSubtype="16" fill="hold" grpId="2" nodeType="withEffect">
                                  <p:stCondLst>
                                    <p:cond delay="0"/>
                                  </p:stCondLst>
                                  <p:childTnLst>
                                    <p:animEffect transition="out" filter="box(in)">
                                      <p:cBhvr>
                                        <p:cTn id="143" dur="500"/>
                                        <p:tgtEl>
                                          <p:spTgt spid="13"/>
                                        </p:tgtEl>
                                      </p:cBhvr>
                                    </p:animEffect>
                                    <p:set>
                                      <p:cBhvr>
                                        <p:cTn id="144" dur="1" fill="hold">
                                          <p:stCondLst>
                                            <p:cond delay="499"/>
                                          </p:stCondLst>
                                        </p:cTn>
                                        <p:tgtEl>
                                          <p:spTgt spid="13"/>
                                        </p:tgtEl>
                                        <p:attrNameLst>
                                          <p:attrName>style.visibility</p:attrName>
                                        </p:attrNameLst>
                                      </p:cBhvr>
                                      <p:to>
                                        <p:strVal val="hidden"/>
                                      </p:to>
                                    </p:set>
                                  </p:childTnLst>
                                </p:cTn>
                              </p:par>
                              <p:par>
                                <p:cTn id="145" presetID="4" presetClass="exit" presetSubtype="16" fill="hold" grpId="2" nodeType="withEffect">
                                  <p:stCondLst>
                                    <p:cond delay="0"/>
                                  </p:stCondLst>
                                  <p:childTnLst>
                                    <p:animEffect transition="out" filter="box(in)">
                                      <p:cBhvr>
                                        <p:cTn id="146" dur="500"/>
                                        <p:tgtEl>
                                          <p:spTgt spid="14"/>
                                        </p:tgtEl>
                                      </p:cBhvr>
                                    </p:animEffect>
                                    <p:set>
                                      <p:cBhvr>
                                        <p:cTn id="147" dur="1" fill="hold">
                                          <p:stCondLst>
                                            <p:cond delay="499"/>
                                          </p:stCondLst>
                                        </p:cTn>
                                        <p:tgtEl>
                                          <p:spTgt spid="14"/>
                                        </p:tgtEl>
                                        <p:attrNameLst>
                                          <p:attrName>style.visibility</p:attrName>
                                        </p:attrNameLst>
                                      </p:cBhvr>
                                      <p:to>
                                        <p:strVal val="hidden"/>
                                      </p:to>
                                    </p:set>
                                  </p:childTnLst>
                                </p:cTn>
                              </p:par>
                              <p:par>
                                <p:cTn id="148" presetID="4" presetClass="exit" presetSubtype="16" fill="hold" grpId="2" nodeType="withEffect">
                                  <p:stCondLst>
                                    <p:cond delay="0"/>
                                  </p:stCondLst>
                                  <p:childTnLst>
                                    <p:animEffect transition="out" filter="box(in)">
                                      <p:cBhvr>
                                        <p:cTn id="149" dur="500"/>
                                        <p:tgtEl>
                                          <p:spTgt spid="15"/>
                                        </p:tgtEl>
                                      </p:cBhvr>
                                    </p:animEffect>
                                    <p:set>
                                      <p:cBhvr>
                                        <p:cTn id="150" dur="1" fill="hold">
                                          <p:stCondLst>
                                            <p:cond delay="499"/>
                                          </p:stCondLst>
                                        </p:cTn>
                                        <p:tgtEl>
                                          <p:spTgt spid="15"/>
                                        </p:tgtEl>
                                        <p:attrNameLst>
                                          <p:attrName>style.visibility</p:attrName>
                                        </p:attrNameLst>
                                      </p:cBhvr>
                                      <p:to>
                                        <p:strVal val="hidden"/>
                                      </p:to>
                                    </p:set>
                                  </p:childTnLst>
                                </p:cTn>
                              </p:par>
                              <p:par>
                                <p:cTn id="151" presetID="4" presetClass="exit" presetSubtype="16" fill="hold" grpId="2" nodeType="withEffect">
                                  <p:stCondLst>
                                    <p:cond delay="0"/>
                                  </p:stCondLst>
                                  <p:childTnLst>
                                    <p:animEffect transition="out" filter="box(in)">
                                      <p:cBhvr>
                                        <p:cTn id="152" dur="500"/>
                                        <p:tgtEl>
                                          <p:spTgt spid="16"/>
                                        </p:tgtEl>
                                      </p:cBhvr>
                                    </p:animEffect>
                                    <p:set>
                                      <p:cBhvr>
                                        <p:cTn id="153" dur="1" fill="hold">
                                          <p:stCondLst>
                                            <p:cond delay="499"/>
                                          </p:stCondLst>
                                        </p:cTn>
                                        <p:tgtEl>
                                          <p:spTgt spid="16"/>
                                        </p:tgtEl>
                                        <p:attrNameLst>
                                          <p:attrName>style.visibility</p:attrName>
                                        </p:attrNameLst>
                                      </p:cBhvr>
                                      <p:to>
                                        <p:strVal val="hidden"/>
                                      </p:to>
                                    </p:set>
                                  </p:childTnLst>
                                </p:cTn>
                              </p:par>
                              <p:par>
                                <p:cTn id="154" presetID="4" presetClass="exit" presetSubtype="16" fill="hold" grpId="2" nodeType="withEffect">
                                  <p:stCondLst>
                                    <p:cond delay="0"/>
                                  </p:stCondLst>
                                  <p:childTnLst>
                                    <p:animEffect transition="out" filter="box(in)">
                                      <p:cBhvr>
                                        <p:cTn id="155" dur="500"/>
                                        <p:tgtEl>
                                          <p:spTgt spid="17"/>
                                        </p:tgtEl>
                                      </p:cBhvr>
                                    </p:animEffect>
                                    <p:set>
                                      <p:cBhvr>
                                        <p:cTn id="156" dur="1" fill="hold">
                                          <p:stCondLst>
                                            <p:cond delay="499"/>
                                          </p:stCondLst>
                                        </p:cTn>
                                        <p:tgtEl>
                                          <p:spTgt spid="17"/>
                                        </p:tgtEl>
                                        <p:attrNameLst>
                                          <p:attrName>style.visibility</p:attrName>
                                        </p:attrNameLst>
                                      </p:cBhvr>
                                      <p:to>
                                        <p:strVal val="hidden"/>
                                      </p:to>
                                    </p:set>
                                  </p:childTnLst>
                                </p:cTn>
                              </p:par>
                            </p:childTnLst>
                          </p:cTn>
                        </p:par>
                        <p:par>
                          <p:cTn id="157" fill="hold">
                            <p:stCondLst>
                              <p:cond delay="500"/>
                            </p:stCondLst>
                            <p:childTnLst>
                              <p:par>
                                <p:cTn id="158" presetID="45" presetClass="entr" presetSubtype="0" fill="hold" grpId="0" nodeType="afterEffect">
                                  <p:stCondLst>
                                    <p:cond delay="0"/>
                                  </p:stCondLst>
                                  <p:iterate type="lt">
                                    <p:tmPct val="10000"/>
                                  </p:iterate>
                                  <p:childTnLst>
                                    <p:set>
                                      <p:cBhvr>
                                        <p:cTn id="159" dur="1" fill="hold">
                                          <p:stCondLst>
                                            <p:cond delay="0"/>
                                          </p:stCondLst>
                                        </p:cTn>
                                        <p:tgtEl>
                                          <p:spTgt spid="26"/>
                                        </p:tgtEl>
                                        <p:attrNameLst>
                                          <p:attrName>style.visibility</p:attrName>
                                        </p:attrNameLst>
                                      </p:cBhvr>
                                      <p:to>
                                        <p:strVal val="visible"/>
                                      </p:to>
                                    </p:set>
                                    <p:animEffect transition="in" filter="fade">
                                      <p:cBhvr>
                                        <p:cTn id="160" dur="1000"/>
                                        <p:tgtEl>
                                          <p:spTgt spid="26"/>
                                        </p:tgtEl>
                                      </p:cBhvr>
                                    </p:animEffect>
                                    <p:anim calcmode="lin" valueType="num">
                                      <p:cBhvr>
                                        <p:cTn id="161" dur="1000" fill="hold"/>
                                        <p:tgtEl>
                                          <p:spTgt spid="26"/>
                                        </p:tgtEl>
                                        <p:attrNameLst>
                                          <p:attrName>ppt_w</p:attrName>
                                        </p:attrNameLst>
                                      </p:cBhvr>
                                      <p:tavLst>
                                        <p:tav tm="0" fmla="#ppt_w*sin(2.5*pi*$)">
                                          <p:val>
                                            <p:fltVal val="0"/>
                                          </p:val>
                                        </p:tav>
                                        <p:tav tm="100000">
                                          <p:val>
                                            <p:fltVal val="1"/>
                                          </p:val>
                                        </p:tav>
                                      </p:tavLst>
                                    </p:anim>
                                    <p:anim calcmode="lin" valueType="num">
                                      <p:cBhvr>
                                        <p:cTn id="162" dur="1000" fill="hold"/>
                                        <p:tgtEl>
                                          <p:spTgt spid="26"/>
                                        </p:tgtEl>
                                        <p:attrNameLst>
                                          <p:attrName>ppt_h</p:attrName>
                                        </p:attrNameLst>
                                      </p:cBhvr>
                                      <p:tavLst>
                                        <p:tav tm="0">
                                          <p:val>
                                            <p:strVal val="#ppt_h"/>
                                          </p:val>
                                        </p:tav>
                                        <p:tav tm="100000">
                                          <p:val>
                                            <p:strVal val="#ppt_h"/>
                                          </p:val>
                                        </p:tav>
                                      </p:tavLst>
                                    </p:anim>
                                  </p:childTnLst>
                                </p:cTn>
                              </p:par>
                            </p:childTnLst>
                          </p:cTn>
                        </p:par>
                        <p:par>
                          <p:cTn id="163" fill="hold">
                            <p:stCondLst>
                              <p:cond delay="2400"/>
                            </p:stCondLst>
                            <p:childTnLst>
                              <p:par>
                                <p:cTn id="164" presetID="26" presetClass="emph" presetSubtype="0" fill="hold" grpId="1" nodeType="afterEffect">
                                  <p:stCondLst>
                                    <p:cond delay="0"/>
                                  </p:stCondLst>
                                  <p:iterate type="lt">
                                    <p:tmPct val="0"/>
                                  </p:iterate>
                                  <p:childTnLst>
                                    <p:animEffect transition="out" filter="fade">
                                      <p:cBhvr>
                                        <p:cTn id="165" dur="500" tmFilter="0, 0; .2, .5; .8, .5; 1, 0"/>
                                        <p:tgtEl>
                                          <p:spTgt spid="26"/>
                                        </p:tgtEl>
                                      </p:cBhvr>
                                    </p:animEffect>
                                    <p:animScale>
                                      <p:cBhvr>
                                        <p:cTn id="166"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P spid="26" grpId="0"/>
      <p:bldP spid="2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4680" name="Picture 72" descr="未标题-8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0" y="765175"/>
            <a:ext cx="4176713" cy="3598863"/>
          </a:xfrm>
          <a:prstGeom prst="rect">
            <a:avLst/>
          </a:prstGeom>
          <a:noFill/>
          <a:extLst>
            <a:ext uri="{909E8E84-426E-40DD-AFC4-6F175D3DCCD1}">
              <a14:hiddenFill xmlns:a14="http://schemas.microsoft.com/office/drawing/2010/main">
                <a:solidFill>
                  <a:srgbClr val="FFFFFF"/>
                </a:solidFill>
              </a14:hiddenFill>
            </a:ext>
          </a:extLst>
        </p:spPr>
      </p:pic>
      <p:sp>
        <p:nvSpPr>
          <p:cNvPr id="964611"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4613" name="矩形 134"/>
          <p:cNvSpPr>
            <a:spLocks noChangeArrowheads="1"/>
          </p:cNvSpPr>
          <p:nvPr/>
        </p:nvSpPr>
        <p:spPr bwMode="auto">
          <a:xfrm>
            <a:off x="4978400" y="1235075"/>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2</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4615"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4618"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19"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4624"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4627"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28"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4633"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4636"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37"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4642"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4645"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46"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4651"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4654"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55"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4666"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4669"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4670"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4674"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第二部分</a:t>
            </a:r>
          </a:p>
        </p:txBody>
      </p:sp>
      <p:grpSp>
        <p:nvGrpSpPr>
          <p:cNvPr id="964675"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4678"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1" kern="0" dirty="0"/>
              <a:t>基类与派生类的关系</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221197322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4680"/>
                                        </p:tgtEl>
                                        <p:attrNameLst>
                                          <p:attrName>style.visibility</p:attrName>
                                        </p:attrNameLst>
                                      </p:cBhvr>
                                      <p:to>
                                        <p:strVal val="visible"/>
                                      </p:to>
                                    </p:set>
                                    <p:anim calcmode="lin" valueType="num">
                                      <p:cBhvr>
                                        <p:cTn id="7" dur="1000" fill="hold"/>
                                        <p:tgtEl>
                                          <p:spTgt spid="964680"/>
                                        </p:tgtEl>
                                        <p:attrNameLst>
                                          <p:attrName>ppt_w</p:attrName>
                                        </p:attrNameLst>
                                      </p:cBhvr>
                                      <p:tavLst>
                                        <p:tav tm="0">
                                          <p:val>
                                            <p:fltVal val="0"/>
                                          </p:val>
                                        </p:tav>
                                        <p:tav tm="100000">
                                          <p:val>
                                            <p:strVal val="#ppt_w"/>
                                          </p:val>
                                        </p:tav>
                                      </p:tavLst>
                                    </p:anim>
                                    <p:anim calcmode="lin" valueType="num">
                                      <p:cBhvr>
                                        <p:cTn id="8" dur="1000" fill="hold"/>
                                        <p:tgtEl>
                                          <p:spTgt spid="964680"/>
                                        </p:tgtEl>
                                        <p:attrNameLst>
                                          <p:attrName>ppt_h</p:attrName>
                                        </p:attrNameLst>
                                      </p:cBhvr>
                                      <p:tavLst>
                                        <p:tav tm="0">
                                          <p:val>
                                            <p:fltVal val="0"/>
                                          </p:val>
                                        </p:tav>
                                        <p:tav tm="100000">
                                          <p:val>
                                            <p:strVal val="#ppt_h"/>
                                          </p:val>
                                        </p:tav>
                                      </p:tavLst>
                                    </p:anim>
                                    <p:anim calcmode="lin" valueType="num">
                                      <p:cBhvr>
                                        <p:cTn id="9" dur="1000" fill="hold"/>
                                        <p:tgtEl>
                                          <p:spTgt spid="96468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468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4613"/>
                                        </p:tgtEl>
                                        <p:attrNameLst>
                                          <p:attrName>style.visibility</p:attrName>
                                        </p:attrNameLst>
                                      </p:cBhvr>
                                      <p:to>
                                        <p:strVal val="visible"/>
                                      </p:to>
                                    </p:set>
                                    <p:animEffect transition="in" filter="fade">
                                      <p:cBhvr>
                                        <p:cTn id="14" dur="1000"/>
                                        <p:tgtEl>
                                          <p:spTgt spid="964613"/>
                                        </p:tgtEl>
                                      </p:cBhvr>
                                    </p:animEffect>
                                    <p:anim calcmode="lin" valueType="num">
                                      <p:cBhvr>
                                        <p:cTn id="15" dur="1000" fill="hold"/>
                                        <p:tgtEl>
                                          <p:spTgt spid="964613"/>
                                        </p:tgtEl>
                                        <p:attrNameLst>
                                          <p:attrName>ppt_x</p:attrName>
                                        </p:attrNameLst>
                                      </p:cBhvr>
                                      <p:tavLst>
                                        <p:tav tm="0">
                                          <p:val>
                                            <p:strVal val="#ppt_x"/>
                                          </p:val>
                                        </p:tav>
                                        <p:tav tm="100000">
                                          <p:val>
                                            <p:strVal val="#ppt_x"/>
                                          </p:val>
                                        </p:tav>
                                      </p:tavLst>
                                    </p:anim>
                                    <p:anim calcmode="lin" valueType="num">
                                      <p:cBhvr>
                                        <p:cTn id="16" dur="1000" fill="hold"/>
                                        <p:tgtEl>
                                          <p:spTgt spid="964613"/>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4674"/>
                                        </p:tgtEl>
                                        <p:attrNameLst>
                                          <p:attrName>style.visibility</p:attrName>
                                        </p:attrNameLst>
                                      </p:cBhvr>
                                      <p:to>
                                        <p:strVal val="visible"/>
                                      </p:to>
                                    </p:set>
                                    <p:animEffect transition="in" filter="fade">
                                      <p:cBhvr>
                                        <p:cTn id="93" dur="750"/>
                                        <p:tgtEl>
                                          <p:spTgt spid="964674"/>
                                        </p:tgtEl>
                                      </p:cBhvr>
                                    </p:animEffect>
                                    <p:anim calcmode="lin" valueType="num">
                                      <p:cBhvr>
                                        <p:cTn id="94" dur="750" fill="hold"/>
                                        <p:tgtEl>
                                          <p:spTgt spid="964674"/>
                                        </p:tgtEl>
                                        <p:attrNameLst>
                                          <p:attrName>ppt_w</p:attrName>
                                        </p:attrNameLst>
                                      </p:cBhvr>
                                      <p:tavLst>
                                        <p:tav tm="0" fmla="#ppt_w*sin(2.5*pi*$)">
                                          <p:val>
                                            <p:fltVal val="0"/>
                                          </p:val>
                                        </p:tav>
                                        <p:tav tm="100000">
                                          <p:val>
                                            <p:fltVal val="1"/>
                                          </p:val>
                                        </p:tav>
                                      </p:tavLst>
                                    </p:anim>
                                    <p:anim calcmode="lin" valueType="num">
                                      <p:cBhvr>
                                        <p:cTn id="95" dur="750" fill="hold"/>
                                        <p:tgtEl>
                                          <p:spTgt spid="964674"/>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4675"/>
                                        </p:tgtEl>
                                        <p:attrNameLst>
                                          <p:attrName>style.visibility</p:attrName>
                                        </p:attrNameLst>
                                      </p:cBhvr>
                                      <p:to>
                                        <p:strVal val="visible"/>
                                      </p:to>
                                    </p:set>
                                    <p:anim calcmode="lin" valueType="num">
                                      <p:cBhvr>
                                        <p:cTn id="99" dur="2000" fill="hold"/>
                                        <p:tgtEl>
                                          <p:spTgt spid="964675"/>
                                        </p:tgtEl>
                                        <p:attrNameLst>
                                          <p:attrName>ppt_w</p:attrName>
                                        </p:attrNameLst>
                                      </p:cBhvr>
                                      <p:tavLst>
                                        <p:tav tm="0">
                                          <p:val>
                                            <p:fltVal val="0"/>
                                          </p:val>
                                        </p:tav>
                                        <p:tav tm="100000">
                                          <p:val>
                                            <p:strVal val="#ppt_w"/>
                                          </p:val>
                                        </p:tav>
                                      </p:tavLst>
                                    </p:anim>
                                    <p:anim calcmode="lin" valueType="num">
                                      <p:cBhvr>
                                        <p:cTn id="100" dur="2000" fill="hold"/>
                                        <p:tgtEl>
                                          <p:spTgt spid="964675"/>
                                        </p:tgtEl>
                                        <p:attrNameLst>
                                          <p:attrName>ppt_h</p:attrName>
                                        </p:attrNameLst>
                                      </p:cBhvr>
                                      <p:tavLst>
                                        <p:tav tm="0">
                                          <p:val>
                                            <p:fltVal val="0"/>
                                          </p:val>
                                        </p:tav>
                                        <p:tav tm="100000">
                                          <p:val>
                                            <p:strVal val="#ppt_h"/>
                                          </p:val>
                                        </p:tav>
                                      </p:tavLst>
                                    </p:anim>
                                    <p:anim calcmode="lin" valueType="num">
                                      <p:cBhvr>
                                        <p:cTn id="101" dur="2000" fill="hold"/>
                                        <p:tgtEl>
                                          <p:spTgt spid="964675"/>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4675"/>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4678"/>
                                        </p:tgtEl>
                                        <p:attrNameLst>
                                          <p:attrName>style.visibility</p:attrName>
                                        </p:attrNameLst>
                                      </p:cBhvr>
                                      <p:to>
                                        <p:strVal val="visible"/>
                                      </p:to>
                                    </p:set>
                                    <p:animEffect transition="in" filter="wipe(left)">
                                      <p:cBhvr>
                                        <p:cTn id="106" dur="3000"/>
                                        <p:tgtEl>
                                          <p:spTgt spid="96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3" grpId="0"/>
      <p:bldP spid="964674" grpId="0"/>
      <p:bldP spid="96467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22510" y="1197546"/>
            <a:ext cx="12075839" cy="51845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itchFamily="18" charset="0"/>
                <a:ea typeface="宋体" pitchFamily="2" charset="-122"/>
              </a:defRPr>
            </a:lvl2pPr>
            <a:lvl3pPr algn="l" rtl="0" eaLnBrk="0" fontAlgn="base" hangingPunct="0">
              <a:spcBef>
                <a:spcPct val="0"/>
              </a:spcBef>
              <a:spcAft>
                <a:spcPct val="0"/>
              </a:spcAft>
              <a:defRPr sz="3200" b="1">
                <a:solidFill>
                  <a:srgbClr val="800000"/>
                </a:solidFill>
                <a:latin typeface="Times New Roman" pitchFamily="18" charset="0"/>
                <a:ea typeface="宋体" pitchFamily="2" charset="-122"/>
              </a:defRPr>
            </a:lvl3pPr>
            <a:lvl4pPr algn="l" rtl="0" eaLnBrk="0" fontAlgn="base" hangingPunct="0">
              <a:spcBef>
                <a:spcPct val="0"/>
              </a:spcBef>
              <a:spcAft>
                <a:spcPct val="0"/>
              </a:spcAft>
              <a:defRPr sz="3200" b="1">
                <a:solidFill>
                  <a:srgbClr val="800000"/>
                </a:solidFill>
                <a:latin typeface="Times New Roman" pitchFamily="18" charset="0"/>
                <a:ea typeface="宋体" pitchFamily="2" charset="-122"/>
              </a:defRPr>
            </a:lvl4pPr>
            <a:lvl5pPr algn="l" rtl="0" eaLnBrk="0" fontAlgn="base" hangingPunct="0">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en-US" altLang="zh-CN" sz="3201" kern="0" dirty="0"/>
              <a:t>1.</a:t>
            </a:r>
            <a:r>
              <a:rPr lang="zh-CN" altLang="en-US" sz="3201" kern="0" dirty="0"/>
              <a:t>派生类是基类的</a:t>
            </a:r>
            <a:r>
              <a:rPr lang="zh-CN" altLang="en-US" sz="3201" kern="0" dirty="0" smtClean="0"/>
              <a:t>具体化</a:t>
            </a:r>
            <a:endParaRPr lang="en-US" altLang="zh-CN" sz="3201" kern="0" dirty="0" smtClean="0"/>
          </a:p>
          <a:p>
            <a:pPr>
              <a:defRPr/>
            </a:pPr>
            <a:r>
              <a:rPr lang="zh-CN" altLang="en-US" sz="2400" b="0" kern="0" dirty="0">
                <a:solidFill>
                  <a:schemeClr val="tx1"/>
                </a:solidFill>
                <a:latin typeface="+mn-lt"/>
                <a:ea typeface="+mn-ea"/>
                <a:cs typeface="+mn-cs"/>
              </a:rPr>
              <a:t>类的层次通常反映了客观世界中某种真实的模型。如，定义输入设备为基类，而键盘、鼠标和数字化板将是派生类</a:t>
            </a:r>
            <a:r>
              <a:rPr lang="zh-CN" altLang="en-US" sz="2400" b="0" kern="0" dirty="0" smtClean="0">
                <a:solidFill>
                  <a:schemeClr val="tx1"/>
                </a:solidFill>
                <a:latin typeface="+mn-lt"/>
                <a:ea typeface="+mn-ea"/>
                <a:cs typeface="+mn-cs"/>
              </a:rPr>
              <a:t>。</a:t>
            </a:r>
            <a:endParaRPr lang="en-US" altLang="zh-CN" sz="2400" b="0" kern="0" dirty="0" smtClean="0">
              <a:solidFill>
                <a:schemeClr val="tx1"/>
              </a:solidFill>
              <a:latin typeface="+mn-lt"/>
              <a:ea typeface="+mn-ea"/>
              <a:cs typeface="+mn-cs"/>
            </a:endParaRPr>
          </a:p>
          <a:p>
            <a:pPr>
              <a:defRPr/>
            </a:pPr>
            <a:r>
              <a:rPr lang="zh-CN" altLang="en-US" sz="2801" b="0" kern="0" dirty="0" smtClean="0">
                <a:solidFill>
                  <a:schemeClr val="tx1"/>
                </a:solidFill>
                <a:latin typeface="+mn-lt"/>
                <a:ea typeface="+mn-ea"/>
                <a:cs typeface="+mn-cs"/>
              </a:rPr>
              <a:t> </a:t>
            </a:r>
            <a:r>
              <a:rPr lang="en-US" altLang="zh-CN" kern="0" dirty="0"/>
              <a:t>2.</a:t>
            </a:r>
            <a:r>
              <a:rPr lang="zh-CN" altLang="en-US" kern="0" dirty="0"/>
              <a:t>派生类是基类定义的延续</a:t>
            </a:r>
          </a:p>
          <a:p>
            <a:pPr>
              <a:defRPr/>
            </a:pPr>
            <a:r>
              <a:rPr lang="zh-CN" altLang="en-US" sz="2400" b="0" kern="0" dirty="0">
                <a:solidFill>
                  <a:schemeClr val="tx1"/>
                </a:solidFill>
                <a:latin typeface="+mn-lt"/>
                <a:ea typeface="+mn-ea"/>
                <a:cs typeface="+mn-cs"/>
              </a:rPr>
              <a:t>先定义一个抽象基类，该基类中有些操作并未实现。然后定义非抽象的派生类，实现抽象基类中定义的操作。后面要讲述的虚函数就属此类情况。这时，派生类是抽象的基类的实现，即可看成是基类定义的延续。这也是派生类的一种常用的方法</a:t>
            </a:r>
            <a:r>
              <a:rPr lang="zh-CN" altLang="en-US" sz="2400" b="0" kern="0" dirty="0" smtClean="0">
                <a:solidFill>
                  <a:schemeClr val="tx1"/>
                </a:solidFill>
                <a:latin typeface="+mn-lt"/>
                <a:ea typeface="+mn-ea"/>
                <a:cs typeface="+mn-cs"/>
              </a:rPr>
              <a:t>。</a:t>
            </a:r>
            <a:endParaRPr lang="en-US" altLang="zh-CN" sz="2400" b="0" kern="0" dirty="0" smtClean="0">
              <a:solidFill>
                <a:schemeClr val="tx1"/>
              </a:solidFill>
              <a:latin typeface="+mn-lt"/>
              <a:ea typeface="+mn-ea"/>
              <a:cs typeface="+mn-cs"/>
            </a:endParaRPr>
          </a:p>
          <a:p>
            <a:pPr>
              <a:defRPr/>
            </a:pPr>
            <a:r>
              <a:rPr lang="en-US" altLang="zh-CN" kern="0" dirty="0"/>
              <a:t>3.</a:t>
            </a:r>
            <a:r>
              <a:rPr lang="zh-CN" altLang="en-US" kern="0" dirty="0"/>
              <a:t>派生类是基类的组合</a:t>
            </a:r>
          </a:p>
          <a:p>
            <a:pPr marL="457200" indent="-457200">
              <a:buFont typeface="Wingdings" panose="05000000000000000000" pitchFamily="2" charset="2"/>
              <a:buChar char="Ø"/>
              <a:defRPr/>
            </a:pPr>
            <a:r>
              <a:rPr lang="zh-CN" altLang="en-US" sz="2400" b="0" kern="0" dirty="0">
                <a:solidFill>
                  <a:schemeClr val="tx1"/>
                </a:solidFill>
                <a:latin typeface="+mn-lt"/>
                <a:ea typeface="+mn-ea"/>
                <a:cs typeface="+mn-cs"/>
              </a:rPr>
              <a:t>在多继承时，一个派生类有多于一个的基类，这时</a:t>
            </a:r>
            <a:r>
              <a:rPr lang="zh-CN" altLang="en-US" sz="2400" b="0" kern="0" dirty="0">
                <a:solidFill>
                  <a:schemeClr val="bg2"/>
                </a:solidFill>
                <a:latin typeface="+mn-lt"/>
                <a:ea typeface="+mn-ea"/>
                <a:cs typeface="+mn-cs"/>
              </a:rPr>
              <a:t>派生类将是所有基类行为的组合</a:t>
            </a:r>
            <a:r>
              <a:rPr lang="zh-CN" altLang="en-US" sz="2400" b="0" kern="0" dirty="0">
                <a:solidFill>
                  <a:schemeClr val="tx1"/>
                </a:solidFill>
                <a:latin typeface="+mn-lt"/>
                <a:ea typeface="+mn-ea"/>
                <a:cs typeface="+mn-cs"/>
              </a:rPr>
              <a:t>。</a:t>
            </a:r>
          </a:p>
          <a:p>
            <a:pPr marL="457200" indent="-457200">
              <a:buFont typeface="Wingdings" panose="05000000000000000000" pitchFamily="2" charset="2"/>
              <a:buChar char="Ø"/>
              <a:defRPr/>
            </a:pPr>
            <a:r>
              <a:rPr lang="zh-CN" altLang="en-US" sz="2400" b="0" kern="0" dirty="0">
                <a:solidFill>
                  <a:schemeClr val="tx1"/>
                </a:solidFill>
                <a:latin typeface="+mn-lt"/>
                <a:ea typeface="+mn-ea"/>
                <a:cs typeface="+mn-cs"/>
              </a:rPr>
              <a:t>派生类将其本身与基类区别开来的方法是添加数据成员和成员函数。因此，继承的机制将使得在创建新类时，只需说明新类与已有类的区别，从而大量原有的程序代码都可以复用，所以有人称类为“可复用的软件构件”。</a:t>
            </a:r>
          </a:p>
          <a:p>
            <a:pPr>
              <a:defRPr/>
            </a:pPr>
            <a:endParaRPr lang="zh-CN" altLang="en-US" sz="2801" b="0" kern="0" dirty="0">
              <a:solidFill>
                <a:schemeClr val="tx1"/>
              </a:solidFill>
              <a:latin typeface="+mn-lt"/>
              <a:ea typeface="+mn-ea"/>
              <a:cs typeface="+mn-cs"/>
            </a:endParaRPr>
          </a:p>
          <a:p>
            <a:pPr>
              <a:defRPr/>
            </a:pPr>
            <a:endParaRPr lang="zh-CN" altLang="en-US" sz="3201"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39" y="-26590"/>
            <a:ext cx="6388055"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62919" y="27385"/>
            <a:ext cx="4516176" cy="58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3200" kern="0" dirty="0">
                <a:solidFill>
                  <a:schemeClr val="bg1"/>
                </a:solidFill>
              </a:rPr>
              <a:t>基类与派生类的关系</a:t>
            </a:r>
            <a:endParaRPr lang="zh-CN"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98402266"/>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82551" y="1197546"/>
            <a:ext cx="8231505" cy="60497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b="0" dirty="0"/>
              <a:t>#include &lt;</a:t>
            </a:r>
            <a:r>
              <a:rPr lang="en-US" altLang="zh-CN" sz="2400" b="0" dirty="0" err="1"/>
              <a:t>iostream</a:t>
            </a:r>
            <a:r>
              <a:rPr lang="en-US" altLang="zh-CN" sz="2400" b="0" dirty="0"/>
              <a:t>&gt; </a:t>
            </a:r>
          </a:p>
          <a:p>
            <a:pPr marL="0" indent="0">
              <a:buNone/>
              <a:defRPr/>
            </a:pPr>
            <a:r>
              <a:rPr lang="en-US" altLang="zh-CN" sz="2400" b="0" dirty="0"/>
              <a:t>using namespace </a:t>
            </a:r>
            <a:r>
              <a:rPr lang="en-US" altLang="zh-CN" sz="2400" b="0" dirty="0" err="1"/>
              <a:t>std</a:t>
            </a:r>
            <a:r>
              <a:rPr lang="en-US" altLang="zh-CN" sz="2400" b="0" dirty="0"/>
              <a:t>; </a:t>
            </a:r>
          </a:p>
          <a:p>
            <a:pPr marL="0" indent="0">
              <a:buNone/>
              <a:defRPr/>
            </a:pPr>
            <a:r>
              <a:rPr lang="en-US" altLang="zh-CN" sz="2400" b="0" dirty="0"/>
              <a:t>class Polygon { </a:t>
            </a:r>
          </a:p>
          <a:p>
            <a:pPr marL="0" indent="0">
              <a:buNone/>
              <a:defRPr/>
            </a:pPr>
            <a:r>
              <a:rPr lang="en-US" altLang="zh-CN" sz="2400" b="0" dirty="0"/>
              <a:t>protected: </a:t>
            </a:r>
          </a:p>
          <a:p>
            <a:pPr marL="0" indent="0">
              <a:buNone/>
              <a:defRPr/>
            </a:pPr>
            <a:r>
              <a:rPr lang="en-US" altLang="zh-CN" sz="2400" b="0" dirty="0"/>
              <a:t>	</a:t>
            </a:r>
            <a:r>
              <a:rPr lang="en-US" altLang="zh-CN" sz="2400" b="0" dirty="0" err="1"/>
              <a:t>int</a:t>
            </a:r>
            <a:r>
              <a:rPr lang="en-US" altLang="zh-CN" sz="2400" b="0" dirty="0"/>
              <a:t> width, height; </a:t>
            </a:r>
          </a:p>
          <a:p>
            <a:pPr marL="0" indent="0">
              <a:buNone/>
              <a:defRPr/>
            </a:pPr>
            <a:r>
              <a:rPr lang="en-US" altLang="zh-CN" sz="2400" b="0" dirty="0"/>
              <a:t>public: </a:t>
            </a:r>
          </a:p>
          <a:p>
            <a:pPr marL="0" indent="0">
              <a:buNone/>
              <a:defRPr/>
            </a:pPr>
            <a:r>
              <a:rPr lang="en-US" altLang="zh-CN" sz="2400" b="0" dirty="0"/>
              <a:t>void </a:t>
            </a:r>
            <a:r>
              <a:rPr lang="en-US" altLang="zh-CN" sz="2400" b="0" dirty="0" err="1"/>
              <a:t>set_values</a:t>
            </a:r>
            <a:r>
              <a:rPr lang="en-US" altLang="zh-CN" sz="2400" b="0" dirty="0"/>
              <a:t> (</a:t>
            </a:r>
            <a:r>
              <a:rPr lang="en-US" altLang="zh-CN" sz="2400" b="0" dirty="0" err="1"/>
              <a:t>int</a:t>
            </a:r>
            <a:r>
              <a:rPr lang="en-US" altLang="zh-CN" sz="2400" b="0" dirty="0"/>
              <a:t> a, </a:t>
            </a:r>
            <a:r>
              <a:rPr lang="en-US" altLang="zh-CN" sz="2400" b="0" dirty="0" err="1"/>
              <a:t>int</a:t>
            </a:r>
            <a:r>
              <a:rPr lang="en-US" altLang="zh-CN" sz="2400" b="0" dirty="0"/>
              <a:t> b) { width=a; height=b;} </a:t>
            </a:r>
          </a:p>
          <a:p>
            <a:pPr marL="0" indent="0">
              <a:buNone/>
              <a:defRPr/>
            </a:pPr>
            <a:r>
              <a:rPr lang="en-US" altLang="zh-CN" sz="2400" b="0" dirty="0"/>
              <a:t>}; </a:t>
            </a:r>
          </a:p>
          <a:p>
            <a:pPr marL="0" indent="0">
              <a:buNone/>
              <a:defRPr/>
            </a:pPr>
            <a:r>
              <a:rPr lang="en-US" altLang="zh-CN" sz="2400" b="0" dirty="0"/>
              <a:t>class Rectangle: public Polygon { </a:t>
            </a:r>
          </a:p>
          <a:p>
            <a:pPr marL="0" indent="0">
              <a:buNone/>
              <a:defRPr/>
            </a:pPr>
            <a:r>
              <a:rPr lang="en-US" altLang="zh-CN" sz="2400" b="0" dirty="0"/>
              <a:t>public: </a:t>
            </a:r>
          </a:p>
          <a:p>
            <a:pPr marL="0" indent="0">
              <a:buNone/>
              <a:defRPr/>
            </a:pPr>
            <a:r>
              <a:rPr lang="en-US" altLang="zh-CN" sz="2400" b="0" dirty="0"/>
              <a:t>	</a:t>
            </a:r>
            <a:r>
              <a:rPr lang="en-US" altLang="zh-CN" sz="2400" b="0" dirty="0" err="1"/>
              <a:t>int</a:t>
            </a:r>
            <a:r>
              <a:rPr lang="en-US" altLang="zh-CN" sz="2400" b="0" dirty="0"/>
              <a:t> area () { return width * height; } </a:t>
            </a:r>
          </a:p>
          <a:p>
            <a:pPr marL="0" indent="0">
              <a:buNone/>
              <a:defRPr/>
            </a:pPr>
            <a:r>
              <a:rPr lang="en-US" altLang="zh-CN" sz="2400" b="0" dirty="0"/>
              <a:t>};</a:t>
            </a:r>
            <a:endParaRPr lang="zh-CN" altLang="en-US" sz="24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39" y="-26590"/>
            <a:ext cx="6388055"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62919" y="27385"/>
            <a:ext cx="451617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200" kern="0" dirty="0" smtClean="0">
                <a:solidFill>
                  <a:schemeClr val="bg1"/>
                </a:solidFill>
              </a:rPr>
              <a:t>例</a:t>
            </a:r>
            <a:r>
              <a:rPr lang="en-US" altLang="zh-CN" sz="3200" kern="0" dirty="0" smtClean="0">
                <a:solidFill>
                  <a:schemeClr val="bg1"/>
                </a:solidFill>
              </a:rPr>
              <a:t>6.5 </a:t>
            </a:r>
            <a:endParaRPr lang="zh-CN" altLang="zh-CN" sz="2800" dirty="0">
              <a:solidFill>
                <a:schemeClr val="bg1"/>
              </a:solidFill>
              <a:latin typeface="微软雅黑" pitchFamily="34" charset="-122"/>
              <a:ea typeface="微软雅黑" pitchFamily="34" charset="-122"/>
            </a:endParaRPr>
          </a:p>
        </p:txBody>
      </p:sp>
      <p:pic>
        <p:nvPicPr>
          <p:cNvPr id="13" name="Picture 2" descr="http://www.cplusplus.com/doc/tutorial/inheritance/inheritan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474" y="319767"/>
            <a:ext cx="5786189" cy="309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900470"/>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639911"/>
            <a:ext cx="8231505" cy="548767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400" b="0" dirty="0"/>
              <a:t>class Triangle: public Polygon { </a:t>
            </a:r>
          </a:p>
          <a:p>
            <a:pPr marL="0" indent="0">
              <a:buNone/>
              <a:defRPr/>
            </a:pPr>
            <a:r>
              <a:rPr lang="en-US" altLang="zh-CN" sz="2400" b="0" dirty="0"/>
              <a:t>public: </a:t>
            </a:r>
          </a:p>
          <a:p>
            <a:pPr marL="0" indent="0">
              <a:buNone/>
              <a:defRPr/>
            </a:pPr>
            <a:r>
              <a:rPr lang="en-US" altLang="zh-CN" sz="2400" b="0" dirty="0"/>
              <a:t>	</a:t>
            </a:r>
            <a:r>
              <a:rPr lang="en-US" altLang="zh-CN" sz="2400" b="0" dirty="0" err="1"/>
              <a:t>int</a:t>
            </a:r>
            <a:r>
              <a:rPr lang="en-US" altLang="zh-CN" sz="2400" b="0" dirty="0"/>
              <a:t> area () { return width * height / 2; } </a:t>
            </a:r>
          </a:p>
          <a:p>
            <a:pPr marL="0" indent="0">
              <a:buNone/>
              <a:defRPr/>
            </a:pPr>
            <a:r>
              <a:rPr lang="en-US" altLang="zh-CN" sz="2400" b="0" dirty="0"/>
              <a:t>}; </a:t>
            </a:r>
          </a:p>
          <a:p>
            <a:pPr marL="0" indent="0">
              <a:buNone/>
              <a:defRPr/>
            </a:pPr>
            <a:r>
              <a:rPr lang="en-US" altLang="zh-CN" sz="2400" b="0" dirty="0" err="1"/>
              <a:t>int</a:t>
            </a:r>
            <a:r>
              <a:rPr lang="en-US" altLang="zh-CN" sz="2400" b="0" dirty="0"/>
              <a:t> main () { </a:t>
            </a:r>
          </a:p>
          <a:p>
            <a:pPr marL="0" indent="0">
              <a:buNone/>
              <a:defRPr/>
            </a:pPr>
            <a:r>
              <a:rPr lang="en-US" altLang="zh-CN" sz="2400" b="0" dirty="0"/>
              <a:t>	Rectangle </a:t>
            </a:r>
            <a:r>
              <a:rPr lang="en-US" altLang="zh-CN" sz="2400" b="0" dirty="0" err="1"/>
              <a:t>rect</a:t>
            </a:r>
            <a:r>
              <a:rPr lang="en-US" altLang="zh-CN" sz="2400" b="0" dirty="0"/>
              <a:t>; </a:t>
            </a:r>
          </a:p>
          <a:p>
            <a:pPr marL="0" indent="0">
              <a:buNone/>
              <a:defRPr/>
            </a:pPr>
            <a:r>
              <a:rPr lang="en-US" altLang="zh-CN" sz="2400" b="0" dirty="0"/>
              <a:t>	Triangle </a:t>
            </a:r>
            <a:r>
              <a:rPr lang="en-US" altLang="zh-CN" sz="2400" b="0" dirty="0" err="1"/>
              <a:t>trgl</a:t>
            </a:r>
            <a:r>
              <a:rPr lang="en-US" altLang="zh-CN" sz="2400" b="0" dirty="0"/>
              <a:t>; </a:t>
            </a:r>
          </a:p>
          <a:p>
            <a:pPr marL="0" indent="0">
              <a:buNone/>
              <a:defRPr/>
            </a:pPr>
            <a:r>
              <a:rPr lang="en-US" altLang="zh-CN" sz="2400" b="0" dirty="0"/>
              <a:t>	</a:t>
            </a:r>
            <a:r>
              <a:rPr lang="en-US" altLang="zh-CN" sz="2400" b="0" dirty="0" err="1"/>
              <a:t>rect.set_values</a:t>
            </a:r>
            <a:r>
              <a:rPr lang="en-US" altLang="zh-CN" sz="2400" b="0" dirty="0"/>
              <a:t> (4,5); </a:t>
            </a:r>
          </a:p>
          <a:p>
            <a:pPr marL="0" indent="0">
              <a:buNone/>
              <a:defRPr/>
            </a:pPr>
            <a:r>
              <a:rPr lang="en-US" altLang="zh-CN" sz="2400" b="0" dirty="0"/>
              <a:t>	</a:t>
            </a:r>
            <a:r>
              <a:rPr lang="en-US" altLang="zh-CN" sz="2400" b="0" dirty="0" err="1"/>
              <a:t>trgl.set_values</a:t>
            </a:r>
            <a:r>
              <a:rPr lang="en-US" altLang="zh-CN" sz="2400" b="0" dirty="0"/>
              <a:t> (4,5); </a:t>
            </a:r>
          </a:p>
          <a:p>
            <a:pPr marL="0" indent="0">
              <a:buNone/>
              <a:defRPr/>
            </a:pPr>
            <a:r>
              <a:rPr lang="en-US" altLang="zh-CN" sz="2400" b="0" dirty="0"/>
              <a:t>	</a:t>
            </a:r>
            <a:r>
              <a:rPr lang="en-US" altLang="zh-CN" sz="2400" b="0" dirty="0" err="1"/>
              <a:t>cout</a:t>
            </a:r>
            <a:r>
              <a:rPr lang="en-US" altLang="zh-CN" sz="2400" b="0" dirty="0"/>
              <a:t> &lt;&lt; </a:t>
            </a:r>
            <a:r>
              <a:rPr lang="en-US" altLang="zh-CN" sz="2400" b="0" dirty="0" err="1"/>
              <a:t>rect.area</a:t>
            </a:r>
            <a:r>
              <a:rPr lang="en-US" altLang="zh-CN" sz="2400" b="0" dirty="0"/>
              <a:t>() &lt;&lt; '\n'; </a:t>
            </a:r>
          </a:p>
          <a:p>
            <a:pPr marL="0" indent="0">
              <a:buNone/>
              <a:defRPr/>
            </a:pPr>
            <a:r>
              <a:rPr lang="en-US" altLang="zh-CN" sz="2400" b="0" dirty="0"/>
              <a:t>	</a:t>
            </a:r>
            <a:r>
              <a:rPr lang="en-US" altLang="zh-CN" sz="2400" b="0" dirty="0" err="1"/>
              <a:t>cout</a:t>
            </a:r>
            <a:r>
              <a:rPr lang="en-US" altLang="zh-CN" sz="2400" b="0" dirty="0"/>
              <a:t> &lt;&lt; </a:t>
            </a:r>
            <a:r>
              <a:rPr lang="en-US" altLang="zh-CN" sz="2400" b="0" dirty="0" err="1"/>
              <a:t>trgl.area</a:t>
            </a:r>
            <a:r>
              <a:rPr lang="en-US" altLang="zh-CN" sz="2400" b="0" dirty="0"/>
              <a:t>() &lt;&lt; '\n'; </a:t>
            </a:r>
          </a:p>
          <a:p>
            <a:pPr marL="0" indent="0">
              <a:buNone/>
              <a:defRPr/>
            </a:pPr>
            <a:r>
              <a:rPr lang="en-US" altLang="zh-CN" sz="2400" b="0" dirty="0"/>
              <a:t>	return 0; </a:t>
            </a:r>
          </a:p>
          <a:p>
            <a:pPr marL="0" indent="0">
              <a:buNone/>
              <a:defRPr/>
            </a:pPr>
            <a:r>
              <a:rPr lang="en-US" altLang="zh-CN" sz="2400" b="0" dirty="0"/>
              <a:t>}</a:t>
            </a:r>
            <a:endParaRPr lang="zh-CN" altLang="en-US" sz="24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39" y="-26590"/>
            <a:ext cx="6388055"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62919" y="27385"/>
            <a:ext cx="451617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200" kern="0" dirty="0" smtClean="0">
                <a:solidFill>
                  <a:schemeClr val="bg1"/>
                </a:solidFill>
              </a:rPr>
              <a:t>例</a:t>
            </a:r>
            <a:r>
              <a:rPr lang="en-US" altLang="zh-CN" sz="3200" kern="0" dirty="0" smtClean="0">
                <a:solidFill>
                  <a:schemeClr val="bg1"/>
                </a:solidFill>
              </a:rPr>
              <a:t>6.5 </a:t>
            </a:r>
            <a:endParaRPr lang="zh-CN"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263269988"/>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894502" y="992418"/>
            <a:ext cx="8231505" cy="45270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000" b="0" dirty="0"/>
              <a:t>// constructors and derived classes </a:t>
            </a:r>
          </a:p>
          <a:p>
            <a:pPr marL="0" indent="0">
              <a:buNone/>
              <a:defRPr/>
            </a:pPr>
            <a:r>
              <a:rPr lang="en-US" altLang="zh-CN" sz="2000" b="0" dirty="0"/>
              <a:t>#include &lt;</a:t>
            </a:r>
            <a:r>
              <a:rPr lang="en-US" altLang="zh-CN" sz="2000" b="0" dirty="0" err="1"/>
              <a:t>iostream</a:t>
            </a:r>
            <a:r>
              <a:rPr lang="en-US" altLang="zh-CN" sz="2000" b="0" dirty="0"/>
              <a:t>&gt; </a:t>
            </a:r>
          </a:p>
          <a:p>
            <a:pPr marL="0" indent="0">
              <a:buNone/>
              <a:defRPr/>
            </a:pPr>
            <a:r>
              <a:rPr lang="en-US" altLang="zh-CN" sz="2000" b="0" dirty="0"/>
              <a:t>using namespace </a:t>
            </a:r>
            <a:r>
              <a:rPr lang="en-US" altLang="zh-CN" sz="2000" b="0" dirty="0" err="1"/>
              <a:t>std</a:t>
            </a:r>
            <a:r>
              <a:rPr lang="en-US" altLang="zh-CN" sz="2000" b="0" dirty="0"/>
              <a:t>; </a:t>
            </a:r>
          </a:p>
          <a:p>
            <a:pPr marL="0" indent="0">
              <a:buNone/>
              <a:defRPr/>
            </a:pPr>
            <a:r>
              <a:rPr lang="en-US" altLang="zh-CN" sz="2000" b="0" dirty="0"/>
              <a:t>class Mother { </a:t>
            </a:r>
          </a:p>
          <a:p>
            <a:pPr marL="0" indent="0">
              <a:buNone/>
              <a:defRPr/>
            </a:pPr>
            <a:r>
              <a:rPr lang="en-US" altLang="zh-CN" sz="2000" b="0" dirty="0"/>
              <a:t>public:</a:t>
            </a:r>
          </a:p>
          <a:p>
            <a:pPr marL="0" indent="0">
              <a:buNone/>
              <a:defRPr/>
            </a:pPr>
            <a:r>
              <a:rPr lang="en-US" altLang="zh-CN" sz="2000" b="0" dirty="0"/>
              <a:t>	Mother () { </a:t>
            </a:r>
            <a:r>
              <a:rPr lang="en-US" altLang="zh-CN" sz="2000" b="0" dirty="0" err="1"/>
              <a:t>cout</a:t>
            </a:r>
            <a:r>
              <a:rPr lang="en-US" altLang="zh-CN" sz="2000" b="0" dirty="0"/>
              <a:t> &lt;&lt; "Mother: no parameters\n"; } </a:t>
            </a:r>
          </a:p>
          <a:p>
            <a:pPr marL="0" indent="0">
              <a:buNone/>
              <a:defRPr/>
            </a:pPr>
            <a:r>
              <a:rPr lang="en-US" altLang="zh-CN" sz="2000" b="0" dirty="0"/>
              <a:t>	Mother (</a:t>
            </a:r>
            <a:r>
              <a:rPr lang="en-US" altLang="zh-CN" sz="2000" b="0" dirty="0" err="1"/>
              <a:t>int</a:t>
            </a:r>
            <a:r>
              <a:rPr lang="en-US" altLang="zh-CN" sz="2000" b="0" dirty="0"/>
              <a:t> a) { </a:t>
            </a:r>
            <a:r>
              <a:rPr lang="en-US" altLang="zh-CN" sz="2000" b="0" dirty="0" err="1"/>
              <a:t>cout</a:t>
            </a:r>
            <a:r>
              <a:rPr lang="en-US" altLang="zh-CN" sz="2000" b="0" dirty="0"/>
              <a:t> &lt;&lt; "Mother: </a:t>
            </a:r>
            <a:r>
              <a:rPr lang="en-US" altLang="zh-CN" sz="2000" b="0" dirty="0" err="1"/>
              <a:t>int</a:t>
            </a:r>
            <a:r>
              <a:rPr lang="en-US" altLang="zh-CN" sz="2000" b="0" dirty="0"/>
              <a:t> parameter\n"; } </a:t>
            </a:r>
          </a:p>
          <a:p>
            <a:pPr marL="0" indent="0">
              <a:buNone/>
              <a:defRPr/>
            </a:pPr>
            <a:r>
              <a:rPr lang="en-US" altLang="zh-CN" sz="2000" b="0" dirty="0"/>
              <a:t>}; </a:t>
            </a:r>
          </a:p>
          <a:p>
            <a:pPr marL="0" indent="0">
              <a:buNone/>
              <a:defRPr/>
            </a:pPr>
            <a:r>
              <a:rPr lang="en-US" altLang="zh-CN" sz="2000" b="0" dirty="0"/>
              <a:t>class Daughter : public Mother { </a:t>
            </a:r>
          </a:p>
          <a:p>
            <a:pPr marL="0" indent="0">
              <a:buNone/>
              <a:defRPr/>
            </a:pPr>
            <a:r>
              <a:rPr lang="en-US" altLang="zh-CN" sz="2000" b="0" dirty="0"/>
              <a:t>public: </a:t>
            </a:r>
          </a:p>
          <a:p>
            <a:pPr marL="0" indent="0">
              <a:buNone/>
              <a:defRPr/>
            </a:pPr>
            <a:r>
              <a:rPr lang="en-US" altLang="zh-CN" sz="2000" b="0" dirty="0"/>
              <a:t>	Daughter (</a:t>
            </a:r>
            <a:r>
              <a:rPr lang="en-US" altLang="zh-CN" sz="2000" b="0" dirty="0" err="1"/>
              <a:t>int</a:t>
            </a:r>
            <a:r>
              <a:rPr lang="en-US" altLang="zh-CN" sz="2000" b="0" dirty="0"/>
              <a:t> a) { </a:t>
            </a:r>
            <a:r>
              <a:rPr lang="en-US" altLang="zh-CN" sz="2000" b="0" dirty="0" err="1"/>
              <a:t>cout</a:t>
            </a:r>
            <a:r>
              <a:rPr lang="en-US" altLang="zh-CN" sz="2000" b="0" dirty="0"/>
              <a:t> &lt;&lt; "Daughter: </a:t>
            </a:r>
            <a:r>
              <a:rPr lang="en-US" altLang="zh-CN" sz="2000" b="0" dirty="0" err="1"/>
              <a:t>int</a:t>
            </a:r>
            <a:r>
              <a:rPr lang="en-US" altLang="zh-CN" sz="2000" b="0" dirty="0"/>
              <a:t> parameter\n\n"; } </a:t>
            </a:r>
          </a:p>
          <a:p>
            <a:pPr marL="0" indent="0">
              <a:buNone/>
              <a:defRPr/>
            </a:pPr>
            <a:r>
              <a:rPr lang="en-US" altLang="zh-CN" sz="2000" b="0" dirty="0"/>
              <a:t>};</a:t>
            </a:r>
            <a:endParaRPr lang="zh-CN" altLang="en-US" sz="20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39" y="-26590"/>
            <a:ext cx="6388055"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62919" y="27385"/>
            <a:ext cx="451617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200" kern="0" dirty="0" smtClean="0">
                <a:solidFill>
                  <a:schemeClr val="bg1"/>
                </a:solidFill>
              </a:rPr>
              <a:t>例</a:t>
            </a:r>
            <a:r>
              <a:rPr lang="en-US" altLang="zh-CN" sz="3200" kern="0" dirty="0" smtClean="0">
                <a:solidFill>
                  <a:schemeClr val="bg1"/>
                </a:solidFill>
              </a:rPr>
              <a:t>6.6 </a:t>
            </a:r>
            <a:endParaRPr lang="zh-CN"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37195376"/>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835218"/>
            <a:ext cx="8231505" cy="52923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801" b="0" dirty="0"/>
              <a:t>class Son : public Mother { </a:t>
            </a:r>
          </a:p>
          <a:p>
            <a:pPr marL="0" indent="0">
              <a:buNone/>
              <a:defRPr/>
            </a:pPr>
            <a:r>
              <a:rPr lang="en-US" altLang="zh-CN" sz="2801" b="0" dirty="0"/>
              <a:t>public: </a:t>
            </a:r>
          </a:p>
          <a:p>
            <a:pPr marL="0" indent="0">
              <a:buNone/>
              <a:defRPr/>
            </a:pPr>
            <a:r>
              <a:rPr lang="en-US" altLang="zh-CN" sz="2801" b="0" dirty="0"/>
              <a:t>	Son (</a:t>
            </a:r>
            <a:r>
              <a:rPr lang="en-US" altLang="zh-CN" sz="2801" b="0" dirty="0" err="1"/>
              <a:t>int</a:t>
            </a:r>
            <a:r>
              <a:rPr lang="en-US" altLang="zh-CN" sz="2801" b="0" dirty="0"/>
              <a:t> a) : Mother (a) { </a:t>
            </a:r>
            <a:r>
              <a:rPr lang="en-US" altLang="zh-CN" sz="2801" b="0" dirty="0" err="1"/>
              <a:t>cout</a:t>
            </a:r>
            <a:r>
              <a:rPr lang="en-US" altLang="zh-CN" sz="2801" b="0" dirty="0"/>
              <a:t> &lt;&lt; "Son: </a:t>
            </a:r>
            <a:r>
              <a:rPr lang="en-US" altLang="zh-CN" sz="2801" b="0" dirty="0" err="1"/>
              <a:t>int</a:t>
            </a:r>
            <a:r>
              <a:rPr lang="en-US" altLang="zh-CN" sz="2801" b="0" dirty="0"/>
              <a:t> 				parameter\n\n"; } </a:t>
            </a:r>
          </a:p>
          <a:p>
            <a:pPr marL="0" indent="0">
              <a:buNone/>
              <a:defRPr/>
            </a:pPr>
            <a:r>
              <a:rPr lang="en-US" altLang="zh-CN" sz="2801" b="0" dirty="0"/>
              <a:t>}; </a:t>
            </a:r>
          </a:p>
          <a:p>
            <a:pPr marL="0" indent="0">
              <a:buNone/>
              <a:defRPr/>
            </a:pPr>
            <a:r>
              <a:rPr lang="en-US" altLang="zh-CN" sz="2801" b="0" dirty="0" err="1"/>
              <a:t>int</a:t>
            </a:r>
            <a:r>
              <a:rPr lang="en-US" altLang="zh-CN" sz="2801" b="0" dirty="0"/>
              <a:t> main () { </a:t>
            </a:r>
          </a:p>
          <a:p>
            <a:pPr marL="0" indent="0">
              <a:buNone/>
              <a:defRPr/>
            </a:pPr>
            <a:r>
              <a:rPr lang="en-US" altLang="zh-CN" sz="2801" b="0" dirty="0"/>
              <a:t>	Daughter </a:t>
            </a:r>
            <a:r>
              <a:rPr lang="en-US" altLang="zh-CN" sz="2801" b="0" dirty="0" err="1"/>
              <a:t>kelly</a:t>
            </a:r>
            <a:r>
              <a:rPr lang="en-US" altLang="zh-CN" sz="2801" b="0" dirty="0"/>
              <a:t>(0); </a:t>
            </a:r>
          </a:p>
          <a:p>
            <a:pPr marL="0" indent="0">
              <a:buNone/>
              <a:defRPr/>
            </a:pPr>
            <a:r>
              <a:rPr lang="en-US" altLang="zh-CN" sz="2801" b="0" dirty="0"/>
              <a:t>	Son bud(0); </a:t>
            </a:r>
          </a:p>
          <a:p>
            <a:pPr marL="0" indent="0">
              <a:buNone/>
              <a:defRPr/>
            </a:pPr>
            <a:r>
              <a:rPr lang="en-US" altLang="zh-CN" sz="2801" b="0" dirty="0"/>
              <a:t>	return 0; </a:t>
            </a:r>
          </a:p>
          <a:p>
            <a:pPr marL="0" indent="0">
              <a:buNone/>
              <a:defRPr/>
            </a:pPr>
            <a:r>
              <a:rPr lang="en-US" altLang="zh-CN" sz="2801" b="0" dirty="0"/>
              <a:t>}</a:t>
            </a:r>
            <a:endParaRPr lang="zh-CN" altLang="en-US" sz="2801"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39" y="-26590"/>
            <a:ext cx="6388055"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62919" y="27385"/>
            <a:ext cx="451617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200" kern="0" dirty="0" smtClean="0">
                <a:solidFill>
                  <a:schemeClr val="bg1"/>
                </a:solidFill>
              </a:rPr>
              <a:t>例</a:t>
            </a:r>
            <a:r>
              <a:rPr lang="en-US" altLang="zh-CN" sz="3200" kern="0" dirty="0" smtClean="0">
                <a:solidFill>
                  <a:schemeClr val="bg1"/>
                </a:solidFill>
              </a:rPr>
              <a:t>6.5 </a:t>
            </a:r>
            <a:endParaRPr lang="zh-CN"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99233544"/>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descr="Rectangle: Click to edit Master text styles&#10;Second level&#10;Third level&#10;Fourth level&#10;Fifth level"/>
          <p:cNvSpPr txBox="1">
            <a:spLocks noChangeArrowheads="1"/>
          </p:cNvSpPr>
          <p:nvPr/>
        </p:nvSpPr>
        <p:spPr bwMode="auto">
          <a:xfrm>
            <a:off x="338535" y="1125538"/>
            <a:ext cx="11737303" cy="41157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个过程：</a:t>
            </a:r>
          </a:p>
          <a:p>
            <a:pPr lvl="1">
              <a:defRPr/>
            </a:pPr>
            <a:r>
              <a:rPr lang="zh-CN" altLang="en-US" sz="2801" b="0" kern="0" dirty="0">
                <a:latin typeface="楷体" panose="02010609060101010101" pitchFamily="49" charset="-122"/>
                <a:ea typeface="楷体" panose="02010609060101010101" pitchFamily="49" charset="-122"/>
              </a:rPr>
              <a:t>保持已有类的特性而构造新类的过程称为</a:t>
            </a:r>
            <a:r>
              <a:rPr lang="zh-CN" altLang="en-US" sz="2801" b="0" kern="0" dirty="0">
                <a:solidFill>
                  <a:srgbClr val="FF0000"/>
                </a:solidFill>
                <a:latin typeface="楷体" panose="02010609060101010101" pitchFamily="49" charset="-122"/>
                <a:ea typeface="楷体" panose="02010609060101010101" pitchFamily="49" charset="-122"/>
              </a:rPr>
              <a:t>继承</a:t>
            </a:r>
            <a:r>
              <a:rPr lang="zh-CN" altLang="en-US" sz="2801" b="0" kern="0" dirty="0">
                <a:latin typeface="楷体" panose="02010609060101010101" pitchFamily="49" charset="-122"/>
                <a:ea typeface="楷体" panose="02010609060101010101" pitchFamily="49" charset="-122"/>
              </a:rPr>
              <a:t>。</a:t>
            </a:r>
          </a:p>
          <a:p>
            <a:pPr lvl="1">
              <a:defRPr/>
            </a:pPr>
            <a:r>
              <a:rPr lang="zh-CN" altLang="en-US" sz="2801" b="0" kern="0" dirty="0">
                <a:latin typeface="楷体" panose="02010609060101010101" pitchFamily="49" charset="-122"/>
                <a:ea typeface="楷体" panose="02010609060101010101" pitchFamily="49" charset="-122"/>
              </a:rPr>
              <a:t>在已有类的基础上新增自己的特性而产生新类的过程称为</a:t>
            </a:r>
            <a:r>
              <a:rPr lang="zh-CN" altLang="en-US" sz="2801" b="0" kern="0" dirty="0">
                <a:solidFill>
                  <a:srgbClr val="FF0000"/>
                </a:solidFill>
                <a:latin typeface="楷体" panose="02010609060101010101" pitchFamily="49" charset="-122"/>
                <a:ea typeface="楷体" panose="02010609060101010101" pitchFamily="49" charset="-122"/>
              </a:rPr>
              <a:t>派生</a:t>
            </a:r>
            <a:r>
              <a:rPr lang="zh-CN" altLang="en-US" sz="2801" b="0" kern="0" dirty="0">
                <a:latin typeface="楷体" panose="02010609060101010101" pitchFamily="49" charset="-122"/>
                <a:ea typeface="楷体" panose="02010609060101010101" pitchFamily="49" charset="-122"/>
              </a:rPr>
              <a:t>。</a:t>
            </a:r>
          </a:p>
          <a:p>
            <a:pPr>
              <a:defRPr/>
            </a:pPr>
            <a:r>
              <a:rPr lang="en-US" altLang="zh-CN" sz="2801" b="0" kern="0" dirty="0">
                <a:latin typeface="楷体" panose="02010609060101010101" pitchFamily="49" charset="-122"/>
                <a:ea typeface="楷体" panose="02010609060101010101" pitchFamily="49" charset="-122"/>
              </a:rPr>
              <a:t>2</a:t>
            </a:r>
            <a:r>
              <a:rPr lang="zh-CN" altLang="en-US" sz="2801" b="0" kern="0" dirty="0">
                <a:latin typeface="楷体" panose="02010609060101010101" pitchFamily="49" charset="-122"/>
                <a:ea typeface="楷体" panose="02010609060101010101" pitchFamily="49" charset="-122"/>
              </a:rPr>
              <a:t>个概念：</a:t>
            </a:r>
          </a:p>
          <a:p>
            <a:pPr lvl="1">
              <a:defRPr/>
            </a:pPr>
            <a:r>
              <a:rPr lang="zh-CN" altLang="en-US" sz="2801" b="0" kern="0" dirty="0">
                <a:latin typeface="楷体" panose="02010609060101010101" pitchFamily="49" charset="-122"/>
                <a:ea typeface="楷体" panose="02010609060101010101" pitchFamily="49" charset="-122"/>
              </a:rPr>
              <a:t>被继承的已有类称为</a:t>
            </a:r>
            <a:r>
              <a:rPr lang="zh-CN" altLang="en-US" sz="2801" b="0" kern="0" dirty="0">
                <a:solidFill>
                  <a:srgbClr val="FF0000"/>
                </a:solidFill>
                <a:latin typeface="楷体" panose="02010609060101010101" pitchFamily="49" charset="-122"/>
                <a:ea typeface="楷体" panose="02010609060101010101" pitchFamily="49" charset="-122"/>
              </a:rPr>
              <a:t>基类（或父类）</a:t>
            </a:r>
            <a:r>
              <a:rPr lang="zh-CN" altLang="en-US" sz="2801" b="0" kern="0" dirty="0">
                <a:latin typeface="楷体" panose="02010609060101010101" pitchFamily="49" charset="-122"/>
                <a:ea typeface="楷体" panose="02010609060101010101" pitchFamily="49" charset="-122"/>
              </a:rPr>
              <a:t>。</a:t>
            </a:r>
          </a:p>
          <a:p>
            <a:pPr lvl="1">
              <a:defRPr/>
            </a:pPr>
            <a:r>
              <a:rPr lang="zh-CN" altLang="en-US" sz="2801" b="0" kern="0" dirty="0">
                <a:latin typeface="楷体" panose="02010609060101010101" pitchFamily="49" charset="-122"/>
                <a:ea typeface="楷体" panose="02010609060101010101" pitchFamily="49" charset="-122"/>
              </a:rPr>
              <a:t>派生出的新类称为</a:t>
            </a:r>
            <a:r>
              <a:rPr lang="zh-CN" altLang="en-US" sz="2801" b="0" kern="0" dirty="0">
                <a:solidFill>
                  <a:srgbClr val="FF0000"/>
                </a:solidFill>
                <a:latin typeface="楷体" panose="02010609060101010101" pitchFamily="49" charset="-122"/>
                <a:ea typeface="楷体" panose="02010609060101010101" pitchFamily="49" charset="-122"/>
              </a:rPr>
              <a:t>派生类</a:t>
            </a:r>
            <a:r>
              <a:rPr lang="zh-CN" altLang="en-US" sz="2801" b="0" kern="0" dirty="0">
                <a:latin typeface="楷体" panose="02010609060101010101" pitchFamily="49" charset="-122"/>
                <a:ea typeface="楷体" panose="02010609060101010101" pitchFamily="49" charset="-122"/>
              </a:rPr>
              <a:t>。</a:t>
            </a:r>
            <a:endParaRPr lang="zh-CN" altLang="en-US" sz="2801" b="0" kern="0" dirty="0">
              <a:solidFill>
                <a:srgbClr val="003300"/>
              </a:solidFill>
              <a:latin typeface="楷体" panose="02010609060101010101" pitchFamily="49" charset="-122"/>
              <a:ea typeface="楷体" panose="02010609060101010101" pitchFamily="49" charset="-122"/>
            </a:endParaRPr>
          </a:p>
          <a:p>
            <a:pPr>
              <a:buFont typeface="Wingdings" pitchFamily="2" charset="2"/>
              <a:buNone/>
              <a:defRPr/>
            </a:pPr>
            <a:r>
              <a:rPr lang="zh-CN" altLang="en-US" sz="2801" kern="0" dirty="0"/>
              <a:t> </a:t>
            </a:r>
          </a:p>
        </p:txBody>
      </p:sp>
      <p:pic>
        <p:nvPicPr>
          <p:cNvPr id="6"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继承和派生的</a:t>
            </a:r>
            <a:r>
              <a:rPr lang="zh-CN" altLang="en-US" sz="3000" dirty="0">
                <a:solidFill>
                  <a:schemeClr val="bg1"/>
                </a:solidFill>
                <a:latin typeface="Rockwell" pitchFamily="18" charset="0"/>
                <a:ea typeface="微软雅黑" pitchFamily="34" charset="-122"/>
              </a:rPr>
              <a:t>概念</a:t>
            </a:r>
          </a:p>
        </p:txBody>
      </p:sp>
    </p:spTree>
    <p:extLst>
      <p:ext uri="{BB962C8B-B14F-4D97-AF65-F5344CB8AC3E}">
        <p14:creationId xmlns:p14="http://schemas.microsoft.com/office/powerpoint/2010/main" val="30712895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83423" y="835218"/>
            <a:ext cx="8231505" cy="52923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000" b="0" dirty="0"/>
              <a:t>// multiple inheritance </a:t>
            </a:r>
          </a:p>
          <a:p>
            <a:pPr marL="0" indent="0">
              <a:buNone/>
              <a:defRPr/>
            </a:pPr>
            <a:r>
              <a:rPr lang="en-US" altLang="zh-CN" sz="2000" b="0" dirty="0"/>
              <a:t>#include &lt;</a:t>
            </a:r>
            <a:r>
              <a:rPr lang="en-US" altLang="zh-CN" sz="2000" b="0" dirty="0" err="1"/>
              <a:t>iostream</a:t>
            </a:r>
            <a:r>
              <a:rPr lang="en-US" altLang="zh-CN" sz="2000" b="0" dirty="0"/>
              <a:t>&gt; </a:t>
            </a:r>
          </a:p>
          <a:p>
            <a:pPr marL="0" indent="0">
              <a:buNone/>
              <a:defRPr/>
            </a:pPr>
            <a:r>
              <a:rPr lang="en-US" altLang="zh-CN" sz="2000" b="0" dirty="0"/>
              <a:t>using namespace </a:t>
            </a:r>
            <a:r>
              <a:rPr lang="en-US" altLang="zh-CN" sz="2000" b="0" dirty="0" err="1"/>
              <a:t>std</a:t>
            </a:r>
            <a:r>
              <a:rPr lang="en-US" altLang="zh-CN" sz="2000" b="0" dirty="0"/>
              <a:t>; </a:t>
            </a:r>
          </a:p>
          <a:p>
            <a:pPr marL="0" indent="0">
              <a:buNone/>
              <a:defRPr/>
            </a:pPr>
            <a:r>
              <a:rPr lang="en-US" altLang="zh-CN" sz="2000" b="0" dirty="0"/>
              <a:t>class Polygon { </a:t>
            </a:r>
          </a:p>
          <a:p>
            <a:pPr marL="0" indent="0">
              <a:buNone/>
              <a:defRPr/>
            </a:pPr>
            <a:r>
              <a:rPr lang="en-US" altLang="zh-CN" sz="2000" b="0" dirty="0"/>
              <a:t>protected: </a:t>
            </a:r>
          </a:p>
          <a:p>
            <a:pPr marL="0" indent="0">
              <a:buNone/>
              <a:defRPr/>
            </a:pPr>
            <a:r>
              <a:rPr lang="en-US" altLang="zh-CN" sz="2000" b="0" dirty="0"/>
              <a:t>	</a:t>
            </a:r>
            <a:r>
              <a:rPr lang="en-US" altLang="zh-CN" sz="2000" b="0" dirty="0" err="1"/>
              <a:t>int</a:t>
            </a:r>
            <a:r>
              <a:rPr lang="en-US" altLang="zh-CN" sz="2000" b="0" dirty="0"/>
              <a:t> width, height; </a:t>
            </a:r>
          </a:p>
          <a:p>
            <a:pPr marL="0" indent="0">
              <a:buNone/>
              <a:defRPr/>
            </a:pPr>
            <a:r>
              <a:rPr lang="en-US" altLang="zh-CN" sz="2000" b="0" dirty="0"/>
              <a:t>public: </a:t>
            </a:r>
          </a:p>
          <a:p>
            <a:pPr marL="0" indent="0">
              <a:buNone/>
              <a:defRPr/>
            </a:pPr>
            <a:r>
              <a:rPr lang="en-US" altLang="zh-CN" sz="2000" b="0" dirty="0"/>
              <a:t>	Polygon (</a:t>
            </a:r>
            <a:r>
              <a:rPr lang="en-US" altLang="zh-CN" sz="2000" b="0" dirty="0" err="1"/>
              <a:t>int</a:t>
            </a:r>
            <a:r>
              <a:rPr lang="en-US" altLang="zh-CN" sz="2000" b="0" dirty="0"/>
              <a:t> a, </a:t>
            </a:r>
            <a:r>
              <a:rPr lang="en-US" altLang="zh-CN" sz="2000" b="0" dirty="0" err="1"/>
              <a:t>int</a:t>
            </a:r>
            <a:r>
              <a:rPr lang="en-US" altLang="zh-CN" sz="2000" b="0" dirty="0"/>
              <a:t> b) : width(a), height(b) {} </a:t>
            </a:r>
          </a:p>
          <a:p>
            <a:pPr marL="0" indent="0">
              <a:buNone/>
              <a:defRPr/>
            </a:pPr>
            <a:r>
              <a:rPr lang="en-US" altLang="zh-CN" sz="2000" b="0" dirty="0"/>
              <a:t>}; </a:t>
            </a:r>
          </a:p>
          <a:p>
            <a:pPr marL="0" indent="0">
              <a:buNone/>
              <a:defRPr/>
            </a:pPr>
            <a:r>
              <a:rPr lang="en-US" altLang="zh-CN" sz="2000" b="0" dirty="0"/>
              <a:t>class Output { </a:t>
            </a:r>
          </a:p>
          <a:p>
            <a:pPr marL="0" indent="0">
              <a:buNone/>
              <a:defRPr/>
            </a:pPr>
            <a:r>
              <a:rPr lang="en-US" altLang="zh-CN" sz="2000" b="0" dirty="0"/>
              <a:t>public: </a:t>
            </a:r>
          </a:p>
          <a:p>
            <a:pPr marL="0" indent="0">
              <a:buNone/>
              <a:defRPr/>
            </a:pPr>
            <a:r>
              <a:rPr lang="en-US" altLang="zh-CN" sz="2000" b="0" dirty="0"/>
              <a:t>	static void print (</a:t>
            </a:r>
            <a:r>
              <a:rPr lang="en-US" altLang="zh-CN" sz="2000" b="0" dirty="0" err="1"/>
              <a:t>int</a:t>
            </a:r>
            <a:r>
              <a:rPr lang="en-US" altLang="zh-CN" sz="2000" b="0" dirty="0"/>
              <a:t> </a:t>
            </a:r>
            <a:r>
              <a:rPr lang="en-US" altLang="zh-CN" sz="2000" b="0" dirty="0" err="1"/>
              <a:t>i</a:t>
            </a:r>
            <a:r>
              <a:rPr lang="en-US" altLang="zh-CN" sz="2000" b="0" dirty="0"/>
              <a:t>); </a:t>
            </a:r>
          </a:p>
          <a:p>
            <a:pPr marL="0" indent="0">
              <a:buNone/>
              <a:defRPr/>
            </a:pPr>
            <a:r>
              <a:rPr lang="en-US" altLang="zh-CN" sz="2000" b="0" dirty="0"/>
              <a:t>}; </a:t>
            </a:r>
          </a:p>
          <a:p>
            <a:pPr marL="0" indent="0">
              <a:buNone/>
              <a:defRPr/>
            </a:pPr>
            <a:r>
              <a:rPr lang="en-US" altLang="zh-CN" sz="2000" b="0" dirty="0"/>
              <a:t>void Output::print (</a:t>
            </a:r>
            <a:r>
              <a:rPr lang="en-US" altLang="zh-CN" sz="2000" b="0" dirty="0" err="1"/>
              <a:t>int</a:t>
            </a:r>
            <a:r>
              <a:rPr lang="en-US" altLang="zh-CN" sz="2000" b="0" dirty="0"/>
              <a:t> </a:t>
            </a:r>
            <a:r>
              <a:rPr lang="en-US" altLang="zh-CN" sz="2000" b="0" dirty="0" err="1"/>
              <a:t>i</a:t>
            </a:r>
            <a:r>
              <a:rPr lang="en-US" altLang="zh-CN" sz="2000" b="0" dirty="0"/>
              <a:t>) { </a:t>
            </a:r>
            <a:r>
              <a:rPr lang="en-US" altLang="zh-CN" sz="2000" b="0" dirty="0" err="1"/>
              <a:t>cout</a:t>
            </a:r>
            <a:r>
              <a:rPr lang="en-US" altLang="zh-CN" sz="2000" b="0" dirty="0"/>
              <a:t> &lt;&lt; </a:t>
            </a:r>
            <a:r>
              <a:rPr lang="en-US" altLang="zh-CN" sz="2000" b="0" dirty="0" err="1"/>
              <a:t>i</a:t>
            </a:r>
            <a:r>
              <a:rPr lang="en-US" altLang="zh-CN" sz="2000" b="0" dirty="0"/>
              <a:t> &lt;&lt; '\n'; } </a:t>
            </a:r>
            <a:br>
              <a:rPr lang="en-US" altLang="zh-CN" sz="2000" b="0" dirty="0"/>
            </a:br>
            <a:endParaRPr lang="zh-CN" altLang="en-US" sz="20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39" y="-26590"/>
            <a:ext cx="6388055"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62919" y="27385"/>
            <a:ext cx="451617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200" kern="0" dirty="0" smtClean="0">
                <a:solidFill>
                  <a:schemeClr val="bg1"/>
                </a:solidFill>
              </a:rPr>
              <a:t>例</a:t>
            </a:r>
            <a:r>
              <a:rPr lang="en-US" altLang="zh-CN" sz="3200" kern="0" dirty="0" smtClean="0">
                <a:solidFill>
                  <a:schemeClr val="bg1"/>
                </a:solidFill>
              </a:rPr>
              <a:t>6.7 </a:t>
            </a:r>
            <a:endParaRPr lang="zh-CN"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1192419"/>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886564" y="573221"/>
            <a:ext cx="8328364" cy="60974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buNone/>
              <a:defRPr/>
            </a:pPr>
            <a:r>
              <a:rPr lang="en-US" altLang="zh-CN" sz="2000" b="0" dirty="0"/>
              <a:t>class Rectangle: public Polygon, public Output { </a:t>
            </a:r>
          </a:p>
          <a:p>
            <a:pPr marL="0" indent="0">
              <a:buNone/>
              <a:defRPr/>
            </a:pPr>
            <a:r>
              <a:rPr lang="en-US" altLang="zh-CN" sz="2000" b="0" dirty="0"/>
              <a:t>public: </a:t>
            </a:r>
          </a:p>
          <a:p>
            <a:pPr marL="0" indent="0">
              <a:buNone/>
              <a:defRPr/>
            </a:pPr>
            <a:r>
              <a:rPr lang="en-US" altLang="zh-CN" sz="2000" b="0" dirty="0"/>
              <a:t>	Rectangle (</a:t>
            </a:r>
            <a:r>
              <a:rPr lang="en-US" altLang="zh-CN" sz="2000" b="0" dirty="0" err="1"/>
              <a:t>int</a:t>
            </a:r>
            <a:r>
              <a:rPr lang="en-US" altLang="zh-CN" sz="2000" b="0" dirty="0"/>
              <a:t> a, </a:t>
            </a:r>
            <a:r>
              <a:rPr lang="en-US" altLang="zh-CN" sz="2000" b="0" dirty="0" err="1"/>
              <a:t>int</a:t>
            </a:r>
            <a:r>
              <a:rPr lang="en-US" altLang="zh-CN" sz="2000" b="0" dirty="0"/>
              <a:t> b) : Polygon(</a:t>
            </a:r>
            <a:r>
              <a:rPr lang="en-US" altLang="zh-CN" sz="2000" b="0" dirty="0" err="1"/>
              <a:t>a,b</a:t>
            </a:r>
            <a:r>
              <a:rPr lang="en-US" altLang="zh-CN" sz="2000" b="0" dirty="0"/>
              <a:t>) {} </a:t>
            </a:r>
          </a:p>
          <a:p>
            <a:pPr marL="0" indent="0">
              <a:buNone/>
              <a:defRPr/>
            </a:pPr>
            <a:r>
              <a:rPr lang="en-US" altLang="zh-CN" sz="2000" b="0" dirty="0"/>
              <a:t>	</a:t>
            </a:r>
            <a:r>
              <a:rPr lang="en-US" altLang="zh-CN" sz="2000" b="0" dirty="0" err="1"/>
              <a:t>int</a:t>
            </a:r>
            <a:r>
              <a:rPr lang="en-US" altLang="zh-CN" sz="2000" b="0" dirty="0"/>
              <a:t> area () { return width*height; } </a:t>
            </a:r>
          </a:p>
          <a:p>
            <a:pPr marL="0" indent="0">
              <a:buNone/>
              <a:defRPr/>
            </a:pPr>
            <a:r>
              <a:rPr lang="en-US" altLang="zh-CN" sz="2000" b="0" dirty="0"/>
              <a:t>}; </a:t>
            </a:r>
          </a:p>
          <a:p>
            <a:pPr marL="0" indent="0">
              <a:buNone/>
              <a:defRPr/>
            </a:pPr>
            <a:r>
              <a:rPr lang="en-US" altLang="zh-CN" sz="2000" b="0" dirty="0"/>
              <a:t>class Triangle: public Polygon, public Output { </a:t>
            </a:r>
          </a:p>
          <a:p>
            <a:pPr marL="0" indent="0">
              <a:buNone/>
              <a:defRPr/>
            </a:pPr>
            <a:r>
              <a:rPr lang="en-US" altLang="zh-CN" sz="2000" b="0" dirty="0"/>
              <a:t>public: </a:t>
            </a:r>
          </a:p>
          <a:p>
            <a:pPr marL="0" indent="0">
              <a:buNone/>
              <a:defRPr/>
            </a:pPr>
            <a:r>
              <a:rPr lang="en-US" altLang="zh-CN" sz="2000" b="0" dirty="0"/>
              <a:t>	Triangle (</a:t>
            </a:r>
            <a:r>
              <a:rPr lang="en-US" altLang="zh-CN" sz="2000" b="0" dirty="0" err="1"/>
              <a:t>int</a:t>
            </a:r>
            <a:r>
              <a:rPr lang="en-US" altLang="zh-CN" sz="2000" b="0" dirty="0"/>
              <a:t> a, </a:t>
            </a:r>
            <a:r>
              <a:rPr lang="en-US" altLang="zh-CN" sz="2000" b="0" dirty="0" err="1"/>
              <a:t>int</a:t>
            </a:r>
            <a:r>
              <a:rPr lang="en-US" altLang="zh-CN" sz="2000" b="0" dirty="0"/>
              <a:t> b) : Polygon(</a:t>
            </a:r>
            <a:r>
              <a:rPr lang="en-US" altLang="zh-CN" sz="2000" b="0" dirty="0" err="1"/>
              <a:t>a,b</a:t>
            </a:r>
            <a:r>
              <a:rPr lang="en-US" altLang="zh-CN" sz="2000" b="0" dirty="0"/>
              <a:t>) {} </a:t>
            </a:r>
          </a:p>
          <a:p>
            <a:pPr marL="0" indent="0">
              <a:buNone/>
              <a:defRPr/>
            </a:pPr>
            <a:r>
              <a:rPr lang="en-US" altLang="zh-CN" sz="2000" b="0" dirty="0"/>
              <a:t>	</a:t>
            </a:r>
            <a:r>
              <a:rPr lang="en-US" altLang="zh-CN" sz="2000" b="0" dirty="0" err="1"/>
              <a:t>int</a:t>
            </a:r>
            <a:r>
              <a:rPr lang="en-US" altLang="zh-CN" sz="2000" b="0" dirty="0"/>
              <a:t> area () { return width*height/2; } </a:t>
            </a:r>
          </a:p>
          <a:p>
            <a:pPr marL="0" indent="0">
              <a:buNone/>
              <a:defRPr/>
            </a:pPr>
            <a:r>
              <a:rPr lang="en-US" altLang="zh-CN" sz="2000" b="0" dirty="0"/>
              <a:t>}; </a:t>
            </a:r>
          </a:p>
          <a:p>
            <a:pPr marL="0" indent="0">
              <a:buNone/>
              <a:defRPr/>
            </a:pPr>
            <a:r>
              <a:rPr lang="en-US" altLang="zh-CN" sz="2000" b="0" dirty="0" err="1"/>
              <a:t>int</a:t>
            </a:r>
            <a:r>
              <a:rPr lang="en-US" altLang="zh-CN" sz="2000" b="0" dirty="0"/>
              <a:t> main () { </a:t>
            </a:r>
          </a:p>
          <a:p>
            <a:pPr marL="0" indent="0">
              <a:buNone/>
              <a:defRPr/>
            </a:pPr>
            <a:r>
              <a:rPr lang="en-US" altLang="zh-CN" sz="2000" b="0" dirty="0"/>
              <a:t>	Rectangle </a:t>
            </a:r>
            <a:r>
              <a:rPr lang="en-US" altLang="zh-CN" sz="2000" b="0" dirty="0" err="1"/>
              <a:t>rect</a:t>
            </a:r>
            <a:r>
              <a:rPr lang="en-US" altLang="zh-CN" sz="2000" b="0" dirty="0"/>
              <a:t> (4,5); </a:t>
            </a:r>
          </a:p>
          <a:p>
            <a:pPr marL="0" indent="0">
              <a:buNone/>
              <a:defRPr/>
            </a:pPr>
            <a:r>
              <a:rPr lang="en-US" altLang="zh-CN" sz="2000" b="0" dirty="0"/>
              <a:t>	Triangle </a:t>
            </a:r>
            <a:r>
              <a:rPr lang="en-US" altLang="zh-CN" sz="2000" b="0" dirty="0" err="1"/>
              <a:t>trgl</a:t>
            </a:r>
            <a:r>
              <a:rPr lang="en-US" altLang="zh-CN" sz="2000" b="0" dirty="0"/>
              <a:t> (4,5); </a:t>
            </a:r>
          </a:p>
          <a:p>
            <a:pPr marL="0" indent="0">
              <a:buNone/>
              <a:defRPr/>
            </a:pPr>
            <a:r>
              <a:rPr lang="en-US" altLang="zh-CN" sz="2000" b="0" dirty="0"/>
              <a:t>	</a:t>
            </a:r>
            <a:r>
              <a:rPr lang="en-US" altLang="zh-CN" sz="2000" b="0" dirty="0" err="1"/>
              <a:t>rect.print</a:t>
            </a:r>
            <a:r>
              <a:rPr lang="en-US" altLang="zh-CN" sz="2000" b="0" dirty="0"/>
              <a:t> (</a:t>
            </a:r>
            <a:r>
              <a:rPr lang="en-US" altLang="zh-CN" sz="2000" b="0" dirty="0" err="1"/>
              <a:t>rect.area</a:t>
            </a:r>
            <a:r>
              <a:rPr lang="en-US" altLang="zh-CN" sz="2000" b="0" dirty="0"/>
              <a:t>()); </a:t>
            </a:r>
          </a:p>
          <a:p>
            <a:pPr marL="0" indent="0">
              <a:buNone/>
              <a:defRPr/>
            </a:pPr>
            <a:r>
              <a:rPr lang="en-US" altLang="zh-CN" sz="2000" b="0" dirty="0"/>
              <a:t>	Triangle::print (</a:t>
            </a:r>
            <a:r>
              <a:rPr lang="en-US" altLang="zh-CN" sz="2000" b="0" dirty="0" err="1"/>
              <a:t>trgl.area</a:t>
            </a:r>
            <a:r>
              <a:rPr lang="en-US" altLang="zh-CN" sz="2000" b="0" dirty="0"/>
              <a:t>()); </a:t>
            </a:r>
          </a:p>
          <a:p>
            <a:pPr marL="0" indent="0">
              <a:buNone/>
              <a:defRPr/>
            </a:pPr>
            <a:r>
              <a:rPr lang="en-US" altLang="zh-CN" sz="2000" b="0" dirty="0"/>
              <a:t>	return 0; </a:t>
            </a:r>
          </a:p>
          <a:p>
            <a:pPr marL="0" indent="0">
              <a:buNone/>
              <a:defRPr/>
            </a:pPr>
            <a:r>
              <a:rPr lang="en-US" altLang="zh-CN" sz="2000" b="0" dirty="0"/>
              <a:t>}</a:t>
            </a:r>
            <a:endParaRPr lang="zh-CN" altLang="en-US" sz="2000" b="0" kern="0" dirty="0"/>
          </a:p>
        </p:txBody>
      </p:sp>
      <p:pic>
        <p:nvPicPr>
          <p:cNvPr id="4" name="矩形 1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39" y="-26590"/>
            <a:ext cx="6388055" cy="6651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862919" y="27385"/>
            <a:ext cx="451617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3200" kern="0" dirty="0" smtClean="0">
                <a:solidFill>
                  <a:schemeClr val="bg1"/>
                </a:solidFill>
              </a:rPr>
              <a:t>例</a:t>
            </a:r>
            <a:r>
              <a:rPr lang="en-US" altLang="zh-CN" sz="3200" kern="0" dirty="0" smtClean="0">
                <a:solidFill>
                  <a:schemeClr val="bg1"/>
                </a:solidFill>
              </a:rPr>
              <a:t>6.7 </a:t>
            </a:r>
            <a:endParaRPr lang="zh-CN" altLang="zh-CN" sz="28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49182398"/>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776" name="Picture 72"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688" y="620713"/>
            <a:ext cx="4176712" cy="3597275"/>
          </a:xfrm>
          <a:prstGeom prst="rect">
            <a:avLst/>
          </a:prstGeom>
          <a:noFill/>
          <a:extLst>
            <a:ext uri="{909E8E84-426E-40DD-AFC4-6F175D3DCCD1}">
              <a14:hiddenFill xmlns:a14="http://schemas.microsoft.com/office/drawing/2010/main">
                <a:solidFill>
                  <a:srgbClr val="FFFFFF"/>
                </a:solidFill>
              </a14:hiddenFill>
            </a:ext>
          </a:extLst>
        </p:spPr>
      </p:pic>
      <p:sp>
        <p:nvSpPr>
          <p:cNvPr id="968708"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68709" name="矩形 134"/>
          <p:cNvSpPr>
            <a:spLocks noChangeArrowheads="1"/>
          </p:cNvSpPr>
          <p:nvPr/>
        </p:nvSpPr>
        <p:spPr bwMode="auto">
          <a:xfrm>
            <a:off x="5019675" y="1125538"/>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3</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68711"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68714"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15"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68720"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68723"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24"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68729"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68732"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33"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68738"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68741"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42"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68747"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68750"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51"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68762"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68765"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68766"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68770"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第三部分</a:t>
            </a:r>
          </a:p>
        </p:txBody>
      </p:sp>
      <p:grpSp>
        <p:nvGrpSpPr>
          <p:cNvPr id="968771" name="Group 67"/>
          <p:cNvGrpSpPr>
            <a:grpSpLocks/>
          </p:cNvGrpSpPr>
          <p:nvPr/>
        </p:nvGrpSpPr>
        <p:grpSpPr bwMode="auto">
          <a:xfrm>
            <a:off x="2786807" y="4724400"/>
            <a:ext cx="6336704"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68774" name="圆角矩形 606"/>
          <p:cNvSpPr>
            <a:spLocks noChangeArrowheads="1"/>
          </p:cNvSpPr>
          <p:nvPr/>
        </p:nvSpPr>
        <p:spPr bwMode="auto">
          <a:xfrm>
            <a:off x="3213100" y="4662488"/>
            <a:ext cx="5622379"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1" kern="0" dirty="0"/>
              <a:t>派生类的构造函数和析构函数</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3068131379"/>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68776"/>
                                        </p:tgtEl>
                                        <p:attrNameLst>
                                          <p:attrName>style.visibility</p:attrName>
                                        </p:attrNameLst>
                                      </p:cBhvr>
                                      <p:to>
                                        <p:strVal val="visible"/>
                                      </p:to>
                                    </p:set>
                                    <p:anim calcmode="lin" valueType="num">
                                      <p:cBhvr>
                                        <p:cTn id="7" dur="1000" fill="hold"/>
                                        <p:tgtEl>
                                          <p:spTgt spid="968776"/>
                                        </p:tgtEl>
                                        <p:attrNameLst>
                                          <p:attrName>ppt_w</p:attrName>
                                        </p:attrNameLst>
                                      </p:cBhvr>
                                      <p:tavLst>
                                        <p:tav tm="0">
                                          <p:val>
                                            <p:fltVal val="0"/>
                                          </p:val>
                                        </p:tav>
                                        <p:tav tm="100000">
                                          <p:val>
                                            <p:strVal val="#ppt_w"/>
                                          </p:val>
                                        </p:tav>
                                      </p:tavLst>
                                    </p:anim>
                                    <p:anim calcmode="lin" valueType="num">
                                      <p:cBhvr>
                                        <p:cTn id="8" dur="1000" fill="hold"/>
                                        <p:tgtEl>
                                          <p:spTgt spid="968776"/>
                                        </p:tgtEl>
                                        <p:attrNameLst>
                                          <p:attrName>ppt_h</p:attrName>
                                        </p:attrNameLst>
                                      </p:cBhvr>
                                      <p:tavLst>
                                        <p:tav tm="0">
                                          <p:val>
                                            <p:fltVal val="0"/>
                                          </p:val>
                                        </p:tav>
                                        <p:tav tm="100000">
                                          <p:val>
                                            <p:strVal val="#ppt_h"/>
                                          </p:val>
                                        </p:tav>
                                      </p:tavLst>
                                    </p:anim>
                                    <p:anim calcmode="lin" valueType="num">
                                      <p:cBhvr>
                                        <p:cTn id="9" dur="1000" fill="hold"/>
                                        <p:tgtEl>
                                          <p:spTgt spid="968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6877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68709"/>
                                        </p:tgtEl>
                                        <p:attrNameLst>
                                          <p:attrName>style.visibility</p:attrName>
                                        </p:attrNameLst>
                                      </p:cBhvr>
                                      <p:to>
                                        <p:strVal val="visible"/>
                                      </p:to>
                                    </p:set>
                                    <p:animEffect transition="in" filter="fade">
                                      <p:cBhvr>
                                        <p:cTn id="14" dur="1000"/>
                                        <p:tgtEl>
                                          <p:spTgt spid="968709"/>
                                        </p:tgtEl>
                                      </p:cBhvr>
                                    </p:animEffect>
                                    <p:anim calcmode="lin" valueType="num">
                                      <p:cBhvr>
                                        <p:cTn id="15" dur="1000" fill="hold"/>
                                        <p:tgtEl>
                                          <p:spTgt spid="968709"/>
                                        </p:tgtEl>
                                        <p:attrNameLst>
                                          <p:attrName>ppt_x</p:attrName>
                                        </p:attrNameLst>
                                      </p:cBhvr>
                                      <p:tavLst>
                                        <p:tav tm="0">
                                          <p:val>
                                            <p:strVal val="#ppt_x"/>
                                          </p:val>
                                        </p:tav>
                                        <p:tav tm="100000">
                                          <p:val>
                                            <p:strVal val="#ppt_x"/>
                                          </p:val>
                                        </p:tav>
                                      </p:tavLst>
                                    </p:anim>
                                    <p:anim calcmode="lin" valueType="num">
                                      <p:cBhvr>
                                        <p:cTn id="16" dur="1000" fill="hold"/>
                                        <p:tgtEl>
                                          <p:spTgt spid="968709"/>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68770"/>
                                        </p:tgtEl>
                                        <p:attrNameLst>
                                          <p:attrName>style.visibility</p:attrName>
                                        </p:attrNameLst>
                                      </p:cBhvr>
                                      <p:to>
                                        <p:strVal val="visible"/>
                                      </p:to>
                                    </p:set>
                                    <p:animEffect transition="in" filter="fade">
                                      <p:cBhvr>
                                        <p:cTn id="93" dur="750"/>
                                        <p:tgtEl>
                                          <p:spTgt spid="968770"/>
                                        </p:tgtEl>
                                      </p:cBhvr>
                                    </p:animEffect>
                                    <p:anim calcmode="lin" valueType="num">
                                      <p:cBhvr>
                                        <p:cTn id="94" dur="750" fill="hold"/>
                                        <p:tgtEl>
                                          <p:spTgt spid="968770"/>
                                        </p:tgtEl>
                                        <p:attrNameLst>
                                          <p:attrName>ppt_w</p:attrName>
                                        </p:attrNameLst>
                                      </p:cBhvr>
                                      <p:tavLst>
                                        <p:tav tm="0" fmla="#ppt_w*sin(2.5*pi*$)">
                                          <p:val>
                                            <p:fltVal val="0"/>
                                          </p:val>
                                        </p:tav>
                                        <p:tav tm="100000">
                                          <p:val>
                                            <p:fltVal val="1"/>
                                          </p:val>
                                        </p:tav>
                                      </p:tavLst>
                                    </p:anim>
                                    <p:anim calcmode="lin" valueType="num">
                                      <p:cBhvr>
                                        <p:cTn id="95" dur="750" fill="hold"/>
                                        <p:tgtEl>
                                          <p:spTgt spid="968770"/>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68771"/>
                                        </p:tgtEl>
                                        <p:attrNameLst>
                                          <p:attrName>style.visibility</p:attrName>
                                        </p:attrNameLst>
                                      </p:cBhvr>
                                      <p:to>
                                        <p:strVal val="visible"/>
                                      </p:to>
                                    </p:set>
                                    <p:anim calcmode="lin" valueType="num">
                                      <p:cBhvr>
                                        <p:cTn id="99" dur="2000" fill="hold"/>
                                        <p:tgtEl>
                                          <p:spTgt spid="968771"/>
                                        </p:tgtEl>
                                        <p:attrNameLst>
                                          <p:attrName>ppt_w</p:attrName>
                                        </p:attrNameLst>
                                      </p:cBhvr>
                                      <p:tavLst>
                                        <p:tav tm="0">
                                          <p:val>
                                            <p:fltVal val="0"/>
                                          </p:val>
                                        </p:tav>
                                        <p:tav tm="100000">
                                          <p:val>
                                            <p:strVal val="#ppt_w"/>
                                          </p:val>
                                        </p:tav>
                                      </p:tavLst>
                                    </p:anim>
                                    <p:anim calcmode="lin" valueType="num">
                                      <p:cBhvr>
                                        <p:cTn id="100" dur="2000" fill="hold"/>
                                        <p:tgtEl>
                                          <p:spTgt spid="968771"/>
                                        </p:tgtEl>
                                        <p:attrNameLst>
                                          <p:attrName>ppt_h</p:attrName>
                                        </p:attrNameLst>
                                      </p:cBhvr>
                                      <p:tavLst>
                                        <p:tav tm="0">
                                          <p:val>
                                            <p:fltVal val="0"/>
                                          </p:val>
                                        </p:tav>
                                        <p:tav tm="100000">
                                          <p:val>
                                            <p:strVal val="#ppt_h"/>
                                          </p:val>
                                        </p:tav>
                                      </p:tavLst>
                                    </p:anim>
                                    <p:anim calcmode="lin" valueType="num">
                                      <p:cBhvr>
                                        <p:cTn id="101" dur="2000" fill="hold"/>
                                        <p:tgtEl>
                                          <p:spTgt spid="968771"/>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68771"/>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68774"/>
                                        </p:tgtEl>
                                        <p:attrNameLst>
                                          <p:attrName>style.visibility</p:attrName>
                                        </p:attrNameLst>
                                      </p:cBhvr>
                                      <p:to>
                                        <p:strVal val="visible"/>
                                      </p:to>
                                    </p:set>
                                    <p:animEffect transition="in" filter="wipe(left)">
                                      <p:cBhvr>
                                        <p:cTn id="106" dur="3000"/>
                                        <p:tgtEl>
                                          <p:spTgt spid="96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9" grpId="0"/>
      <p:bldP spid="968770" grpId="0"/>
      <p:bldP spid="96877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16285" y="837507"/>
            <a:ext cx="11259600" cy="30243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400" b="0" kern="0" dirty="0"/>
              <a:t>基类的构造函数和析构函数不能被继承，一般派生类要加入自己的构造函数。</a:t>
            </a:r>
          </a:p>
          <a:p>
            <a:pPr>
              <a:defRPr/>
            </a:pPr>
            <a:endParaRPr lang="en-US" altLang="zh-CN" sz="2801" b="0" kern="0" dirty="0">
              <a:solidFill>
                <a:srgbClr val="000000"/>
              </a:solidFill>
            </a:endParaRPr>
          </a:p>
          <a:p>
            <a:pPr>
              <a:defRPr/>
            </a:pPr>
            <a:r>
              <a:rPr lang="zh-CN" altLang="en-US" sz="2801" b="0" kern="0" dirty="0">
                <a:solidFill>
                  <a:srgbClr val="000000"/>
                </a:solidFill>
              </a:rPr>
              <a:t>派生类构造函数和析构函数的执行顺序</a:t>
            </a:r>
          </a:p>
          <a:p>
            <a:pPr lvl="1">
              <a:defRPr/>
            </a:pPr>
            <a:r>
              <a:rPr lang="zh-CN" altLang="en-US" sz="2400" b="0" kern="0" dirty="0">
                <a:solidFill>
                  <a:srgbClr val="000000"/>
                </a:solidFill>
              </a:rPr>
              <a:t>通常情况下</a:t>
            </a:r>
            <a:r>
              <a:rPr lang="en-US" altLang="zh-CN" sz="2400" b="0" kern="0" dirty="0">
                <a:solidFill>
                  <a:srgbClr val="000000"/>
                </a:solidFill>
              </a:rPr>
              <a:t>,</a:t>
            </a:r>
            <a:r>
              <a:rPr lang="zh-CN" altLang="en-US" sz="2400" b="0" kern="0" dirty="0">
                <a:solidFill>
                  <a:srgbClr val="000000"/>
                </a:solidFill>
              </a:rPr>
              <a:t>当创建派生类对象时</a:t>
            </a:r>
            <a:r>
              <a:rPr lang="en-US" altLang="zh-CN" sz="2400" b="0" kern="0" dirty="0">
                <a:solidFill>
                  <a:srgbClr val="000000"/>
                </a:solidFill>
              </a:rPr>
              <a:t>,</a:t>
            </a:r>
            <a:r>
              <a:rPr lang="zh-CN" altLang="en-US" sz="2400" b="0" kern="0" dirty="0">
                <a:solidFill>
                  <a:srgbClr val="000000"/>
                </a:solidFill>
              </a:rPr>
              <a:t>首先执行</a:t>
            </a:r>
            <a:r>
              <a:rPr lang="zh-CN" altLang="en-US" sz="2400" b="0" kern="0" dirty="0">
                <a:solidFill>
                  <a:srgbClr val="FF0000"/>
                </a:solidFill>
              </a:rPr>
              <a:t>基类</a:t>
            </a:r>
            <a:r>
              <a:rPr lang="zh-CN" altLang="en-US" sz="2400" b="0" kern="0" dirty="0">
                <a:solidFill>
                  <a:srgbClr val="000000"/>
                </a:solidFill>
              </a:rPr>
              <a:t>的构造函数</a:t>
            </a:r>
            <a:r>
              <a:rPr lang="en-US" altLang="zh-CN" sz="2400" b="0" kern="0" dirty="0">
                <a:solidFill>
                  <a:srgbClr val="000000"/>
                </a:solidFill>
              </a:rPr>
              <a:t>,</a:t>
            </a:r>
            <a:r>
              <a:rPr lang="zh-CN" altLang="en-US" sz="2400" b="0" kern="0" dirty="0">
                <a:solidFill>
                  <a:srgbClr val="000000"/>
                </a:solidFill>
              </a:rPr>
              <a:t>随后再执行</a:t>
            </a:r>
            <a:r>
              <a:rPr lang="zh-CN" altLang="en-US" sz="2400" b="0" kern="0" dirty="0">
                <a:solidFill>
                  <a:srgbClr val="FF0000"/>
                </a:solidFill>
              </a:rPr>
              <a:t>派生类</a:t>
            </a:r>
            <a:r>
              <a:rPr lang="zh-CN" altLang="en-US" sz="2400" b="0" kern="0" dirty="0">
                <a:solidFill>
                  <a:srgbClr val="000000"/>
                </a:solidFill>
              </a:rPr>
              <a:t>的构造函数</a:t>
            </a:r>
            <a:r>
              <a:rPr lang="en-US" altLang="zh-CN" sz="2400" b="0" kern="0" dirty="0">
                <a:solidFill>
                  <a:srgbClr val="000000"/>
                </a:solidFill>
              </a:rPr>
              <a:t>;</a:t>
            </a:r>
          </a:p>
          <a:p>
            <a:pPr lvl="1">
              <a:defRPr/>
            </a:pPr>
            <a:r>
              <a:rPr lang="zh-CN" altLang="en-US" sz="2400" b="0" kern="0" dirty="0">
                <a:solidFill>
                  <a:srgbClr val="000000"/>
                </a:solidFill>
              </a:rPr>
              <a:t>当撤消派生类对象时</a:t>
            </a:r>
            <a:r>
              <a:rPr lang="en-US" altLang="zh-CN" sz="2400" b="0" kern="0" dirty="0">
                <a:solidFill>
                  <a:srgbClr val="000000"/>
                </a:solidFill>
              </a:rPr>
              <a:t>,</a:t>
            </a:r>
            <a:r>
              <a:rPr lang="zh-CN" altLang="en-US" sz="2400" b="0" kern="0" dirty="0">
                <a:solidFill>
                  <a:srgbClr val="000000"/>
                </a:solidFill>
              </a:rPr>
              <a:t>则先执行派生类的析构函数</a:t>
            </a:r>
            <a:r>
              <a:rPr lang="en-US" altLang="zh-CN" sz="2400" b="0" kern="0" dirty="0">
                <a:solidFill>
                  <a:srgbClr val="000000"/>
                </a:solidFill>
              </a:rPr>
              <a:t>,</a:t>
            </a:r>
            <a:r>
              <a:rPr lang="zh-CN" altLang="en-US" sz="2400" b="0" kern="0" dirty="0">
                <a:solidFill>
                  <a:srgbClr val="000000"/>
                </a:solidFill>
              </a:rPr>
              <a:t>随后再执行基类的析构函数。</a:t>
            </a:r>
            <a:r>
              <a:rPr lang="zh-CN" altLang="en-US" sz="2801" b="0" kern="0" dirty="0"/>
              <a:t> </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673215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50503"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516285" y="27385"/>
            <a:ext cx="587092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latin typeface="Rockwell" pitchFamily="18" charset="0"/>
                <a:ea typeface="微软雅黑" pitchFamily="34" charset="-122"/>
              </a:rPr>
              <a:t>1.</a:t>
            </a:r>
            <a:r>
              <a:rPr lang="zh-CN" altLang="en-US" sz="3200" kern="0" dirty="0"/>
              <a:t>派生类的构造函数和析构函数</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2358712478"/>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1526117" y="908261"/>
            <a:ext cx="997365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13335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000" dirty="0" smtClean="0">
                <a:solidFill>
                  <a:srgbClr val="000000"/>
                </a:solidFill>
              </a:rPr>
              <a:t>#</a:t>
            </a:r>
            <a:r>
              <a:rPr kumimoji="1" lang="en-US" altLang="zh-CN" sz="2000" dirty="0">
                <a:solidFill>
                  <a:srgbClr val="000000"/>
                </a:solidFill>
              </a:rPr>
              <a:t>include&lt;</a:t>
            </a:r>
            <a:r>
              <a:rPr kumimoji="1" lang="en-US" altLang="zh-CN" sz="2000" dirty="0" err="1">
                <a:solidFill>
                  <a:srgbClr val="000000"/>
                </a:solidFill>
              </a:rPr>
              <a:t>iostream.h</a:t>
            </a:r>
            <a:r>
              <a:rPr kumimoji="1" lang="en-US" altLang="zh-CN" sz="2000" dirty="0">
                <a:solidFill>
                  <a:srgbClr val="000000"/>
                </a:solidFill>
              </a:rPr>
              <a:t>&gt;	</a:t>
            </a:r>
          </a:p>
          <a:p>
            <a:pPr algn="just"/>
            <a:r>
              <a:rPr kumimoji="1" lang="en-US" altLang="zh-CN" sz="2000" dirty="0" smtClean="0">
                <a:solidFill>
                  <a:srgbClr val="000000"/>
                </a:solidFill>
              </a:rPr>
              <a:t> </a:t>
            </a:r>
            <a:r>
              <a:rPr kumimoji="1" lang="en-US" altLang="zh-CN" sz="2000" dirty="0">
                <a:solidFill>
                  <a:srgbClr val="000000"/>
                </a:solidFill>
              </a:rPr>
              <a:t>class </a:t>
            </a:r>
            <a:r>
              <a:rPr kumimoji="1" lang="en-US" altLang="zh-CN" sz="2000" dirty="0" smtClean="0">
                <a:solidFill>
                  <a:srgbClr val="000000"/>
                </a:solidFill>
              </a:rPr>
              <a:t>Base</a:t>
            </a:r>
          </a:p>
          <a:p>
            <a:pPr algn="just"/>
            <a:r>
              <a:rPr kumimoji="1" lang="en-US" altLang="zh-CN" sz="2000" dirty="0" smtClean="0">
                <a:solidFill>
                  <a:srgbClr val="000000"/>
                </a:solidFill>
              </a:rPr>
              <a:t>{</a:t>
            </a:r>
            <a:r>
              <a:rPr kumimoji="1" lang="en-US" altLang="zh-CN" sz="2000" dirty="0">
                <a:solidFill>
                  <a:srgbClr val="000000"/>
                </a:solidFill>
              </a:rPr>
              <a:t>	 </a:t>
            </a:r>
          </a:p>
          <a:p>
            <a:pPr algn="just"/>
            <a:r>
              <a:rPr kumimoji="1" lang="en-US" altLang="zh-CN" sz="2000" dirty="0" smtClean="0">
                <a:solidFill>
                  <a:srgbClr val="000000"/>
                </a:solidFill>
              </a:rPr>
              <a:t>public</a:t>
            </a:r>
            <a:r>
              <a:rPr kumimoji="1" lang="en-US" altLang="zh-CN" sz="2000" dirty="0">
                <a:solidFill>
                  <a:srgbClr val="000000"/>
                </a:solidFill>
              </a:rPr>
              <a:t>:	 </a:t>
            </a:r>
          </a:p>
          <a:p>
            <a:pPr algn="just"/>
            <a:r>
              <a:rPr kumimoji="1" lang="en-US" altLang="zh-CN" sz="2000" dirty="0">
                <a:solidFill>
                  <a:srgbClr val="000000"/>
                </a:solidFill>
              </a:rPr>
              <a:t>        Base(){ </a:t>
            </a:r>
            <a:r>
              <a:rPr kumimoji="1" lang="en-US" altLang="zh-CN" sz="2000" dirty="0" err="1">
                <a:solidFill>
                  <a:srgbClr val="000000"/>
                </a:solidFill>
              </a:rPr>
              <a:t>cout</a:t>
            </a:r>
            <a:r>
              <a:rPr kumimoji="1" lang="en-US" altLang="zh-CN" sz="2000" dirty="0">
                <a:solidFill>
                  <a:srgbClr val="000000"/>
                </a:solidFill>
              </a:rPr>
              <a:t>&lt;&lt;"Constructing base class\n"; } </a:t>
            </a:r>
            <a:r>
              <a:rPr kumimoji="1" lang="en-US" altLang="zh-CN" sz="2000" dirty="0" smtClean="0">
                <a:solidFill>
                  <a:srgbClr val="000000"/>
                </a:solidFill>
              </a:rPr>
              <a:t>	//</a:t>
            </a:r>
            <a:r>
              <a:rPr kumimoji="1" lang="zh-CN" altLang="en-US" sz="2000" dirty="0">
                <a:solidFill>
                  <a:srgbClr val="000000"/>
                </a:solidFill>
              </a:rPr>
              <a:t>基类的构造函数	</a:t>
            </a:r>
          </a:p>
          <a:p>
            <a:pPr algn="just"/>
            <a:r>
              <a:rPr kumimoji="1" lang="zh-CN" altLang="en-US" sz="2000" dirty="0">
                <a:solidFill>
                  <a:srgbClr val="000000"/>
                </a:solidFill>
              </a:rPr>
              <a:t>        </a:t>
            </a:r>
            <a:r>
              <a:rPr kumimoji="1" lang="en-US" altLang="zh-CN" sz="2000" dirty="0">
                <a:solidFill>
                  <a:srgbClr val="000000"/>
                </a:solidFill>
              </a:rPr>
              <a:t>~Base(){ </a:t>
            </a:r>
            <a:r>
              <a:rPr kumimoji="1" lang="en-US" altLang="zh-CN" sz="2000" dirty="0" err="1">
                <a:solidFill>
                  <a:srgbClr val="000000"/>
                </a:solidFill>
              </a:rPr>
              <a:t>cout</a:t>
            </a:r>
            <a:r>
              <a:rPr kumimoji="1" lang="en-US" altLang="zh-CN" sz="2000" dirty="0">
                <a:solidFill>
                  <a:srgbClr val="000000"/>
                </a:solidFill>
              </a:rPr>
              <a:t>&lt;&lt;"Destructing baes class\n"; } </a:t>
            </a:r>
            <a:r>
              <a:rPr kumimoji="1" lang="en-US" altLang="zh-CN" sz="2000" dirty="0" smtClean="0">
                <a:solidFill>
                  <a:srgbClr val="000000"/>
                </a:solidFill>
              </a:rPr>
              <a:t>	//</a:t>
            </a:r>
            <a:r>
              <a:rPr kumimoji="1" lang="zh-CN" altLang="en-US" sz="2000" dirty="0">
                <a:solidFill>
                  <a:srgbClr val="000000"/>
                </a:solidFill>
              </a:rPr>
              <a:t>基类的析构函数 </a:t>
            </a:r>
          </a:p>
          <a:p>
            <a:pPr algn="just"/>
            <a:r>
              <a:rPr kumimoji="1" lang="zh-CN" altLang="en-US" sz="2000" dirty="0">
                <a:solidFill>
                  <a:srgbClr val="000000"/>
                </a:solidFill>
              </a:rPr>
              <a:t>    </a:t>
            </a:r>
            <a:r>
              <a:rPr kumimoji="1" lang="en-US" altLang="zh-CN" sz="2000" dirty="0" smtClean="0">
                <a:solidFill>
                  <a:srgbClr val="000000"/>
                </a:solidFill>
              </a:rPr>
              <a:t>};</a:t>
            </a:r>
            <a:endParaRPr kumimoji="1" lang="en-US" altLang="zh-CN" sz="2000" dirty="0">
              <a:solidFill>
                <a:srgbClr val="000000"/>
              </a:solidFill>
            </a:endParaRPr>
          </a:p>
          <a:p>
            <a:pPr algn="just"/>
            <a:r>
              <a:rPr kumimoji="1" lang="en-US" altLang="zh-CN" sz="2000" dirty="0" smtClean="0">
                <a:solidFill>
                  <a:srgbClr val="000000"/>
                </a:solidFill>
              </a:rPr>
              <a:t>class </a:t>
            </a:r>
            <a:r>
              <a:rPr kumimoji="1" lang="en-US" altLang="zh-CN" sz="2000" dirty="0" err="1">
                <a:solidFill>
                  <a:srgbClr val="000000"/>
                </a:solidFill>
              </a:rPr>
              <a:t>Derive:public</a:t>
            </a:r>
            <a:r>
              <a:rPr kumimoji="1" lang="en-US" altLang="zh-CN" sz="2000" dirty="0">
                <a:solidFill>
                  <a:srgbClr val="000000"/>
                </a:solidFill>
              </a:rPr>
              <a:t> </a:t>
            </a:r>
            <a:r>
              <a:rPr kumimoji="1" lang="en-US" altLang="zh-CN" sz="2000" dirty="0" smtClean="0">
                <a:solidFill>
                  <a:srgbClr val="000000"/>
                </a:solidFill>
              </a:rPr>
              <a:t>Base</a:t>
            </a:r>
          </a:p>
          <a:p>
            <a:pPr algn="just"/>
            <a:r>
              <a:rPr kumimoji="1" lang="en-US" altLang="zh-CN" sz="2000" dirty="0" smtClean="0">
                <a:solidFill>
                  <a:srgbClr val="000000"/>
                </a:solidFill>
              </a:rPr>
              <a:t>{</a:t>
            </a:r>
            <a:r>
              <a:rPr kumimoji="1" lang="en-US" altLang="zh-CN" sz="2000" dirty="0">
                <a:solidFill>
                  <a:srgbClr val="000000"/>
                </a:solidFill>
              </a:rPr>
              <a:t>	 </a:t>
            </a:r>
          </a:p>
          <a:p>
            <a:pPr algn="just"/>
            <a:r>
              <a:rPr kumimoji="1" lang="en-US" altLang="zh-CN" sz="2000" dirty="0" smtClean="0">
                <a:solidFill>
                  <a:srgbClr val="000000"/>
                </a:solidFill>
              </a:rPr>
              <a:t>public</a:t>
            </a:r>
            <a:r>
              <a:rPr kumimoji="1" lang="en-US" altLang="zh-CN" sz="2000" dirty="0">
                <a:solidFill>
                  <a:srgbClr val="000000"/>
                </a:solidFill>
              </a:rPr>
              <a:t>:</a:t>
            </a:r>
          </a:p>
          <a:p>
            <a:pPr algn="just"/>
            <a:r>
              <a:rPr kumimoji="1" lang="en-US" altLang="zh-CN" sz="2000" dirty="0">
                <a:solidFill>
                  <a:srgbClr val="000000"/>
                </a:solidFill>
              </a:rPr>
              <a:t>        Derive(){</a:t>
            </a:r>
            <a:r>
              <a:rPr kumimoji="1" lang="en-US" altLang="zh-CN" sz="2000" dirty="0" err="1">
                <a:solidFill>
                  <a:srgbClr val="000000"/>
                </a:solidFill>
              </a:rPr>
              <a:t>cout</a:t>
            </a:r>
            <a:r>
              <a:rPr kumimoji="1" lang="en-US" altLang="zh-CN" sz="2000" dirty="0">
                <a:solidFill>
                  <a:srgbClr val="000000"/>
                </a:solidFill>
              </a:rPr>
              <a:t>&lt;&lt;"Constructing derived class\n</a:t>
            </a:r>
            <a:r>
              <a:rPr kumimoji="1" lang="en-US" altLang="zh-CN" sz="2000" dirty="0" smtClean="0">
                <a:solidFill>
                  <a:srgbClr val="000000"/>
                </a:solidFill>
              </a:rPr>
              <a:t>";}	 </a:t>
            </a:r>
            <a:r>
              <a:rPr kumimoji="1" lang="en-US" altLang="zh-CN" sz="2000" dirty="0">
                <a:solidFill>
                  <a:srgbClr val="000000"/>
                </a:solidFill>
              </a:rPr>
              <a:t>//</a:t>
            </a:r>
            <a:r>
              <a:rPr kumimoji="1" lang="zh-CN" altLang="en-US" sz="2000" dirty="0">
                <a:solidFill>
                  <a:srgbClr val="000000"/>
                </a:solidFill>
              </a:rPr>
              <a:t>派生类的构造函数</a:t>
            </a:r>
          </a:p>
          <a:p>
            <a:pPr algn="just"/>
            <a:r>
              <a:rPr kumimoji="1" lang="zh-CN" altLang="en-US" sz="2000" dirty="0">
                <a:solidFill>
                  <a:srgbClr val="000000"/>
                </a:solidFill>
              </a:rPr>
              <a:t>        </a:t>
            </a:r>
            <a:r>
              <a:rPr kumimoji="1" lang="en-US" altLang="zh-CN" sz="2000" dirty="0">
                <a:solidFill>
                  <a:srgbClr val="000000"/>
                </a:solidFill>
              </a:rPr>
              <a:t>~Derive(){</a:t>
            </a:r>
            <a:r>
              <a:rPr kumimoji="1" lang="en-US" altLang="zh-CN" sz="2000" dirty="0" err="1">
                <a:solidFill>
                  <a:srgbClr val="000000"/>
                </a:solidFill>
              </a:rPr>
              <a:t>cout</a:t>
            </a:r>
            <a:r>
              <a:rPr kumimoji="1" lang="en-US" altLang="zh-CN" sz="2000" dirty="0">
                <a:solidFill>
                  <a:srgbClr val="000000"/>
                </a:solidFill>
              </a:rPr>
              <a:t>&lt;&lt;"Destructing derived class\n</a:t>
            </a:r>
            <a:r>
              <a:rPr kumimoji="1" lang="en-US" altLang="zh-CN" sz="2000" dirty="0" smtClean="0">
                <a:solidFill>
                  <a:srgbClr val="000000"/>
                </a:solidFill>
              </a:rPr>
              <a:t>";}	 //</a:t>
            </a:r>
            <a:r>
              <a:rPr kumimoji="1" lang="zh-CN" altLang="en-US" sz="2000" dirty="0">
                <a:solidFill>
                  <a:srgbClr val="000000"/>
                </a:solidFill>
              </a:rPr>
              <a:t>派生类的析构函数</a:t>
            </a:r>
          </a:p>
          <a:p>
            <a:pPr algn="just"/>
            <a:r>
              <a:rPr kumimoji="1" lang="en-US" altLang="zh-CN" sz="2000" dirty="0" smtClean="0">
                <a:solidFill>
                  <a:srgbClr val="000000"/>
                </a:solidFill>
              </a:rPr>
              <a:t>};</a:t>
            </a:r>
            <a:endParaRPr kumimoji="1" lang="en-US" altLang="zh-CN" sz="2000" dirty="0">
              <a:solidFill>
                <a:srgbClr val="000000"/>
              </a:solidFill>
            </a:endParaRPr>
          </a:p>
          <a:p>
            <a:pPr algn="just"/>
            <a:r>
              <a:rPr kumimoji="1" lang="en-US" altLang="zh-CN" sz="2000" dirty="0" smtClean="0">
                <a:solidFill>
                  <a:srgbClr val="000000"/>
                </a:solidFill>
              </a:rPr>
              <a:t>main</a:t>
            </a:r>
            <a:r>
              <a:rPr kumimoji="1" lang="en-US" altLang="zh-CN" sz="2000" dirty="0">
                <a:solidFill>
                  <a:srgbClr val="000000"/>
                </a:solidFill>
              </a:rPr>
              <a:t>()</a:t>
            </a:r>
          </a:p>
          <a:p>
            <a:pPr algn="just"/>
            <a:r>
              <a:rPr kumimoji="1" lang="en-US" altLang="zh-CN" sz="2000" dirty="0" smtClean="0">
                <a:solidFill>
                  <a:srgbClr val="000000"/>
                </a:solidFill>
              </a:rPr>
              <a:t>{    </a:t>
            </a:r>
          </a:p>
          <a:p>
            <a:pPr algn="just"/>
            <a:r>
              <a:rPr kumimoji="1" lang="en-US" altLang="zh-CN" sz="2000" dirty="0">
                <a:solidFill>
                  <a:srgbClr val="000000"/>
                </a:solidFill>
              </a:rPr>
              <a:t>	</a:t>
            </a:r>
            <a:r>
              <a:rPr kumimoji="1" lang="en-US" altLang="zh-CN" sz="2000" dirty="0" smtClean="0">
                <a:solidFill>
                  <a:srgbClr val="000000"/>
                </a:solidFill>
              </a:rPr>
              <a:t>Derive </a:t>
            </a:r>
            <a:r>
              <a:rPr kumimoji="1" lang="en-US" altLang="zh-CN" sz="2000" dirty="0">
                <a:solidFill>
                  <a:srgbClr val="000000"/>
                </a:solidFill>
              </a:rPr>
              <a:t>op;    </a:t>
            </a:r>
            <a:endParaRPr kumimoji="1" lang="en-US" altLang="zh-CN" sz="2000" dirty="0" smtClean="0">
              <a:solidFill>
                <a:srgbClr val="000000"/>
              </a:solidFill>
            </a:endParaRPr>
          </a:p>
          <a:p>
            <a:pPr algn="just"/>
            <a:r>
              <a:rPr kumimoji="1" lang="en-US" altLang="zh-CN" sz="2000" dirty="0">
                <a:solidFill>
                  <a:srgbClr val="000000"/>
                </a:solidFill>
              </a:rPr>
              <a:t>	</a:t>
            </a:r>
            <a:r>
              <a:rPr kumimoji="1" lang="en-US" altLang="zh-CN" sz="2000" dirty="0" smtClean="0">
                <a:solidFill>
                  <a:srgbClr val="000000"/>
                </a:solidFill>
              </a:rPr>
              <a:t>return </a:t>
            </a:r>
            <a:r>
              <a:rPr kumimoji="1" lang="en-US" altLang="zh-CN" sz="2000" dirty="0">
                <a:solidFill>
                  <a:srgbClr val="000000"/>
                </a:solidFill>
              </a:rPr>
              <a:t>0; </a:t>
            </a:r>
            <a:endParaRPr kumimoji="1" lang="en-US" altLang="zh-CN" sz="2000" dirty="0" smtClean="0">
              <a:solidFill>
                <a:srgbClr val="000000"/>
              </a:solidFill>
            </a:endParaRPr>
          </a:p>
          <a:p>
            <a:pPr algn="just"/>
            <a:r>
              <a:rPr kumimoji="1" lang="en-US" altLang="zh-CN" sz="2000" dirty="0" smtClean="0">
                <a:solidFill>
                  <a:srgbClr val="000000"/>
                </a:solidFill>
              </a:rPr>
              <a:t>} </a:t>
            </a:r>
            <a:endParaRPr kumimoji="1" lang="en-US" altLang="zh-CN" sz="2000" dirty="0">
              <a:solidFill>
                <a:srgbClr val="000000"/>
              </a:solidFill>
            </a:endParaRP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673215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50503"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516285" y="27385"/>
            <a:ext cx="5870921"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6.8 </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3398908280"/>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18920" y="1197546"/>
            <a:ext cx="11884911" cy="4990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anose="05000000000000000000" pitchFamily="2" charset="2"/>
              <a:buChar char="l"/>
              <a:defRPr/>
            </a:pPr>
            <a:r>
              <a:rPr lang="zh-CN" altLang="en-US" sz="2400" b="0" kern="0" dirty="0"/>
              <a:t>当基类的构造函数没有参数，或没有显式定义构造函数时，派生类可以不向基类传递参数，甚至可以不定义构造函数</a:t>
            </a:r>
            <a:r>
              <a:rPr lang="zh-CN" altLang="en-US" sz="2400" b="0" kern="0" dirty="0" smtClean="0"/>
              <a:t>；</a:t>
            </a:r>
            <a:endParaRPr lang="en-US" altLang="zh-CN" sz="2400" b="0" kern="0" dirty="0" smtClean="0"/>
          </a:p>
          <a:p>
            <a:pPr>
              <a:buFont typeface="Wingdings" panose="05000000000000000000" pitchFamily="2" charset="2"/>
              <a:buChar char="l"/>
              <a:defRPr/>
            </a:pPr>
            <a:r>
              <a:rPr lang="zh-CN" altLang="en-US" sz="2400" b="0" kern="0" dirty="0" smtClean="0"/>
              <a:t>当</a:t>
            </a:r>
            <a:r>
              <a:rPr lang="zh-CN" altLang="en-US" sz="2400" b="0" kern="0" dirty="0"/>
              <a:t>基类含有带参数的构造函数时，派生类必须定义构造函数，以提供把参数传递给基类构造函数的途径。</a:t>
            </a:r>
          </a:p>
          <a:p>
            <a:pPr>
              <a:buFont typeface="Wingdings" panose="05000000000000000000" pitchFamily="2" charset="2"/>
              <a:buChar char="l"/>
              <a:defRPr/>
            </a:pPr>
            <a:r>
              <a:rPr lang="zh-CN" altLang="en-US" sz="2801" b="0" kern="0" dirty="0"/>
              <a:t> </a:t>
            </a:r>
            <a:r>
              <a:rPr lang="zh-CN" altLang="en-US" sz="2400" b="0" kern="0" dirty="0">
                <a:solidFill>
                  <a:srgbClr val="000000"/>
                </a:solidFill>
              </a:rPr>
              <a:t>在</a:t>
            </a:r>
            <a:r>
              <a:rPr lang="en-US" altLang="zh-CN" sz="2400" b="0" kern="0" dirty="0">
                <a:solidFill>
                  <a:srgbClr val="000000"/>
                </a:solidFill>
              </a:rPr>
              <a:t>C++</a:t>
            </a:r>
            <a:r>
              <a:rPr lang="zh-CN" altLang="en-US" sz="2400" b="0" kern="0" dirty="0">
                <a:solidFill>
                  <a:srgbClr val="000000"/>
                </a:solidFill>
              </a:rPr>
              <a:t>中</a:t>
            </a:r>
            <a:r>
              <a:rPr lang="en-US" altLang="zh-CN" sz="2400" b="0" kern="0" dirty="0">
                <a:solidFill>
                  <a:srgbClr val="000000"/>
                </a:solidFill>
              </a:rPr>
              <a:t>,</a:t>
            </a:r>
            <a:r>
              <a:rPr lang="zh-CN" altLang="en-US" sz="2400" b="0" kern="0" dirty="0">
                <a:solidFill>
                  <a:srgbClr val="000000"/>
                </a:solidFill>
              </a:rPr>
              <a:t>派生类构造函数的一般格式为</a:t>
            </a:r>
            <a:r>
              <a:rPr lang="en-US" altLang="zh-CN" sz="2400" b="0" kern="0" dirty="0">
                <a:solidFill>
                  <a:srgbClr val="000000"/>
                </a:solidFill>
              </a:rPr>
              <a:t>:</a:t>
            </a:r>
          </a:p>
          <a:p>
            <a:pPr lvl="2">
              <a:buFont typeface="Wingdings" pitchFamily="2" charset="2"/>
              <a:buNone/>
              <a:defRPr/>
            </a:pPr>
            <a:r>
              <a:rPr lang="zh-CN" altLang="en-US" sz="2400" b="0" kern="0" dirty="0">
                <a:solidFill>
                  <a:srgbClr val="CC0000"/>
                </a:solidFill>
              </a:rPr>
              <a:t>派生类名</a:t>
            </a:r>
            <a:r>
              <a:rPr lang="en-US" altLang="zh-CN" sz="2400" b="0" kern="0" dirty="0">
                <a:solidFill>
                  <a:srgbClr val="CC0000"/>
                </a:solidFill>
              </a:rPr>
              <a:t>(</a:t>
            </a:r>
            <a:r>
              <a:rPr lang="zh-CN" altLang="en-US" sz="2400" b="0" kern="0" dirty="0">
                <a:solidFill>
                  <a:srgbClr val="CC0000"/>
                </a:solidFill>
              </a:rPr>
              <a:t>参数总表</a:t>
            </a:r>
            <a:r>
              <a:rPr lang="en-US" altLang="zh-CN" sz="2400" b="0" kern="0" dirty="0">
                <a:solidFill>
                  <a:srgbClr val="CC0000"/>
                </a:solidFill>
              </a:rPr>
              <a:t>):</a:t>
            </a:r>
            <a:r>
              <a:rPr lang="zh-CN" altLang="en-US" sz="2400" b="0" kern="0" dirty="0">
                <a:solidFill>
                  <a:srgbClr val="CC0000"/>
                </a:solidFill>
              </a:rPr>
              <a:t>基类名</a:t>
            </a:r>
            <a:r>
              <a:rPr lang="en-US" altLang="zh-CN" sz="2400" b="0" kern="0" dirty="0">
                <a:solidFill>
                  <a:srgbClr val="CC0000"/>
                </a:solidFill>
              </a:rPr>
              <a:t>(</a:t>
            </a:r>
            <a:r>
              <a:rPr lang="zh-CN" altLang="en-US" sz="2400" b="0" kern="0" dirty="0">
                <a:solidFill>
                  <a:srgbClr val="CC0000"/>
                </a:solidFill>
              </a:rPr>
              <a:t>参数表</a:t>
            </a:r>
            <a:r>
              <a:rPr lang="en-US" altLang="zh-CN" sz="2400" b="0" kern="0" dirty="0">
                <a:solidFill>
                  <a:srgbClr val="CC0000"/>
                </a:solidFill>
              </a:rPr>
              <a:t>)</a:t>
            </a:r>
          </a:p>
          <a:p>
            <a:pPr lvl="2">
              <a:buFont typeface="Wingdings" pitchFamily="2" charset="2"/>
              <a:buNone/>
              <a:defRPr/>
            </a:pPr>
            <a:r>
              <a:rPr lang="en-US" altLang="zh-CN" sz="2400" b="0" kern="0" dirty="0">
                <a:solidFill>
                  <a:srgbClr val="CC0000"/>
                </a:solidFill>
              </a:rPr>
              <a:t>{</a:t>
            </a:r>
          </a:p>
          <a:p>
            <a:pPr lvl="2">
              <a:buFont typeface="Wingdings" pitchFamily="2" charset="2"/>
              <a:buNone/>
              <a:defRPr/>
            </a:pPr>
            <a:r>
              <a:rPr lang="en-US" altLang="zh-CN" sz="2400" b="0" kern="0" dirty="0">
                <a:solidFill>
                  <a:srgbClr val="CC0000"/>
                </a:solidFill>
              </a:rPr>
              <a:t> // </a:t>
            </a:r>
            <a:r>
              <a:rPr lang="zh-CN" altLang="en-US" sz="2400" b="0" kern="0" dirty="0">
                <a:solidFill>
                  <a:srgbClr val="CC0000"/>
                </a:solidFill>
              </a:rPr>
              <a:t>派生类新增成员的初始化语句</a:t>
            </a:r>
          </a:p>
          <a:p>
            <a:pPr lvl="2">
              <a:buFont typeface="Wingdings" pitchFamily="2" charset="2"/>
              <a:buNone/>
              <a:defRPr/>
            </a:pPr>
            <a:r>
              <a:rPr lang="en-US" altLang="zh-CN" sz="2400" b="0" kern="0" dirty="0">
                <a:solidFill>
                  <a:srgbClr val="CC0000"/>
                </a:solidFill>
              </a:rPr>
              <a:t>}</a:t>
            </a:r>
          </a:p>
          <a:p>
            <a:pPr>
              <a:buFont typeface="Wingdings" panose="05000000000000000000" pitchFamily="2" charset="2"/>
              <a:buChar char="l"/>
              <a:defRPr/>
            </a:pPr>
            <a:r>
              <a:rPr lang="en-US" altLang="zh-CN" sz="2400" b="0" kern="0" dirty="0"/>
              <a:t>   </a:t>
            </a:r>
            <a:r>
              <a:rPr lang="zh-CN" altLang="en-US" sz="2400" b="0" kern="0" dirty="0"/>
              <a:t>基类构造函数的参数，通常来源于派生类构造函数</a:t>
            </a:r>
            <a:r>
              <a:rPr lang="zh-CN" altLang="en-US" sz="2400" b="0" kern="0" dirty="0">
                <a:solidFill>
                  <a:srgbClr val="FF0000"/>
                </a:solidFill>
              </a:rPr>
              <a:t>参数总表</a:t>
            </a:r>
            <a:r>
              <a:rPr lang="zh-CN" altLang="en-US" sz="2400" b="0" kern="0" dirty="0"/>
              <a:t>，也可以用</a:t>
            </a:r>
            <a:r>
              <a:rPr lang="zh-CN" altLang="en-US" sz="2400" b="0" kern="0" dirty="0">
                <a:solidFill>
                  <a:srgbClr val="FF0000"/>
                </a:solidFill>
              </a:rPr>
              <a:t>常量值</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50503"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516285" y="27385"/>
            <a:ext cx="82739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latin typeface="Rockwell" pitchFamily="18" charset="0"/>
                <a:ea typeface="微软雅黑" pitchFamily="34" charset="-122"/>
              </a:rPr>
              <a:t>2.</a:t>
            </a:r>
            <a:r>
              <a:rPr lang="zh-CN" altLang="en-US" sz="3200" kern="0" dirty="0">
                <a:solidFill>
                  <a:srgbClr val="000000"/>
                </a:solidFill>
              </a:rPr>
              <a:t>派生类构造函数和析构函数的构造规则</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4160642018"/>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777000" y="1125799"/>
            <a:ext cx="8499855"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kumimoji="1" lang="en-US" altLang="zh-CN" sz="2000" dirty="0" smtClean="0">
                <a:solidFill>
                  <a:srgbClr val="000000"/>
                </a:solidFill>
              </a:rPr>
              <a:t>#</a:t>
            </a:r>
            <a:r>
              <a:rPr kumimoji="1" lang="en-US" altLang="zh-CN" sz="2000" dirty="0">
                <a:solidFill>
                  <a:srgbClr val="000000"/>
                </a:solidFill>
              </a:rPr>
              <a:t>include&lt;</a:t>
            </a:r>
            <a:r>
              <a:rPr kumimoji="1" lang="en-US" altLang="zh-CN" sz="2000" dirty="0" err="1">
                <a:solidFill>
                  <a:srgbClr val="000000"/>
                </a:solidFill>
              </a:rPr>
              <a:t>iostream.h</a:t>
            </a:r>
            <a:r>
              <a:rPr kumimoji="1" lang="en-US" altLang="zh-CN" sz="2000" dirty="0">
                <a:solidFill>
                  <a:srgbClr val="000000"/>
                </a:solidFill>
              </a:rPr>
              <a:t>&gt;	</a:t>
            </a:r>
          </a:p>
          <a:p>
            <a:pPr algn="just"/>
            <a:r>
              <a:rPr kumimoji="1" lang="en-US" altLang="zh-CN" sz="2000" dirty="0" smtClean="0">
                <a:solidFill>
                  <a:srgbClr val="000000"/>
                </a:solidFill>
              </a:rPr>
              <a:t>class </a:t>
            </a:r>
            <a:r>
              <a:rPr kumimoji="1" lang="en-US" altLang="zh-CN" sz="2000" dirty="0">
                <a:solidFill>
                  <a:srgbClr val="000000"/>
                </a:solidFill>
              </a:rPr>
              <a:t>Base </a:t>
            </a:r>
            <a:endParaRPr kumimoji="1" lang="en-US" altLang="zh-CN" sz="2000" dirty="0" smtClean="0">
              <a:solidFill>
                <a:srgbClr val="000000"/>
              </a:solidFill>
            </a:endParaRPr>
          </a:p>
          <a:p>
            <a:pPr algn="just"/>
            <a:r>
              <a:rPr kumimoji="1" lang="en-US" altLang="zh-CN" sz="2000" dirty="0" smtClean="0">
                <a:solidFill>
                  <a:srgbClr val="000000"/>
                </a:solidFill>
              </a:rPr>
              <a:t>{</a:t>
            </a:r>
            <a:endParaRPr kumimoji="1" lang="en-US" altLang="zh-CN" sz="2000" dirty="0">
              <a:solidFill>
                <a:srgbClr val="000000"/>
              </a:solidFill>
            </a:endParaRPr>
          </a:p>
          <a:p>
            <a:pPr algn="just"/>
            <a:r>
              <a:rPr kumimoji="1" lang="en-US" altLang="zh-CN" sz="2000" dirty="0" smtClean="0">
                <a:solidFill>
                  <a:srgbClr val="000000"/>
                </a:solidFill>
              </a:rPr>
              <a:t>public</a:t>
            </a:r>
            <a:r>
              <a:rPr kumimoji="1" lang="en-US" altLang="zh-CN" sz="2000" dirty="0">
                <a:solidFill>
                  <a:srgbClr val="000000"/>
                </a:solidFill>
              </a:rPr>
              <a:t>:	</a:t>
            </a:r>
          </a:p>
          <a:p>
            <a:pPr algn="just"/>
            <a:r>
              <a:rPr kumimoji="1" lang="en-US" altLang="zh-CN" sz="2000" dirty="0" smtClean="0">
                <a:solidFill>
                  <a:srgbClr val="000000"/>
                </a:solidFill>
              </a:rPr>
              <a:t>           </a:t>
            </a:r>
            <a:r>
              <a:rPr kumimoji="1" lang="en-US" altLang="zh-CN" sz="2000" dirty="0">
                <a:solidFill>
                  <a:srgbClr val="FF0000"/>
                </a:solidFill>
              </a:rPr>
              <a:t>Base(</a:t>
            </a:r>
            <a:r>
              <a:rPr kumimoji="1" lang="en-US" altLang="zh-CN" sz="2000" dirty="0" err="1">
                <a:solidFill>
                  <a:srgbClr val="FF0000"/>
                </a:solidFill>
              </a:rPr>
              <a:t>int</a:t>
            </a:r>
            <a:r>
              <a:rPr kumimoji="1" lang="en-US" altLang="zh-CN" sz="2000" dirty="0">
                <a:solidFill>
                  <a:srgbClr val="FF0000"/>
                </a:solidFill>
              </a:rPr>
              <a:t> n)                      </a:t>
            </a:r>
            <a:r>
              <a:rPr kumimoji="1" lang="en-US" altLang="zh-CN" sz="2000" dirty="0">
                <a:solidFill>
                  <a:srgbClr val="000000"/>
                </a:solidFill>
              </a:rPr>
              <a:t>//</a:t>
            </a:r>
            <a:r>
              <a:rPr kumimoji="1" lang="zh-CN" altLang="en-US" sz="2000" dirty="0">
                <a:solidFill>
                  <a:srgbClr val="000000"/>
                </a:solidFill>
              </a:rPr>
              <a:t>基类的构造函数</a:t>
            </a:r>
          </a:p>
          <a:p>
            <a:pPr algn="just"/>
            <a:r>
              <a:rPr kumimoji="1" lang="zh-CN" altLang="en-US" sz="2000" dirty="0" smtClean="0">
                <a:solidFill>
                  <a:srgbClr val="000000"/>
                </a:solidFill>
              </a:rPr>
              <a:t>          </a:t>
            </a:r>
            <a:r>
              <a:rPr kumimoji="1" lang="en-US" altLang="zh-CN" sz="2000" dirty="0" smtClean="0">
                <a:solidFill>
                  <a:srgbClr val="000000"/>
                </a:solidFill>
              </a:rPr>
              <a:t>{</a:t>
            </a:r>
            <a:endParaRPr kumimoji="1" lang="en-US" altLang="zh-CN" sz="2000" dirty="0">
              <a:solidFill>
                <a:srgbClr val="000000"/>
              </a:solidFill>
            </a:endParaRPr>
          </a:p>
          <a:p>
            <a:pPr algn="just"/>
            <a:r>
              <a:rPr kumimoji="1" lang="en-US" altLang="zh-CN" sz="2000" dirty="0">
                <a:solidFill>
                  <a:srgbClr val="000000"/>
                </a:solidFill>
              </a:rPr>
              <a:t>	        </a:t>
            </a:r>
            <a:r>
              <a:rPr kumimoji="1" lang="en-US" altLang="zh-CN" sz="2000" dirty="0" err="1">
                <a:solidFill>
                  <a:srgbClr val="000000"/>
                </a:solidFill>
              </a:rPr>
              <a:t>cout</a:t>
            </a:r>
            <a:r>
              <a:rPr kumimoji="1" lang="en-US" altLang="zh-CN" sz="2000" dirty="0">
                <a:solidFill>
                  <a:srgbClr val="000000"/>
                </a:solidFill>
              </a:rPr>
              <a:t>&lt;&lt;"Constructing base class\n";</a:t>
            </a:r>
          </a:p>
          <a:p>
            <a:pPr algn="just"/>
            <a:r>
              <a:rPr kumimoji="1" lang="en-US" altLang="zh-CN" sz="2000" dirty="0">
                <a:solidFill>
                  <a:srgbClr val="000000"/>
                </a:solidFill>
              </a:rPr>
              <a:t>	        </a:t>
            </a:r>
            <a:r>
              <a:rPr kumimoji="1" lang="en-US" altLang="zh-CN" sz="2000" dirty="0" err="1">
                <a:solidFill>
                  <a:srgbClr val="000000"/>
                </a:solidFill>
              </a:rPr>
              <a:t>i</a:t>
            </a:r>
            <a:r>
              <a:rPr kumimoji="1" lang="en-US" altLang="zh-CN" sz="2000" dirty="0">
                <a:solidFill>
                  <a:srgbClr val="000000"/>
                </a:solidFill>
              </a:rPr>
              <a:t>=n;</a:t>
            </a:r>
          </a:p>
          <a:p>
            <a:pPr algn="just"/>
            <a:r>
              <a:rPr kumimoji="1" lang="en-US" altLang="zh-CN" sz="2000" dirty="0" smtClean="0">
                <a:solidFill>
                  <a:srgbClr val="000000"/>
                </a:solidFill>
              </a:rPr>
              <a:t>          </a:t>
            </a:r>
            <a:r>
              <a:rPr kumimoji="1" lang="en-US" altLang="zh-CN" sz="2000" dirty="0">
                <a:solidFill>
                  <a:srgbClr val="000000"/>
                </a:solidFill>
              </a:rPr>
              <a:t>}</a:t>
            </a:r>
          </a:p>
          <a:p>
            <a:pPr algn="just"/>
            <a:r>
              <a:rPr kumimoji="1" lang="en-US" altLang="zh-CN" sz="2000" dirty="0" smtClean="0">
                <a:solidFill>
                  <a:srgbClr val="000000"/>
                </a:solidFill>
              </a:rPr>
              <a:t>         </a:t>
            </a:r>
            <a:r>
              <a:rPr kumimoji="1" lang="en-US" altLang="zh-CN" sz="2000" dirty="0">
                <a:solidFill>
                  <a:srgbClr val="000000"/>
                </a:solidFill>
              </a:rPr>
              <a:t>~Base()                          //</a:t>
            </a:r>
            <a:r>
              <a:rPr kumimoji="1" lang="zh-CN" altLang="en-US" sz="2000" dirty="0">
                <a:solidFill>
                  <a:srgbClr val="000000"/>
                </a:solidFill>
              </a:rPr>
              <a:t>基类的析构函数</a:t>
            </a:r>
          </a:p>
          <a:p>
            <a:pPr algn="just"/>
            <a:r>
              <a:rPr kumimoji="1" lang="zh-CN" altLang="en-US" sz="2000" dirty="0" smtClean="0">
                <a:solidFill>
                  <a:srgbClr val="000000"/>
                </a:solidFill>
              </a:rPr>
              <a:t>        </a:t>
            </a:r>
            <a:r>
              <a:rPr kumimoji="1" lang="en-US" altLang="zh-CN" sz="2000" dirty="0">
                <a:solidFill>
                  <a:srgbClr val="000000"/>
                </a:solidFill>
              </a:rPr>
              <a:t>{    </a:t>
            </a:r>
            <a:endParaRPr kumimoji="1" lang="en-US" altLang="zh-CN" sz="2000" dirty="0" smtClean="0">
              <a:solidFill>
                <a:srgbClr val="000000"/>
              </a:solidFill>
            </a:endParaRPr>
          </a:p>
          <a:p>
            <a:pPr algn="just"/>
            <a:r>
              <a:rPr kumimoji="1" lang="en-US" altLang="zh-CN" sz="2000" dirty="0">
                <a:solidFill>
                  <a:srgbClr val="000000"/>
                </a:solidFill>
              </a:rPr>
              <a:t> </a:t>
            </a:r>
            <a:r>
              <a:rPr kumimoji="1" lang="en-US" altLang="zh-CN" sz="2000" dirty="0" smtClean="0">
                <a:solidFill>
                  <a:srgbClr val="000000"/>
                </a:solidFill>
              </a:rPr>
              <a:t>                    </a:t>
            </a:r>
            <a:r>
              <a:rPr kumimoji="1" lang="en-US" altLang="zh-CN" sz="2000" dirty="0" err="1" smtClean="0">
                <a:solidFill>
                  <a:srgbClr val="000000"/>
                </a:solidFill>
              </a:rPr>
              <a:t>cout</a:t>
            </a:r>
            <a:r>
              <a:rPr kumimoji="1" lang="en-US" altLang="zh-CN" sz="2000" dirty="0">
                <a:solidFill>
                  <a:srgbClr val="000000"/>
                </a:solidFill>
              </a:rPr>
              <a:t>&lt;&lt;"Destructing base class\n";  }</a:t>
            </a:r>
          </a:p>
          <a:p>
            <a:pPr algn="just"/>
            <a:r>
              <a:rPr kumimoji="1" lang="en-US" altLang="zh-CN" sz="2000" dirty="0">
                <a:solidFill>
                  <a:srgbClr val="000000"/>
                </a:solidFill>
              </a:rPr>
              <a:t>	    </a:t>
            </a:r>
            <a:r>
              <a:rPr kumimoji="1" lang="en-US" altLang="zh-CN" sz="2000" dirty="0" smtClean="0">
                <a:solidFill>
                  <a:srgbClr val="000000"/>
                </a:solidFill>
              </a:rPr>
              <a:t>  void </a:t>
            </a:r>
            <a:r>
              <a:rPr kumimoji="1" lang="en-US" altLang="zh-CN" sz="2000" dirty="0" err="1">
                <a:solidFill>
                  <a:srgbClr val="000000"/>
                </a:solidFill>
              </a:rPr>
              <a:t>showi</a:t>
            </a:r>
            <a:r>
              <a:rPr kumimoji="1" lang="en-US" altLang="zh-CN" sz="2000" dirty="0">
                <a:solidFill>
                  <a:srgbClr val="000000"/>
                </a:solidFill>
              </a:rPr>
              <a:t>()</a:t>
            </a:r>
          </a:p>
          <a:p>
            <a:pPr algn="just"/>
            <a:r>
              <a:rPr kumimoji="1" lang="en-US" altLang="zh-CN" sz="2000" dirty="0">
                <a:solidFill>
                  <a:srgbClr val="000000"/>
                </a:solidFill>
              </a:rPr>
              <a:t>	    </a:t>
            </a:r>
            <a:r>
              <a:rPr kumimoji="1" lang="en-US" altLang="zh-CN" sz="2000" dirty="0" smtClean="0">
                <a:solidFill>
                  <a:srgbClr val="000000"/>
                </a:solidFill>
              </a:rPr>
              <a:t>  {   </a:t>
            </a:r>
            <a:r>
              <a:rPr kumimoji="1" lang="en-US" altLang="zh-CN" sz="2000" dirty="0" err="1">
                <a:solidFill>
                  <a:srgbClr val="000000"/>
                </a:solidFill>
              </a:rPr>
              <a:t>cout</a:t>
            </a:r>
            <a:r>
              <a:rPr kumimoji="1" lang="en-US" altLang="zh-CN" sz="2000" dirty="0">
                <a:solidFill>
                  <a:srgbClr val="000000"/>
                </a:solidFill>
              </a:rPr>
              <a:t>&lt;&lt;</a:t>
            </a:r>
            <a:r>
              <a:rPr kumimoji="1" lang="en-US" altLang="zh-CN" sz="2000" dirty="0" err="1">
                <a:solidFill>
                  <a:srgbClr val="000000"/>
                </a:solidFill>
              </a:rPr>
              <a:t>i</a:t>
            </a:r>
            <a:r>
              <a:rPr kumimoji="1" lang="en-US" altLang="zh-CN" sz="2000" dirty="0">
                <a:solidFill>
                  <a:srgbClr val="000000"/>
                </a:solidFill>
              </a:rPr>
              <a:t>&lt;&lt;</a:t>
            </a:r>
            <a:r>
              <a:rPr kumimoji="1" lang="en-US" altLang="zh-CN" sz="2000" dirty="0" err="1">
                <a:solidFill>
                  <a:srgbClr val="000000"/>
                </a:solidFill>
              </a:rPr>
              <a:t>endl</a:t>
            </a:r>
            <a:r>
              <a:rPr kumimoji="1" lang="en-US" altLang="zh-CN" sz="2000" dirty="0">
                <a:solidFill>
                  <a:srgbClr val="000000"/>
                </a:solidFill>
              </a:rPr>
              <a:t>;  </a:t>
            </a:r>
            <a:r>
              <a:rPr kumimoji="1" lang="en-US" altLang="zh-CN" sz="2000" dirty="0" smtClean="0">
                <a:solidFill>
                  <a:srgbClr val="000000"/>
                </a:solidFill>
              </a:rPr>
              <a:t>}</a:t>
            </a:r>
          </a:p>
          <a:p>
            <a:pPr algn="just"/>
            <a:r>
              <a:rPr kumimoji="1" lang="en-US" altLang="zh-CN" sz="2000" dirty="0" smtClean="0">
                <a:solidFill>
                  <a:srgbClr val="000000"/>
                </a:solidFill>
              </a:rPr>
              <a:t>private</a:t>
            </a:r>
            <a:r>
              <a:rPr kumimoji="1" lang="en-US" altLang="zh-CN" sz="2000" dirty="0">
                <a:solidFill>
                  <a:srgbClr val="000000"/>
                </a:solidFill>
              </a:rPr>
              <a:t>:	</a:t>
            </a:r>
          </a:p>
          <a:p>
            <a:pPr algn="just"/>
            <a:r>
              <a:rPr kumimoji="1" lang="en-US" altLang="zh-CN" sz="2000" dirty="0" smtClean="0">
                <a:solidFill>
                  <a:srgbClr val="000000"/>
                </a:solidFill>
              </a:rPr>
              <a:t>         </a:t>
            </a:r>
            <a:r>
              <a:rPr kumimoji="1" lang="en-US" altLang="zh-CN" sz="2000" dirty="0" err="1">
                <a:solidFill>
                  <a:srgbClr val="000000"/>
                </a:solidFill>
              </a:rPr>
              <a:t>int</a:t>
            </a:r>
            <a:r>
              <a:rPr kumimoji="1" lang="en-US" altLang="zh-CN" sz="2000" dirty="0">
                <a:solidFill>
                  <a:srgbClr val="000000"/>
                </a:solidFill>
              </a:rPr>
              <a:t> </a:t>
            </a:r>
            <a:r>
              <a:rPr kumimoji="1" lang="en-US" altLang="zh-CN" sz="2000" dirty="0" err="1">
                <a:solidFill>
                  <a:srgbClr val="000000"/>
                </a:solidFill>
              </a:rPr>
              <a:t>i</a:t>
            </a:r>
            <a:r>
              <a:rPr kumimoji="1" lang="en-US" altLang="zh-CN" sz="2000" dirty="0">
                <a:solidFill>
                  <a:srgbClr val="000000"/>
                </a:solidFill>
              </a:rPr>
              <a:t>;	</a:t>
            </a:r>
          </a:p>
          <a:p>
            <a:r>
              <a:rPr kumimoji="1" lang="en-US" altLang="zh-CN" sz="2000" dirty="0" smtClean="0">
                <a:solidFill>
                  <a:srgbClr val="000000"/>
                </a:solidFill>
              </a:rPr>
              <a:t>}; </a:t>
            </a:r>
            <a:endParaRPr kumimoji="1" lang="en-US" altLang="zh-CN" sz="2000" dirty="0">
              <a:solidFill>
                <a:srgbClr val="000000"/>
              </a:solidFill>
            </a:endParaRP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50503"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516285" y="27385"/>
            <a:ext cx="82739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6.9</a:t>
            </a:r>
            <a:r>
              <a:rPr kumimoji="1" lang="zh-CN" altLang="en-US" sz="3200" dirty="0">
                <a:solidFill>
                  <a:srgbClr val="000000"/>
                </a:solidFill>
              </a:rPr>
              <a:t>派生类构造函数</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3172933259"/>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526117" y="1052757"/>
            <a:ext cx="914611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000" dirty="0"/>
              <a:t>   </a:t>
            </a:r>
            <a:r>
              <a:rPr kumimoji="1" lang="en-US" altLang="zh-CN" sz="2000" dirty="0">
                <a:solidFill>
                  <a:srgbClr val="000000"/>
                </a:solidFill>
              </a:rPr>
              <a:t>class Derive :public </a:t>
            </a:r>
            <a:r>
              <a:rPr kumimoji="1" lang="en-US" altLang="zh-CN" sz="2000" dirty="0" smtClean="0">
                <a:solidFill>
                  <a:srgbClr val="000000"/>
                </a:solidFill>
              </a:rPr>
              <a:t>Base</a:t>
            </a:r>
          </a:p>
          <a:p>
            <a:pPr algn="just" eaLnBrk="1" hangingPunct="1"/>
            <a:r>
              <a:rPr kumimoji="1" lang="en-US" altLang="zh-CN" sz="2000" dirty="0" smtClean="0">
                <a:solidFill>
                  <a:srgbClr val="000000"/>
                </a:solidFill>
              </a:rPr>
              <a:t>{ </a:t>
            </a:r>
            <a:endParaRPr kumimoji="1" lang="en-US" altLang="zh-CN" sz="2000" dirty="0">
              <a:solidFill>
                <a:srgbClr val="000000"/>
              </a:solidFill>
            </a:endParaRPr>
          </a:p>
          <a:p>
            <a:pPr algn="just"/>
            <a:r>
              <a:rPr kumimoji="1" lang="en-US" altLang="zh-CN" sz="2000" dirty="0">
                <a:solidFill>
                  <a:srgbClr val="000000"/>
                </a:solidFill>
              </a:rPr>
              <a:t>    public:</a:t>
            </a:r>
          </a:p>
          <a:p>
            <a:pPr algn="just"/>
            <a:r>
              <a:rPr kumimoji="1" lang="en-US" altLang="zh-CN" sz="2000" dirty="0">
                <a:solidFill>
                  <a:srgbClr val="000000"/>
                </a:solidFill>
              </a:rPr>
              <a:t>      Derive(</a:t>
            </a:r>
            <a:r>
              <a:rPr kumimoji="1" lang="en-US" altLang="zh-CN" sz="2000" dirty="0" err="1">
                <a:solidFill>
                  <a:srgbClr val="000000"/>
                </a:solidFill>
              </a:rPr>
              <a:t>int</a:t>
            </a:r>
            <a:r>
              <a:rPr kumimoji="1" lang="en-US" altLang="zh-CN" sz="2000" dirty="0">
                <a:solidFill>
                  <a:srgbClr val="000000"/>
                </a:solidFill>
              </a:rPr>
              <a:t> </a:t>
            </a:r>
            <a:r>
              <a:rPr kumimoji="1" lang="en-US" altLang="zh-CN" sz="2000" dirty="0" err="1">
                <a:solidFill>
                  <a:srgbClr val="000000"/>
                </a:solidFill>
              </a:rPr>
              <a:t>n,int</a:t>
            </a:r>
            <a:r>
              <a:rPr kumimoji="1" lang="en-US" altLang="zh-CN" sz="2000" dirty="0">
                <a:solidFill>
                  <a:srgbClr val="000000"/>
                </a:solidFill>
              </a:rPr>
              <a:t> m)</a:t>
            </a:r>
            <a:r>
              <a:rPr kumimoji="1" lang="en-US" altLang="zh-CN" sz="2000" dirty="0">
                <a:solidFill>
                  <a:srgbClr val="FF0000"/>
                </a:solidFill>
              </a:rPr>
              <a:t>:Base(m)</a:t>
            </a:r>
            <a:r>
              <a:rPr kumimoji="1" lang="en-US" altLang="zh-CN" sz="2000" dirty="0">
                <a:solidFill>
                  <a:srgbClr val="000000"/>
                </a:solidFill>
              </a:rPr>
              <a:t> // </a:t>
            </a:r>
            <a:r>
              <a:rPr kumimoji="1" lang="zh-CN" altLang="en-US" sz="2000" dirty="0">
                <a:solidFill>
                  <a:srgbClr val="000000"/>
                </a:solidFill>
              </a:rPr>
              <a:t>定义派生类构造函数时</a:t>
            </a:r>
            <a:r>
              <a:rPr kumimoji="1" lang="en-US" altLang="zh-CN" sz="2000" dirty="0">
                <a:solidFill>
                  <a:srgbClr val="000000"/>
                </a:solidFill>
              </a:rPr>
              <a:t>,</a:t>
            </a:r>
            <a:r>
              <a:rPr kumimoji="1" lang="zh-CN" altLang="en-US" sz="2000" dirty="0">
                <a:solidFill>
                  <a:srgbClr val="000000"/>
                </a:solidFill>
              </a:rPr>
              <a:t>缀上基类的构造函数</a:t>
            </a:r>
          </a:p>
          <a:p>
            <a:pPr algn="just"/>
            <a:r>
              <a:rPr kumimoji="1" lang="zh-CN" altLang="en-US" sz="2000" dirty="0">
                <a:solidFill>
                  <a:srgbClr val="000000"/>
                </a:solidFill>
              </a:rPr>
              <a:t>       </a:t>
            </a:r>
            <a:r>
              <a:rPr kumimoji="1" lang="en-US" altLang="zh-CN" sz="2000" dirty="0">
                <a:solidFill>
                  <a:srgbClr val="000000"/>
                </a:solidFill>
              </a:rPr>
              <a:t>{	      </a:t>
            </a:r>
            <a:r>
              <a:rPr kumimoji="1" lang="en-US" altLang="zh-CN" sz="2000" dirty="0" err="1">
                <a:solidFill>
                  <a:srgbClr val="000000"/>
                </a:solidFill>
              </a:rPr>
              <a:t>cout</a:t>
            </a:r>
            <a:r>
              <a:rPr kumimoji="1" lang="en-US" altLang="zh-CN" sz="2000" dirty="0">
                <a:solidFill>
                  <a:srgbClr val="000000"/>
                </a:solidFill>
              </a:rPr>
              <a:t>&lt;&lt;"Constructing derived class"&lt;&lt;</a:t>
            </a:r>
            <a:r>
              <a:rPr kumimoji="1" lang="en-US" altLang="zh-CN" sz="2000" dirty="0" err="1">
                <a:solidFill>
                  <a:srgbClr val="000000"/>
                </a:solidFill>
              </a:rPr>
              <a:t>endl</a:t>
            </a:r>
            <a:r>
              <a:rPr kumimoji="1" lang="en-US" altLang="zh-CN" sz="2000" dirty="0">
                <a:solidFill>
                  <a:srgbClr val="000000"/>
                </a:solidFill>
              </a:rPr>
              <a:t>; </a:t>
            </a:r>
          </a:p>
          <a:p>
            <a:pPr algn="just"/>
            <a:r>
              <a:rPr kumimoji="1" lang="en-US" altLang="zh-CN" sz="2000" dirty="0">
                <a:solidFill>
                  <a:srgbClr val="000000"/>
                </a:solidFill>
              </a:rPr>
              <a:t>                j=n;               }</a:t>
            </a:r>
          </a:p>
          <a:p>
            <a:pPr algn="just"/>
            <a:r>
              <a:rPr kumimoji="1" lang="en-US" altLang="zh-CN" sz="2000" dirty="0">
                <a:solidFill>
                  <a:srgbClr val="000000"/>
                </a:solidFill>
              </a:rPr>
              <a:t>      ~Derive()                                //</a:t>
            </a:r>
            <a:r>
              <a:rPr kumimoji="1" lang="zh-CN" altLang="en-US" sz="2000" dirty="0">
                <a:solidFill>
                  <a:srgbClr val="000000"/>
                </a:solidFill>
              </a:rPr>
              <a:t>派生类的析构函数</a:t>
            </a:r>
          </a:p>
          <a:p>
            <a:pPr algn="just"/>
            <a:r>
              <a:rPr kumimoji="1" lang="zh-CN" altLang="en-US" sz="2000" dirty="0">
                <a:solidFill>
                  <a:srgbClr val="000000"/>
                </a:solidFill>
              </a:rPr>
              <a:t>      </a:t>
            </a:r>
            <a:r>
              <a:rPr kumimoji="1" lang="en-US" altLang="zh-CN" sz="2000" dirty="0">
                <a:solidFill>
                  <a:srgbClr val="000000"/>
                </a:solidFill>
              </a:rPr>
              <a:t>{  </a:t>
            </a:r>
            <a:r>
              <a:rPr kumimoji="1" lang="en-US" altLang="zh-CN" sz="2000" dirty="0" err="1">
                <a:solidFill>
                  <a:srgbClr val="000000"/>
                </a:solidFill>
              </a:rPr>
              <a:t>cout</a:t>
            </a:r>
            <a:r>
              <a:rPr kumimoji="1" lang="en-US" altLang="zh-CN" sz="2000" dirty="0">
                <a:solidFill>
                  <a:srgbClr val="000000"/>
                </a:solidFill>
              </a:rPr>
              <a:t>&lt;&lt;"Destructing derived class"&lt;&lt;</a:t>
            </a:r>
            <a:r>
              <a:rPr kumimoji="1" lang="en-US" altLang="zh-CN" sz="2000" dirty="0" err="1">
                <a:solidFill>
                  <a:srgbClr val="000000"/>
                </a:solidFill>
              </a:rPr>
              <a:t>endl</a:t>
            </a:r>
            <a:r>
              <a:rPr kumimoji="1" lang="en-US" altLang="zh-CN" sz="2000" dirty="0">
                <a:solidFill>
                  <a:srgbClr val="000000"/>
                </a:solidFill>
              </a:rPr>
              <a:t>;	 }</a:t>
            </a:r>
          </a:p>
          <a:p>
            <a:pPr algn="just"/>
            <a:r>
              <a:rPr kumimoji="1" lang="en-US" altLang="zh-CN" sz="2000" dirty="0">
                <a:solidFill>
                  <a:srgbClr val="000000"/>
                </a:solidFill>
              </a:rPr>
              <a:t>      void </a:t>
            </a:r>
            <a:r>
              <a:rPr kumimoji="1" lang="en-US" altLang="zh-CN" sz="2000" dirty="0" err="1">
                <a:solidFill>
                  <a:srgbClr val="000000"/>
                </a:solidFill>
              </a:rPr>
              <a:t>showj</a:t>
            </a:r>
            <a:r>
              <a:rPr kumimoji="1" lang="en-US" altLang="zh-CN" sz="2000" dirty="0">
                <a:solidFill>
                  <a:srgbClr val="000000"/>
                </a:solidFill>
              </a:rPr>
              <a:t>()     { </a:t>
            </a:r>
            <a:r>
              <a:rPr kumimoji="1" lang="en-US" altLang="zh-CN" sz="2000" dirty="0" err="1">
                <a:solidFill>
                  <a:srgbClr val="000000"/>
                </a:solidFill>
              </a:rPr>
              <a:t>cout</a:t>
            </a:r>
            <a:r>
              <a:rPr kumimoji="1" lang="en-US" altLang="zh-CN" sz="2000" dirty="0">
                <a:solidFill>
                  <a:srgbClr val="000000"/>
                </a:solidFill>
              </a:rPr>
              <a:t>&lt;&lt;j&lt;&lt;</a:t>
            </a:r>
            <a:r>
              <a:rPr kumimoji="1" lang="en-US" altLang="zh-CN" sz="2000" dirty="0" err="1">
                <a:solidFill>
                  <a:srgbClr val="000000"/>
                </a:solidFill>
              </a:rPr>
              <a:t>endl</a:t>
            </a:r>
            <a:r>
              <a:rPr kumimoji="1" lang="en-US" altLang="zh-CN" sz="2000" dirty="0">
                <a:solidFill>
                  <a:srgbClr val="000000"/>
                </a:solidFill>
              </a:rPr>
              <a:t>;}</a:t>
            </a:r>
          </a:p>
          <a:p>
            <a:pPr algn="just"/>
            <a:r>
              <a:rPr kumimoji="1" lang="en-US" altLang="zh-CN" sz="2000" dirty="0">
                <a:solidFill>
                  <a:srgbClr val="000000"/>
                </a:solidFill>
              </a:rPr>
              <a:t>   private:</a:t>
            </a:r>
          </a:p>
          <a:p>
            <a:pPr algn="just"/>
            <a:r>
              <a:rPr kumimoji="1" lang="en-US" altLang="zh-CN" sz="2000" dirty="0">
                <a:solidFill>
                  <a:srgbClr val="000000"/>
                </a:solidFill>
              </a:rPr>
              <a:t>      </a:t>
            </a:r>
            <a:r>
              <a:rPr kumimoji="1" lang="en-US" altLang="zh-CN" sz="2000" dirty="0" err="1">
                <a:solidFill>
                  <a:srgbClr val="000000"/>
                </a:solidFill>
              </a:rPr>
              <a:t>int</a:t>
            </a:r>
            <a:r>
              <a:rPr kumimoji="1" lang="en-US" altLang="zh-CN" sz="2000" dirty="0">
                <a:solidFill>
                  <a:srgbClr val="000000"/>
                </a:solidFill>
              </a:rPr>
              <a:t> j;</a:t>
            </a:r>
          </a:p>
          <a:p>
            <a:pPr algn="just"/>
            <a:r>
              <a:rPr kumimoji="1" lang="en-US" altLang="zh-CN" sz="2000" dirty="0">
                <a:solidFill>
                  <a:srgbClr val="000000"/>
                </a:solidFill>
              </a:rPr>
              <a:t>};</a:t>
            </a:r>
          </a:p>
          <a:p>
            <a:pPr algn="just"/>
            <a:r>
              <a:rPr kumimoji="1" lang="en-US" altLang="zh-CN" sz="2000" dirty="0">
                <a:solidFill>
                  <a:srgbClr val="000000"/>
                </a:solidFill>
              </a:rPr>
              <a:t>main()</a:t>
            </a:r>
          </a:p>
          <a:p>
            <a:pPr algn="just"/>
            <a:r>
              <a:rPr kumimoji="1" lang="en-US" altLang="zh-CN" sz="2000" dirty="0">
                <a:solidFill>
                  <a:srgbClr val="000000"/>
                </a:solidFill>
              </a:rPr>
              <a:t>{   Derive </a:t>
            </a:r>
            <a:r>
              <a:rPr kumimoji="1" lang="en-US" altLang="zh-CN" sz="2000" dirty="0" err="1">
                <a:solidFill>
                  <a:srgbClr val="000000"/>
                </a:solidFill>
              </a:rPr>
              <a:t>obj</a:t>
            </a:r>
            <a:r>
              <a:rPr kumimoji="1" lang="en-US" altLang="zh-CN" sz="2000" dirty="0">
                <a:solidFill>
                  <a:srgbClr val="000000"/>
                </a:solidFill>
              </a:rPr>
              <a:t>(50,60);</a:t>
            </a:r>
          </a:p>
          <a:p>
            <a:pPr algn="just"/>
            <a:r>
              <a:rPr kumimoji="1" lang="en-US" altLang="zh-CN" sz="2000" dirty="0">
                <a:solidFill>
                  <a:srgbClr val="000000"/>
                </a:solidFill>
              </a:rPr>
              <a:t>     </a:t>
            </a:r>
            <a:r>
              <a:rPr kumimoji="1" lang="en-US" altLang="zh-CN" sz="2000" dirty="0" err="1">
                <a:solidFill>
                  <a:srgbClr val="000000"/>
                </a:solidFill>
              </a:rPr>
              <a:t>obj.showi</a:t>
            </a:r>
            <a:r>
              <a:rPr kumimoji="1" lang="en-US" altLang="zh-CN" sz="2000" dirty="0">
                <a:solidFill>
                  <a:srgbClr val="000000"/>
                </a:solidFill>
              </a:rPr>
              <a:t>(); </a:t>
            </a:r>
          </a:p>
          <a:p>
            <a:pPr algn="just"/>
            <a:r>
              <a:rPr kumimoji="1" lang="en-US" altLang="zh-CN" sz="2000" dirty="0">
                <a:solidFill>
                  <a:srgbClr val="000000"/>
                </a:solidFill>
              </a:rPr>
              <a:t>     </a:t>
            </a:r>
            <a:r>
              <a:rPr kumimoji="1" lang="en-US" altLang="zh-CN" sz="2000" dirty="0" err="1">
                <a:solidFill>
                  <a:srgbClr val="000000"/>
                </a:solidFill>
              </a:rPr>
              <a:t>obj.showj</a:t>
            </a:r>
            <a:r>
              <a:rPr kumimoji="1" lang="en-US" altLang="zh-CN" sz="2000" dirty="0">
                <a:solidFill>
                  <a:srgbClr val="000000"/>
                </a:solidFill>
              </a:rPr>
              <a:t>();</a:t>
            </a:r>
          </a:p>
          <a:p>
            <a:pPr algn="just"/>
            <a:r>
              <a:rPr kumimoji="1" lang="en-US" altLang="zh-CN" sz="2000" dirty="0">
                <a:solidFill>
                  <a:srgbClr val="000000"/>
                </a:solidFill>
              </a:rPr>
              <a:t>     return 0;       </a:t>
            </a:r>
          </a:p>
          <a:p>
            <a:pPr algn="just"/>
            <a:r>
              <a:rPr kumimoji="1" lang="en-US" altLang="zh-CN" sz="2000" dirty="0">
                <a:solidFill>
                  <a:srgbClr val="000000"/>
                </a:solidFill>
              </a:rPr>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50503"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516285" y="27385"/>
            <a:ext cx="82739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6.9</a:t>
            </a:r>
            <a:r>
              <a:rPr kumimoji="1" lang="zh-CN" altLang="en-US" sz="3200" dirty="0">
                <a:solidFill>
                  <a:srgbClr val="000000"/>
                </a:solidFill>
              </a:rPr>
              <a:t>派生类构造函数</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633110265"/>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66527" y="914612"/>
            <a:ext cx="11737304" cy="530347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en-US" altLang="zh-CN" sz="2400" kern="0" dirty="0">
                <a:solidFill>
                  <a:srgbClr val="000000"/>
                </a:solidFill>
              </a:rPr>
              <a:t>  </a:t>
            </a:r>
            <a:r>
              <a:rPr lang="zh-CN" altLang="en-US" sz="2400" b="0" kern="0" dirty="0">
                <a:solidFill>
                  <a:srgbClr val="000000"/>
                </a:solidFill>
              </a:rPr>
              <a:t>当派生类中含有内嵌对象成员时</a:t>
            </a:r>
            <a:r>
              <a:rPr lang="en-US" altLang="zh-CN" sz="2400" b="0" kern="0" dirty="0">
                <a:solidFill>
                  <a:srgbClr val="000000"/>
                </a:solidFill>
              </a:rPr>
              <a:t>,</a:t>
            </a:r>
            <a:r>
              <a:rPr lang="zh-CN" altLang="en-US" sz="2400" b="0" kern="0" dirty="0">
                <a:solidFill>
                  <a:srgbClr val="000000"/>
                </a:solidFill>
              </a:rPr>
              <a:t>其构造函数的一般形式为</a:t>
            </a:r>
            <a:r>
              <a:rPr lang="en-US" altLang="zh-CN" sz="2400" b="0" kern="0" dirty="0">
                <a:solidFill>
                  <a:srgbClr val="000000"/>
                </a:solidFill>
              </a:rPr>
              <a:t>:</a:t>
            </a:r>
          </a:p>
          <a:p>
            <a:pPr>
              <a:buFont typeface="Wingdings" pitchFamily="2" charset="2"/>
              <a:buNone/>
              <a:defRPr/>
            </a:pPr>
            <a:r>
              <a:rPr lang="en-US" altLang="zh-CN" sz="2000" b="0" kern="0" dirty="0">
                <a:solidFill>
                  <a:srgbClr val="000000"/>
                </a:solidFill>
              </a:rPr>
              <a:t>  </a:t>
            </a:r>
            <a:r>
              <a:rPr lang="zh-CN" altLang="en-US" sz="2000" b="0" kern="0" dirty="0">
                <a:latin typeface="楷体_GB2312" charset="-122"/>
                <a:ea typeface="楷体_GB2312" charset="-122"/>
              </a:rPr>
              <a:t>派生类名</a:t>
            </a:r>
            <a:r>
              <a:rPr lang="en-US" altLang="zh-CN" sz="2000" b="0" kern="0" dirty="0">
                <a:latin typeface="楷体_GB2312" charset="-122"/>
                <a:ea typeface="楷体_GB2312" charset="-122"/>
              </a:rPr>
              <a:t>(</a:t>
            </a:r>
            <a:r>
              <a:rPr lang="zh-CN" altLang="en-US" sz="2000" b="0" kern="0" dirty="0">
                <a:latin typeface="楷体_GB2312" charset="-122"/>
                <a:ea typeface="楷体_GB2312" charset="-122"/>
              </a:rPr>
              <a:t>参数总表</a:t>
            </a:r>
            <a:r>
              <a:rPr lang="en-US" altLang="zh-CN" sz="2000" b="0" kern="0" dirty="0">
                <a:latin typeface="楷体_GB2312" charset="-122"/>
                <a:ea typeface="楷体_GB2312" charset="-122"/>
              </a:rPr>
              <a:t>):</a:t>
            </a:r>
            <a:r>
              <a:rPr lang="zh-CN" altLang="en-US" sz="2000" b="0" kern="0" dirty="0">
                <a:solidFill>
                  <a:srgbClr val="CC0000"/>
                </a:solidFill>
                <a:latin typeface="楷体_GB2312" charset="-122"/>
                <a:ea typeface="楷体_GB2312" charset="-122"/>
              </a:rPr>
              <a:t>基类名</a:t>
            </a:r>
            <a:r>
              <a:rPr lang="en-US" altLang="zh-CN" sz="2000" b="0" kern="0" dirty="0">
                <a:solidFill>
                  <a:srgbClr val="CC0000"/>
                </a:solidFill>
                <a:latin typeface="楷体_GB2312" charset="-122"/>
                <a:ea typeface="楷体_GB2312" charset="-122"/>
              </a:rPr>
              <a:t>(</a:t>
            </a:r>
            <a:r>
              <a:rPr lang="zh-CN" altLang="en-US" sz="2000" b="0" kern="0" dirty="0">
                <a:solidFill>
                  <a:srgbClr val="CC0000"/>
                </a:solidFill>
                <a:latin typeface="楷体_GB2312" charset="-122"/>
                <a:ea typeface="楷体_GB2312" charset="-122"/>
              </a:rPr>
              <a:t>参数表</a:t>
            </a:r>
            <a:r>
              <a:rPr lang="en-US" altLang="zh-CN" sz="2000" b="0" kern="0" dirty="0">
                <a:solidFill>
                  <a:srgbClr val="CC0000"/>
                </a:solidFill>
                <a:latin typeface="楷体_GB2312" charset="-122"/>
                <a:ea typeface="楷体_GB2312" charset="-122"/>
              </a:rPr>
              <a:t>1),</a:t>
            </a:r>
            <a:r>
              <a:rPr lang="zh-CN" altLang="en-US" sz="2000" b="0" kern="0" dirty="0">
                <a:solidFill>
                  <a:srgbClr val="CC0000"/>
                </a:solidFill>
                <a:latin typeface="楷体_GB2312" charset="-122"/>
                <a:ea typeface="楷体_GB2312" charset="-122"/>
              </a:rPr>
              <a:t>内嵌对象名</a:t>
            </a:r>
            <a:r>
              <a:rPr lang="en-US" altLang="zh-CN" sz="2000" b="0" kern="0" dirty="0">
                <a:solidFill>
                  <a:srgbClr val="CC0000"/>
                </a:solidFill>
                <a:latin typeface="楷体_GB2312" charset="-122"/>
                <a:ea typeface="楷体_GB2312" charset="-122"/>
              </a:rPr>
              <a:t>1(</a:t>
            </a:r>
            <a:r>
              <a:rPr lang="zh-CN" altLang="en-US" sz="2000" b="0" kern="0" dirty="0">
                <a:solidFill>
                  <a:srgbClr val="CC0000"/>
                </a:solidFill>
                <a:latin typeface="楷体_GB2312" charset="-122"/>
                <a:ea typeface="楷体_GB2312" charset="-122"/>
              </a:rPr>
              <a:t>内嵌对象参数表</a:t>
            </a:r>
            <a:r>
              <a:rPr lang="en-US" altLang="zh-CN" sz="2000" b="0" kern="0" dirty="0">
                <a:solidFill>
                  <a:srgbClr val="CC0000"/>
                </a:solidFill>
                <a:latin typeface="楷体_GB2312" charset="-122"/>
                <a:ea typeface="楷体_GB2312" charset="-122"/>
              </a:rPr>
              <a:t>1),</a:t>
            </a:r>
            <a:r>
              <a:rPr lang="en-US" altLang="zh-CN" sz="2000" b="0" kern="0" dirty="0">
                <a:solidFill>
                  <a:srgbClr val="CC0000"/>
                </a:solidFill>
                <a:latin typeface="Arial"/>
                <a:ea typeface="楷体_GB2312" charset="-122"/>
              </a:rPr>
              <a:t>…</a:t>
            </a:r>
            <a:r>
              <a:rPr lang="en-US" altLang="zh-CN" sz="2000" b="0" kern="0" dirty="0">
                <a:solidFill>
                  <a:srgbClr val="CC0000"/>
                </a:solidFill>
                <a:latin typeface="楷体_GB2312" charset="-122"/>
                <a:ea typeface="楷体_GB2312" charset="-122"/>
              </a:rPr>
              <a:t>,</a:t>
            </a:r>
            <a:r>
              <a:rPr lang="zh-CN" altLang="en-US" sz="2000" b="0" kern="0" dirty="0">
                <a:solidFill>
                  <a:srgbClr val="CC0000"/>
                </a:solidFill>
                <a:latin typeface="楷体_GB2312" charset="-122"/>
                <a:ea typeface="楷体_GB2312" charset="-122"/>
              </a:rPr>
              <a:t>内嵌对象名</a:t>
            </a:r>
            <a:r>
              <a:rPr lang="en-US" altLang="zh-CN" sz="2000" b="0" kern="0" dirty="0">
                <a:solidFill>
                  <a:srgbClr val="CC0000"/>
                </a:solidFill>
                <a:latin typeface="楷体_GB2312" charset="-122"/>
                <a:ea typeface="楷体_GB2312" charset="-122"/>
              </a:rPr>
              <a:t>n(</a:t>
            </a:r>
            <a:r>
              <a:rPr lang="zh-CN" altLang="en-US" sz="2000" b="0" kern="0" dirty="0">
                <a:solidFill>
                  <a:srgbClr val="CC0000"/>
                </a:solidFill>
                <a:latin typeface="楷体_GB2312" charset="-122"/>
                <a:ea typeface="楷体_GB2312" charset="-122"/>
              </a:rPr>
              <a:t>内嵌对象参数表</a:t>
            </a:r>
            <a:r>
              <a:rPr lang="en-US" altLang="zh-CN" sz="2000" b="0" kern="0" dirty="0">
                <a:solidFill>
                  <a:srgbClr val="CC0000"/>
                </a:solidFill>
                <a:latin typeface="楷体_GB2312" charset="-122"/>
                <a:ea typeface="楷体_GB2312" charset="-122"/>
              </a:rPr>
              <a:t>n)</a:t>
            </a:r>
          </a:p>
          <a:p>
            <a:pPr>
              <a:buFont typeface="Wingdings" pitchFamily="2" charset="2"/>
              <a:buNone/>
              <a:defRPr/>
            </a:pPr>
            <a:r>
              <a:rPr lang="en-US" altLang="zh-CN" sz="2000" b="0" kern="0" dirty="0">
                <a:solidFill>
                  <a:srgbClr val="CC0000"/>
                </a:solidFill>
                <a:latin typeface="楷体_GB2312" charset="-122"/>
                <a:ea typeface="楷体_GB2312" charset="-122"/>
              </a:rPr>
              <a:t> {</a:t>
            </a:r>
          </a:p>
          <a:p>
            <a:pPr>
              <a:buFont typeface="Wingdings" pitchFamily="2" charset="2"/>
              <a:buNone/>
              <a:defRPr/>
            </a:pPr>
            <a:r>
              <a:rPr lang="en-US" altLang="zh-CN" sz="2000" b="0" kern="0" dirty="0">
                <a:solidFill>
                  <a:srgbClr val="CC0000"/>
                </a:solidFill>
                <a:latin typeface="楷体_GB2312" charset="-122"/>
                <a:ea typeface="楷体_GB2312" charset="-122"/>
              </a:rPr>
              <a:t>     // </a:t>
            </a:r>
            <a:r>
              <a:rPr lang="zh-CN" altLang="en-US" sz="2000" b="0" kern="0" dirty="0">
                <a:solidFill>
                  <a:srgbClr val="CC0000"/>
                </a:solidFill>
                <a:latin typeface="楷体_GB2312" charset="-122"/>
                <a:ea typeface="楷体_GB2312" charset="-122"/>
              </a:rPr>
              <a:t>派生类新增成员的初始化语句</a:t>
            </a:r>
          </a:p>
          <a:p>
            <a:pPr>
              <a:buFont typeface="Wingdings" pitchFamily="2" charset="2"/>
              <a:buNone/>
              <a:defRPr/>
            </a:pPr>
            <a:r>
              <a:rPr lang="zh-CN" altLang="en-US" sz="2000" b="0" kern="0" dirty="0">
                <a:solidFill>
                  <a:srgbClr val="CC0000"/>
                </a:solidFill>
                <a:latin typeface="楷体_GB2312" charset="-122"/>
                <a:ea typeface="楷体_GB2312" charset="-122"/>
              </a:rPr>
              <a:t>    </a:t>
            </a:r>
            <a:r>
              <a:rPr lang="en-US" altLang="zh-CN" sz="2000" b="0" kern="0" dirty="0">
                <a:solidFill>
                  <a:srgbClr val="CC0000"/>
                </a:solidFill>
                <a:latin typeface="楷体_GB2312" charset="-122"/>
                <a:ea typeface="楷体_GB2312" charset="-122"/>
              </a:rPr>
              <a:t>}</a:t>
            </a:r>
            <a:r>
              <a:rPr lang="en-US" altLang="zh-CN" sz="2400" b="0" kern="0" dirty="0">
                <a:solidFill>
                  <a:srgbClr val="CC0000"/>
                </a:solidFill>
                <a:latin typeface="楷体_GB2312" charset="-122"/>
                <a:ea typeface="楷体_GB2312" charset="-122"/>
              </a:rPr>
              <a:t> </a:t>
            </a:r>
          </a:p>
          <a:p>
            <a:pPr>
              <a:buFont typeface="Wingdings" pitchFamily="2" charset="2"/>
              <a:buNone/>
              <a:defRPr/>
            </a:pPr>
            <a:r>
              <a:rPr lang="en-US" altLang="zh-CN" sz="2400" b="0" kern="0" dirty="0">
                <a:solidFill>
                  <a:srgbClr val="000000"/>
                </a:solidFill>
              </a:rPr>
              <a:t> </a:t>
            </a:r>
            <a:r>
              <a:rPr lang="zh-CN" altLang="en-US" sz="2400" b="0" kern="0" dirty="0">
                <a:solidFill>
                  <a:srgbClr val="000000"/>
                </a:solidFill>
              </a:rPr>
              <a:t>在定义派生类对象时</a:t>
            </a:r>
            <a:r>
              <a:rPr lang="en-US" altLang="zh-CN" sz="2400" b="0" kern="0" dirty="0">
                <a:solidFill>
                  <a:srgbClr val="000000"/>
                </a:solidFill>
              </a:rPr>
              <a:t>,</a:t>
            </a:r>
            <a:r>
              <a:rPr lang="zh-CN" altLang="en-US" sz="2400" b="0" kern="0" dirty="0">
                <a:solidFill>
                  <a:srgbClr val="000000"/>
                </a:solidFill>
              </a:rPr>
              <a:t>构造函数的执行顺序如下</a:t>
            </a:r>
            <a:r>
              <a:rPr lang="en-US" altLang="zh-CN" sz="2400" b="0" kern="0" dirty="0">
                <a:solidFill>
                  <a:srgbClr val="000000"/>
                </a:solidFill>
              </a:rPr>
              <a:t>:</a:t>
            </a:r>
          </a:p>
          <a:p>
            <a:pPr>
              <a:buFont typeface="Wingdings" pitchFamily="2" charset="2"/>
              <a:buNone/>
              <a:defRPr/>
            </a:pPr>
            <a:r>
              <a:rPr lang="en-US" altLang="zh-CN" sz="2400" b="0" kern="0" dirty="0">
                <a:solidFill>
                  <a:srgbClr val="000000"/>
                </a:solidFill>
              </a:rPr>
              <a:t>    ·  </a:t>
            </a:r>
            <a:r>
              <a:rPr lang="zh-CN" altLang="en-US" sz="2400" b="0" kern="0" dirty="0">
                <a:solidFill>
                  <a:srgbClr val="000000"/>
                </a:solidFill>
                <a:latin typeface="楷体_GB2312" charset="-122"/>
                <a:ea typeface="楷体_GB2312" charset="-122"/>
              </a:rPr>
              <a:t>调用</a:t>
            </a:r>
            <a:r>
              <a:rPr lang="zh-CN" altLang="en-US" sz="2400" b="0" kern="0" dirty="0">
                <a:solidFill>
                  <a:srgbClr val="FF0000"/>
                </a:solidFill>
                <a:latin typeface="楷体_GB2312" charset="-122"/>
                <a:ea typeface="楷体_GB2312" charset="-122"/>
              </a:rPr>
              <a:t>基类</a:t>
            </a:r>
            <a:r>
              <a:rPr lang="zh-CN" altLang="en-US" sz="2400" b="0" kern="0" dirty="0">
                <a:solidFill>
                  <a:srgbClr val="000000"/>
                </a:solidFill>
                <a:latin typeface="楷体_GB2312" charset="-122"/>
                <a:ea typeface="楷体_GB2312" charset="-122"/>
              </a:rPr>
              <a:t>的构造函数</a:t>
            </a:r>
            <a:r>
              <a:rPr lang="en-US" altLang="zh-CN" sz="2400" b="0" kern="0" dirty="0">
                <a:solidFill>
                  <a:srgbClr val="000000"/>
                </a:solidFill>
                <a:latin typeface="楷体_GB2312" charset="-122"/>
                <a:ea typeface="楷体_GB2312" charset="-122"/>
              </a:rPr>
              <a:t>;</a:t>
            </a:r>
          </a:p>
          <a:p>
            <a:pPr>
              <a:buFont typeface="Wingdings" pitchFamily="2" charset="2"/>
              <a:buNone/>
              <a:defRPr/>
            </a:pPr>
            <a:r>
              <a:rPr lang="en-US" altLang="zh-CN" sz="2400" b="0" kern="0" dirty="0">
                <a:solidFill>
                  <a:srgbClr val="000000"/>
                </a:solidFill>
                <a:latin typeface="楷体_GB2312" charset="-122"/>
                <a:ea typeface="楷体_GB2312" charset="-122"/>
              </a:rPr>
              <a:t>  </a:t>
            </a:r>
            <a:r>
              <a:rPr lang="en-US" altLang="zh-CN" sz="2400" b="0" kern="0" dirty="0">
                <a:solidFill>
                  <a:srgbClr val="000000"/>
                </a:solidFill>
                <a:latin typeface="Arial"/>
                <a:ea typeface="楷体_GB2312" charset="-122"/>
              </a:rPr>
              <a:t>·</a:t>
            </a:r>
            <a:r>
              <a:rPr lang="en-US" altLang="zh-CN" sz="2400" b="0" kern="0" dirty="0">
                <a:solidFill>
                  <a:srgbClr val="000000"/>
                </a:solidFill>
                <a:latin typeface="楷体_GB2312" charset="-122"/>
                <a:ea typeface="楷体_GB2312" charset="-122"/>
              </a:rPr>
              <a:t> </a:t>
            </a:r>
            <a:r>
              <a:rPr lang="zh-CN" altLang="en-US" sz="2400" b="0" kern="0" dirty="0">
                <a:solidFill>
                  <a:srgbClr val="000000"/>
                </a:solidFill>
                <a:latin typeface="楷体_GB2312" charset="-122"/>
                <a:ea typeface="楷体_GB2312" charset="-122"/>
              </a:rPr>
              <a:t>调用</a:t>
            </a:r>
            <a:r>
              <a:rPr lang="zh-CN" altLang="en-US" sz="2400" b="0" kern="0" dirty="0">
                <a:solidFill>
                  <a:srgbClr val="FF0000"/>
                </a:solidFill>
                <a:latin typeface="楷体_GB2312" charset="-122"/>
                <a:ea typeface="楷体_GB2312" charset="-122"/>
              </a:rPr>
              <a:t>内嵌对象成员（子对象类）</a:t>
            </a:r>
            <a:r>
              <a:rPr lang="zh-CN" altLang="en-US" sz="2400" b="0" kern="0" dirty="0">
                <a:solidFill>
                  <a:srgbClr val="000000"/>
                </a:solidFill>
                <a:latin typeface="楷体_GB2312" charset="-122"/>
                <a:ea typeface="楷体_GB2312" charset="-122"/>
              </a:rPr>
              <a:t>的构造函数（有多个对象成员时</a:t>
            </a:r>
            <a:r>
              <a:rPr lang="en-US" altLang="zh-CN" sz="2400" b="0" kern="0" dirty="0">
                <a:solidFill>
                  <a:srgbClr val="000000"/>
                </a:solidFill>
                <a:latin typeface="楷体_GB2312" charset="-122"/>
                <a:ea typeface="楷体_GB2312" charset="-122"/>
              </a:rPr>
              <a:t>,</a:t>
            </a:r>
            <a:r>
              <a:rPr lang="zh-CN" altLang="en-US" sz="2400" b="0" kern="0" dirty="0">
                <a:solidFill>
                  <a:srgbClr val="000000"/>
                </a:solidFill>
                <a:latin typeface="楷体_GB2312" charset="-122"/>
                <a:ea typeface="楷体_GB2312" charset="-122"/>
              </a:rPr>
              <a:t>调用顺序由它们在类中声明的顺序确定）</a:t>
            </a:r>
            <a:r>
              <a:rPr lang="en-US" altLang="zh-CN" sz="2400" b="0" kern="0" dirty="0">
                <a:solidFill>
                  <a:srgbClr val="000000"/>
                </a:solidFill>
                <a:latin typeface="楷体_GB2312" charset="-122"/>
                <a:ea typeface="楷体_GB2312" charset="-122"/>
              </a:rPr>
              <a:t>;</a:t>
            </a:r>
          </a:p>
          <a:p>
            <a:pPr>
              <a:buFont typeface="Wingdings" pitchFamily="2" charset="2"/>
              <a:buNone/>
              <a:defRPr/>
            </a:pPr>
            <a:r>
              <a:rPr lang="en-US" altLang="zh-CN" sz="2400" b="0" kern="0" dirty="0">
                <a:solidFill>
                  <a:srgbClr val="000000"/>
                </a:solidFill>
                <a:latin typeface="楷体_GB2312" charset="-122"/>
                <a:ea typeface="楷体_GB2312" charset="-122"/>
              </a:rPr>
              <a:t>   </a:t>
            </a:r>
            <a:r>
              <a:rPr lang="en-US" altLang="zh-CN" sz="2400" b="0" kern="0" dirty="0">
                <a:solidFill>
                  <a:srgbClr val="000000"/>
                </a:solidFill>
                <a:latin typeface="Arial"/>
                <a:ea typeface="楷体_GB2312" charset="-122"/>
              </a:rPr>
              <a:t>·</a:t>
            </a:r>
            <a:r>
              <a:rPr lang="en-US" altLang="zh-CN" sz="2400" b="0" kern="0" dirty="0">
                <a:solidFill>
                  <a:srgbClr val="000000"/>
                </a:solidFill>
                <a:latin typeface="楷体_GB2312" charset="-122"/>
                <a:ea typeface="楷体_GB2312" charset="-122"/>
              </a:rPr>
              <a:t> </a:t>
            </a:r>
            <a:r>
              <a:rPr lang="zh-CN" altLang="en-US" sz="2400" b="0" kern="0" dirty="0">
                <a:solidFill>
                  <a:srgbClr val="FF0000"/>
                </a:solidFill>
                <a:latin typeface="楷体_GB2312" charset="-122"/>
                <a:ea typeface="楷体_GB2312" charset="-122"/>
              </a:rPr>
              <a:t>派生类</a:t>
            </a:r>
            <a:r>
              <a:rPr lang="zh-CN" altLang="en-US" sz="2400" b="0" kern="0" dirty="0">
                <a:solidFill>
                  <a:srgbClr val="000000"/>
                </a:solidFill>
                <a:latin typeface="楷体_GB2312" charset="-122"/>
                <a:ea typeface="楷体_GB2312" charset="-122"/>
              </a:rPr>
              <a:t>的构造函数体中的内容</a:t>
            </a:r>
          </a:p>
          <a:p>
            <a:pPr>
              <a:buFont typeface="Wingdings" pitchFamily="2" charset="2"/>
              <a:buNone/>
              <a:defRPr/>
            </a:pPr>
            <a:r>
              <a:rPr lang="zh-CN" altLang="en-US" sz="2400" b="0" kern="0" dirty="0">
                <a:solidFill>
                  <a:srgbClr val="000000"/>
                </a:solidFill>
              </a:rPr>
              <a:t> 撤消对象时</a:t>
            </a:r>
            <a:r>
              <a:rPr lang="en-US" altLang="zh-CN" sz="2400" b="0" kern="0" dirty="0">
                <a:solidFill>
                  <a:srgbClr val="000000"/>
                </a:solidFill>
              </a:rPr>
              <a:t>,</a:t>
            </a:r>
            <a:r>
              <a:rPr lang="zh-CN" altLang="en-US" sz="2400" b="0" kern="0" dirty="0">
                <a:solidFill>
                  <a:srgbClr val="000000"/>
                </a:solidFill>
              </a:rPr>
              <a:t>析构函数的调用顺序与构造函数的调用顺序正好</a:t>
            </a:r>
            <a:r>
              <a:rPr lang="zh-CN" altLang="en-US" sz="2400" b="0" kern="0" dirty="0">
                <a:solidFill>
                  <a:srgbClr val="FF0000"/>
                </a:solidFill>
              </a:rPr>
              <a:t>相反</a:t>
            </a:r>
            <a:r>
              <a:rPr lang="zh-CN" altLang="en-US" sz="2400" b="0" kern="0" dirty="0">
                <a:solidFill>
                  <a:srgbClr val="000000"/>
                </a:solidFill>
              </a:rPr>
              <a:t>。</a:t>
            </a:r>
            <a:r>
              <a:rPr lang="zh-CN" altLang="en-US" sz="2400" b="0" kern="0" dirty="0"/>
              <a:t> </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50503"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516285" y="27385"/>
            <a:ext cx="82739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latin typeface="Rockwell" pitchFamily="18" charset="0"/>
                <a:ea typeface="微软雅黑" pitchFamily="34" charset="-122"/>
              </a:rPr>
              <a:t>3.</a:t>
            </a:r>
            <a:r>
              <a:rPr lang="zh-CN" altLang="en-US" sz="3200" kern="0" dirty="0">
                <a:solidFill>
                  <a:srgbClr val="000000"/>
                </a:solidFill>
              </a:rPr>
              <a:t>内嵌对象</a:t>
            </a:r>
            <a:r>
              <a:rPr lang="zh-CN" altLang="en-US" sz="3200" kern="0" dirty="0" smtClean="0">
                <a:solidFill>
                  <a:srgbClr val="000000"/>
                </a:solidFill>
              </a:rPr>
              <a:t>成员的构造函数和</a:t>
            </a:r>
            <a:r>
              <a:rPr lang="zh-CN" altLang="en-US" sz="3200" kern="0" dirty="0"/>
              <a:t>析构函数</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1768530589"/>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26567" y="909515"/>
            <a:ext cx="8383940" cy="595007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buFont typeface="Wingdings" pitchFamily="2" charset="2"/>
              <a:buNone/>
              <a:defRPr/>
            </a:pPr>
            <a:r>
              <a:rPr lang="en-US" altLang="zh-CN" sz="2000" b="0" kern="0" dirty="0"/>
              <a:t>#include&lt;</a:t>
            </a:r>
            <a:r>
              <a:rPr lang="en-US" altLang="zh-CN" sz="2000" b="0" kern="0" dirty="0" err="1"/>
              <a:t>iostream.h</a:t>
            </a:r>
            <a:r>
              <a:rPr lang="en-US" altLang="zh-CN" sz="2000" b="0" kern="0" dirty="0"/>
              <a:t>&gt;	</a:t>
            </a:r>
          </a:p>
          <a:p>
            <a:pPr>
              <a:lnSpc>
                <a:spcPct val="90000"/>
              </a:lnSpc>
              <a:buFont typeface="Wingdings" pitchFamily="2" charset="2"/>
              <a:buNone/>
              <a:defRPr/>
            </a:pPr>
            <a:r>
              <a:rPr lang="en-US" altLang="zh-CN" sz="2000" b="0" kern="0" dirty="0"/>
              <a:t>class </a:t>
            </a:r>
            <a:r>
              <a:rPr lang="en-US" altLang="zh-CN" sz="2000" b="0" kern="0" dirty="0" smtClean="0"/>
              <a:t>Base</a:t>
            </a:r>
          </a:p>
          <a:p>
            <a:pPr>
              <a:lnSpc>
                <a:spcPct val="90000"/>
              </a:lnSpc>
              <a:buFont typeface="Wingdings" pitchFamily="2" charset="2"/>
              <a:buNone/>
              <a:defRPr/>
            </a:pPr>
            <a:r>
              <a:rPr lang="en-US" altLang="zh-CN" sz="2000" b="0" kern="0" dirty="0" smtClean="0"/>
              <a:t>{</a:t>
            </a:r>
            <a:endParaRPr lang="en-US" altLang="zh-CN" sz="2000" b="0" kern="0" dirty="0"/>
          </a:p>
          <a:p>
            <a:pPr>
              <a:lnSpc>
                <a:spcPct val="90000"/>
              </a:lnSpc>
              <a:buFont typeface="Wingdings" pitchFamily="2" charset="2"/>
              <a:buNone/>
              <a:defRPr/>
            </a:pPr>
            <a:r>
              <a:rPr lang="en-US" altLang="zh-CN" sz="2000" b="0" kern="0" dirty="0"/>
              <a:t>    </a:t>
            </a:r>
            <a:r>
              <a:rPr lang="en-US" altLang="zh-CN" sz="2000" b="0" kern="0" dirty="0" err="1"/>
              <a:t>int</a:t>
            </a:r>
            <a:r>
              <a:rPr lang="en-US" altLang="zh-CN" sz="2000" b="0" kern="0" dirty="0"/>
              <a:t> x;	</a:t>
            </a:r>
          </a:p>
          <a:p>
            <a:pPr>
              <a:lnSpc>
                <a:spcPct val="90000"/>
              </a:lnSpc>
              <a:buFont typeface="Wingdings" pitchFamily="2" charset="2"/>
              <a:buNone/>
              <a:defRPr/>
            </a:pPr>
            <a:r>
              <a:rPr lang="en-US" altLang="zh-CN" sz="2000" b="0" kern="0" dirty="0"/>
              <a:t>public</a:t>
            </a:r>
            <a:r>
              <a:rPr lang="zh-CN" altLang="en-US" sz="2000" b="0" kern="0" dirty="0"/>
              <a:t>：  </a:t>
            </a:r>
          </a:p>
          <a:p>
            <a:pPr>
              <a:lnSpc>
                <a:spcPct val="90000"/>
              </a:lnSpc>
              <a:buFont typeface="Wingdings" pitchFamily="2" charset="2"/>
              <a:buNone/>
              <a:defRPr/>
            </a:pPr>
            <a:r>
              <a:rPr lang="zh-CN" altLang="en-US" sz="2000" b="0" kern="0" dirty="0"/>
              <a:t>    </a:t>
            </a:r>
            <a:r>
              <a:rPr lang="en-US" altLang="zh-CN" sz="2000" b="0" kern="0" dirty="0"/>
              <a:t>Base(</a:t>
            </a:r>
            <a:r>
              <a:rPr lang="en-US" altLang="zh-CN" sz="2000" b="0" kern="0" dirty="0" err="1"/>
              <a:t>int</a:t>
            </a:r>
            <a:r>
              <a:rPr lang="en-US" altLang="zh-CN" sz="2000" b="0" kern="0" dirty="0"/>
              <a:t> </a:t>
            </a:r>
            <a:r>
              <a:rPr lang="en-US" altLang="zh-CN" sz="2000" b="0" kern="0" dirty="0" err="1"/>
              <a:t>i</a:t>
            </a:r>
            <a:r>
              <a:rPr lang="en-US" altLang="zh-CN" sz="2000" b="0" kern="0" dirty="0"/>
              <a:t>)         	//</a:t>
            </a:r>
            <a:r>
              <a:rPr lang="zh-CN" altLang="en-US" sz="2000" b="0" kern="0" dirty="0"/>
              <a:t>基类的构造函数</a:t>
            </a:r>
          </a:p>
          <a:p>
            <a:pPr>
              <a:lnSpc>
                <a:spcPct val="90000"/>
              </a:lnSpc>
              <a:buFont typeface="Wingdings" pitchFamily="2" charset="2"/>
              <a:buNone/>
              <a:defRPr/>
            </a:pPr>
            <a:r>
              <a:rPr lang="zh-CN" altLang="en-US" sz="2000" b="0" kern="0" dirty="0"/>
              <a:t>	    </a:t>
            </a:r>
            <a:r>
              <a:rPr lang="en-US" altLang="zh-CN" sz="2000" b="0" kern="0" dirty="0"/>
              <a:t>{  x=</a:t>
            </a:r>
            <a:r>
              <a:rPr lang="en-US" altLang="zh-CN" sz="2000" b="0" kern="0" dirty="0" err="1"/>
              <a:t>i</a:t>
            </a:r>
            <a:r>
              <a:rPr lang="en-US" altLang="zh-CN" sz="2000" b="0" kern="0" dirty="0"/>
              <a:t>;	</a:t>
            </a:r>
          </a:p>
          <a:p>
            <a:pPr>
              <a:lnSpc>
                <a:spcPct val="90000"/>
              </a:lnSpc>
              <a:buFont typeface="Wingdings" pitchFamily="2" charset="2"/>
              <a:buNone/>
              <a:defRPr/>
            </a:pPr>
            <a:r>
              <a:rPr lang="en-US" altLang="zh-CN" sz="2000" b="0" kern="0" dirty="0"/>
              <a:t>            </a:t>
            </a:r>
            <a:r>
              <a:rPr lang="en-US" altLang="zh-CN" sz="2000" b="0" kern="0" dirty="0" err="1"/>
              <a:t>cout</a:t>
            </a:r>
            <a:r>
              <a:rPr lang="en-US" altLang="zh-CN" sz="2000" b="0" kern="0" dirty="0"/>
              <a:t>&lt;&lt;"Constructing base class\n";	</a:t>
            </a:r>
          </a:p>
          <a:p>
            <a:pPr>
              <a:lnSpc>
                <a:spcPct val="90000"/>
              </a:lnSpc>
              <a:buFont typeface="Wingdings" pitchFamily="2" charset="2"/>
              <a:buNone/>
              <a:defRPr/>
            </a:pPr>
            <a:r>
              <a:rPr lang="en-US" altLang="zh-CN" sz="2000" b="0" kern="0" dirty="0"/>
              <a:t>        }	 </a:t>
            </a:r>
          </a:p>
          <a:p>
            <a:pPr>
              <a:lnSpc>
                <a:spcPct val="90000"/>
              </a:lnSpc>
              <a:buFont typeface="Wingdings" pitchFamily="2" charset="2"/>
              <a:buNone/>
              <a:defRPr/>
            </a:pPr>
            <a:r>
              <a:rPr lang="en-US" altLang="zh-CN" sz="2000" b="0" kern="0" dirty="0"/>
              <a:t>    ~Base()	           	//</a:t>
            </a:r>
            <a:r>
              <a:rPr lang="zh-CN" altLang="en-US" sz="2000" b="0" kern="0" dirty="0"/>
              <a:t>基类的析构函数	  </a:t>
            </a:r>
          </a:p>
          <a:p>
            <a:pPr>
              <a:lnSpc>
                <a:spcPct val="90000"/>
              </a:lnSpc>
              <a:buFont typeface="Wingdings" pitchFamily="2" charset="2"/>
              <a:buNone/>
              <a:defRPr/>
            </a:pPr>
            <a:r>
              <a:rPr lang="zh-CN" altLang="en-US" sz="2000" b="0" kern="0" dirty="0"/>
              <a:t>       </a:t>
            </a:r>
            <a:r>
              <a:rPr lang="en-US" altLang="zh-CN" sz="2000" b="0" kern="0" dirty="0"/>
              <a:t>{    </a:t>
            </a:r>
            <a:r>
              <a:rPr lang="en-US" altLang="zh-CN" sz="2000" b="0" kern="0" dirty="0" err="1"/>
              <a:t>cout</a:t>
            </a:r>
            <a:r>
              <a:rPr lang="en-US" altLang="zh-CN" sz="2000" b="0" kern="0" dirty="0"/>
              <a:t>&lt;&lt;"Destructing base class\n";  }</a:t>
            </a:r>
          </a:p>
          <a:p>
            <a:pPr>
              <a:lnSpc>
                <a:spcPct val="90000"/>
              </a:lnSpc>
              <a:buFont typeface="Wingdings" pitchFamily="2" charset="2"/>
              <a:buNone/>
              <a:defRPr/>
            </a:pPr>
            <a:r>
              <a:rPr lang="en-US" altLang="zh-CN" sz="2000" b="0" kern="0" dirty="0"/>
              <a:t>    void show()</a:t>
            </a:r>
          </a:p>
          <a:p>
            <a:pPr>
              <a:lnSpc>
                <a:spcPct val="90000"/>
              </a:lnSpc>
              <a:buFont typeface="Wingdings" pitchFamily="2" charset="2"/>
              <a:buNone/>
              <a:defRPr/>
            </a:pPr>
            <a:r>
              <a:rPr lang="en-US" altLang="zh-CN" sz="2000" b="0" kern="0" dirty="0"/>
              <a:t>	    {   </a:t>
            </a:r>
            <a:r>
              <a:rPr lang="en-US" altLang="zh-CN" sz="2000" b="0" kern="0" dirty="0" err="1"/>
              <a:t>cout</a:t>
            </a:r>
            <a:r>
              <a:rPr lang="en-US" altLang="zh-CN" sz="2000" b="0" kern="0" dirty="0"/>
              <a:t>&lt;&lt;" x=" &lt;&lt;x&lt;&lt;</a:t>
            </a:r>
            <a:r>
              <a:rPr lang="en-US" altLang="zh-CN" sz="2000" b="0" kern="0" dirty="0" err="1"/>
              <a:t>endl</a:t>
            </a:r>
            <a:r>
              <a:rPr lang="en-US" altLang="zh-CN" sz="2000" b="0" kern="0" dirty="0"/>
              <a:t>;  }</a:t>
            </a:r>
          </a:p>
          <a:p>
            <a:pPr>
              <a:lnSpc>
                <a:spcPct val="90000"/>
              </a:lnSpc>
              <a:buFont typeface="Wingdings" pitchFamily="2" charset="2"/>
              <a:buNone/>
              <a:defRPr/>
            </a:pPr>
            <a:r>
              <a:rPr lang="en-US" altLang="zh-CN" sz="2000" b="0" kern="0" dirty="0"/>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50503"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516285" y="27385"/>
            <a:ext cx="82739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6.10 </a:t>
            </a:r>
            <a:r>
              <a:rPr lang="zh-CN" altLang="en-US" sz="3200" kern="0" dirty="0" smtClean="0">
                <a:solidFill>
                  <a:srgbClr val="000000"/>
                </a:solidFill>
              </a:rPr>
              <a:t>内</a:t>
            </a:r>
            <a:r>
              <a:rPr lang="zh-CN" altLang="en-US" sz="3200" kern="0" dirty="0">
                <a:solidFill>
                  <a:srgbClr val="000000"/>
                </a:solidFill>
              </a:rPr>
              <a:t>嵌对象</a:t>
            </a:r>
            <a:r>
              <a:rPr lang="zh-CN" altLang="en-US" sz="3200" kern="0" dirty="0" smtClean="0">
                <a:solidFill>
                  <a:srgbClr val="000000"/>
                </a:solidFill>
              </a:rPr>
              <a:t>成员的构造函数</a:t>
            </a:r>
            <a:r>
              <a:rPr lang="zh-CN" altLang="en-US" sz="2800" kern="0" dirty="0">
                <a:solidFill>
                  <a:srgbClr val="000000"/>
                </a:solidFill>
              </a:rPr>
              <a:t>和</a:t>
            </a:r>
            <a:r>
              <a:rPr lang="zh-CN" altLang="en-US" sz="2800" kern="0" dirty="0"/>
              <a:t>析构</a:t>
            </a:r>
            <a:r>
              <a:rPr lang="zh-CN" altLang="en-US" sz="2800" kern="0" dirty="0" smtClean="0"/>
              <a:t>函数</a:t>
            </a:r>
            <a:endParaRPr lang="zh-CN" altLang="en-US" sz="2800" dirty="0">
              <a:latin typeface="Rockwell" pitchFamily="18" charset="0"/>
              <a:ea typeface="微软雅黑" pitchFamily="34" charset="-122"/>
            </a:endParaRPr>
          </a:p>
        </p:txBody>
      </p:sp>
    </p:spTree>
    <p:extLst>
      <p:ext uri="{BB962C8B-B14F-4D97-AF65-F5344CB8AC3E}">
        <p14:creationId xmlns:p14="http://schemas.microsoft.com/office/powerpoint/2010/main" val="1552795309"/>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280629" y="1053530"/>
            <a:ext cx="11781105" cy="489654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0" fontAlgn="base" hangingPunct="0">
              <a:spcBef>
                <a:spcPct val="0"/>
              </a:spcBef>
              <a:spcAft>
                <a:spcPct val="0"/>
              </a:spcAft>
              <a:defRPr sz="3200" b="1">
                <a:solidFill>
                  <a:srgbClr val="800000"/>
                </a:solidFill>
                <a:latin typeface="+mj-lt"/>
                <a:ea typeface="+mj-ea"/>
                <a:cs typeface="+mj-cs"/>
              </a:defRPr>
            </a:lvl1pPr>
            <a:lvl2pPr algn="l" rtl="0" eaLnBrk="0" fontAlgn="base" hangingPunct="0">
              <a:spcBef>
                <a:spcPct val="0"/>
              </a:spcBef>
              <a:spcAft>
                <a:spcPct val="0"/>
              </a:spcAft>
              <a:defRPr sz="3200" b="1">
                <a:solidFill>
                  <a:srgbClr val="800000"/>
                </a:solidFill>
                <a:latin typeface="Times New Roman" pitchFamily="18" charset="0"/>
                <a:ea typeface="宋体" pitchFamily="2" charset="-122"/>
              </a:defRPr>
            </a:lvl2pPr>
            <a:lvl3pPr algn="l" rtl="0" eaLnBrk="0" fontAlgn="base" hangingPunct="0">
              <a:spcBef>
                <a:spcPct val="0"/>
              </a:spcBef>
              <a:spcAft>
                <a:spcPct val="0"/>
              </a:spcAft>
              <a:defRPr sz="3200" b="1">
                <a:solidFill>
                  <a:srgbClr val="800000"/>
                </a:solidFill>
                <a:latin typeface="Times New Roman" pitchFamily="18" charset="0"/>
                <a:ea typeface="宋体" pitchFamily="2" charset="-122"/>
              </a:defRPr>
            </a:lvl3pPr>
            <a:lvl4pPr algn="l" rtl="0" eaLnBrk="0" fontAlgn="base" hangingPunct="0">
              <a:spcBef>
                <a:spcPct val="0"/>
              </a:spcBef>
              <a:spcAft>
                <a:spcPct val="0"/>
              </a:spcAft>
              <a:defRPr sz="3200" b="1">
                <a:solidFill>
                  <a:srgbClr val="800000"/>
                </a:solidFill>
                <a:latin typeface="Times New Roman" pitchFamily="18" charset="0"/>
                <a:ea typeface="宋体" pitchFamily="2" charset="-122"/>
              </a:defRPr>
            </a:lvl4pPr>
            <a:lvl5pPr algn="l" rtl="0" eaLnBrk="0" fontAlgn="base" hangingPunct="0">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marL="342900" indent="-342900">
              <a:lnSpc>
                <a:spcPct val="140000"/>
              </a:lnSpc>
              <a:buFont typeface="Wingdings" panose="05000000000000000000" pitchFamily="2" charset="2"/>
              <a:buChar char="l"/>
              <a:defRPr/>
            </a:pPr>
            <a:r>
              <a:rPr lang="zh-CN" altLang="en-US" sz="2400" b="0" kern="0" dirty="0"/>
              <a:t>继承的目的：实现代码重用。（站在巨人的肩膀上）</a:t>
            </a:r>
          </a:p>
          <a:p>
            <a:pPr marL="342900" indent="-342900">
              <a:lnSpc>
                <a:spcPct val="140000"/>
              </a:lnSpc>
              <a:buFont typeface="Wingdings" panose="05000000000000000000" pitchFamily="2" charset="2"/>
              <a:buChar char="l"/>
              <a:defRPr/>
            </a:pPr>
            <a:r>
              <a:rPr lang="zh-CN" altLang="en-US" sz="2400" b="0" kern="0" dirty="0"/>
              <a:t>派生的目的：当新的问题出现，原有程序无法解决（或不能完全解决）时，需要对原有程序进行改造。（创新）</a:t>
            </a:r>
          </a:p>
          <a:p>
            <a:pPr>
              <a:lnSpc>
                <a:spcPct val="140000"/>
              </a:lnSpc>
              <a:buFont typeface="Wingdings" pitchFamily="2" charset="2"/>
              <a:buNone/>
              <a:defRPr/>
            </a:pPr>
            <a:r>
              <a:rPr lang="zh-CN" altLang="en-US" sz="2400" b="0" kern="0" dirty="0"/>
              <a:t>  </a:t>
            </a:r>
            <a:r>
              <a:rPr lang="zh-CN" altLang="en-US" sz="2400" b="0" kern="0" dirty="0">
                <a:solidFill>
                  <a:srgbClr val="660033"/>
                </a:solidFill>
              </a:rPr>
              <a:t>(1)修改基类成员</a:t>
            </a:r>
            <a:r>
              <a:rPr lang="en-US" altLang="zh-CN" sz="2400" b="0" kern="0" dirty="0">
                <a:solidFill>
                  <a:srgbClr val="660033"/>
                </a:solidFill>
              </a:rPr>
              <a:t>:</a:t>
            </a:r>
            <a:r>
              <a:rPr lang="zh-CN" altLang="en-US" sz="2400" b="0" kern="0" dirty="0">
                <a:solidFill>
                  <a:srgbClr val="FF0000"/>
                </a:solidFill>
              </a:rPr>
              <a:t>是在派生类中声明了一个与基类成员同名的新成员</a:t>
            </a:r>
            <a:r>
              <a:rPr lang="zh-CN" altLang="en-US" sz="2400" b="0" kern="0" dirty="0">
                <a:solidFill>
                  <a:srgbClr val="000000"/>
                </a:solidFill>
              </a:rPr>
              <a:t>。在派生类作用域内或者在类外通过派生类的对象直接使用这个成员名，只能访问到派生类中声明的同名新成员，即新成员覆盖了从基类继承的同名成员，称为</a:t>
            </a:r>
            <a:r>
              <a:rPr lang="zh-CN" altLang="en-US" sz="2400" b="0" kern="0" dirty="0">
                <a:solidFill>
                  <a:srgbClr val="660033"/>
                </a:solidFill>
              </a:rPr>
              <a:t>同名覆盖</a:t>
            </a:r>
            <a:r>
              <a:rPr lang="zh-CN" altLang="en-US" sz="2400" b="0" kern="0" dirty="0">
                <a:solidFill>
                  <a:srgbClr val="000000"/>
                </a:solidFill>
              </a:rPr>
              <a:t>。</a:t>
            </a:r>
            <a:r>
              <a:rPr lang="zh-CN" altLang="en-US" sz="2400" b="0" kern="0" dirty="0"/>
              <a:t> </a:t>
            </a:r>
            <a:endParaRPr lang="en-US" altLang="zh-CN" sz="2400" b="0" kern="0" dirty="0">
              <a:solidFill>
                <a:srgbClr val="660033"/>
              </a:solidFill>
            </a:endParaRPr>
          </a:p>
          <a:p>
            <a:pPr>
              <a:lnSpc>
                <a:spcPct val="140000"/>
              </a:lnSpc>
              <a:buFont typeface="Wingdings" pitchFamily="2" charset="2"/>
              <a:buNone/>
              <a:defRPr/>
            </a:pPr>
            <a:r>
              <a:rPr lang="zh-CN" altLang="en-US" sz="2400" b="0" kern="0" dirty="0">
                <a:solidFill>
                  <a:srgbClr val="660033"/>
                </a:solidFill>
              </a:rPr>
              <a:t>（2）描述新的特征或方法。 </a:t>
            </a:r>
          </a:p>
          <a:p>
            <a:pPr>
              <a:lnSpc>
                <a:spcPct val="140000"/>
              </a:lnSpc>
              <a:buFont typeface="Wingdings" pitchFamily="2" charset="2"/>
              <a:buNone/>
              <a:defRPr/>
            </a:pPr>
            <a:r>
              <a:rPr lang="zh-CN" altLang="en-US" sz="2400" b="0" kern="0" dirty="0"/>
              <a:t>  区分“重载（描述新的特征和方法）”和“重写（同名覆盖）”</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继承和派生的</a:t>
            </a:r>
            <a:r>
              <a:rPr lang="zh-CN" altLang="en-US" sz="3000" dirty="0">
                <a:solidFill>
                  <a:schemeClr val="bg1"/>
                </a:solidFill>
                <a:latin typeface="Rockwell" pitchFamily="18" charset="0"/>
                <a:ea typeface="微软雅黑" pitchFamily="34" charset="-122"/>
              </a:rPr>
              <a:t>概念</a:t>
            </a:r>
          </a:p>
        </p:txBody>
      </p:sp>
    </p:spTree>
    <p:extLst>
      <p:ext uri="{BB962C8B-B14F-4D97-AF65-F5344CB8AC3E}">
        <p14:creationId xmlns:p14="http://schemas.microsoft.com/office/powerpoint/2010/main" val="35586682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94519" y="693490"/>
            <a:ext cx="11881320" cy="616609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400" b="0" kern="0" dirty="0"/>
              <a:t>class Derived</a:t>
            </a:r>
            <a:r>
              <a:rPr lang="zh-CN" altLang="en-US" sz="2400" b="0" kern="0" dirty="0"/>
              <a:t>：</a:t>
            </a:r>
            <a:r>
              <a:rPr lang="en-US" altLang="zh-CN" sz="2400" b="0" kern="0" dirty="0"/>
              <a:t>public </a:t>
            </a:r>
            <a:r>
              <a:rPr lang="en-US" altLang="zh-CN" sz="2400" b="0" kern="0" dirty="0" smtClean="0"/>
              <a:t>Base</a:t>
            </a:r>
          </a:p>
          <a:p>
            <a:pPr>
              <a:lnSpc>
                <a:spcPct val="80000"/>
              </a:lnSpc>
              <a:buFont typeface="Wingdings" pitchFamily="2" charset="2"/>
              <a:buNone/>
              <a:defRPr/>
            </a:pPr>
            <a:r>
              <a:rPr lang="en-US" altLang="zh-CN" sz="2400" b="0" kern="0" dirty="0" smtClean="0"/>
              <a:t>{</a:t>
            </a:r>
            <a:endParaRPr lang="en-US" altLang="zh-CN" sz="2400" b="0" kern="0" dirty="0"/>
          </a:p>
          <a:p>
            <a:pPr>
              <a:lnSpc>
                <a:spcPct val="80000"/>
              </a:lnSpc>
              <a:buFont typeface="Wingdings" pitchFamily="2" charset="2"/>
              <a:buNone/>
              <a:defRPr/>
            </a:pPr>
            <a:r>
              <a:rPr lang="en-US" altLang="zh-CN" sz="2400" b="0" kern="0" dirty="0"/>
              <a:t>	    </a:t>
            </a:r>
            <a:r>
              <a:rPr lang="en-US" altLang="zh-CN" sz="2400" b="0" kern="0" dirty="0">
                <a:solidFill>
                  <a:srgbClr val="FF0000"/>
                </a:solidFill>
              </a:rPr>
              <a:t>Base d;</a:t>
            </a:r>
            <a:r>
              <a:rPr lang="en-US" altLang="zh-CN" sz="2400" b="0" kern="0" dirty="0"/>
              <a:t>     //d</a:t>
            </a:r>
            <a:r>
              <a:rPr lang="zh-CN" altLang="en-US" sz="2400" b="0" kern="0" dirty="0"/>
              <a:t>为基类对象，作为派生类的对象成员</a:t>
            </a:r>
          </a:p>
          <a:p>
            <a:pPr>
              <a:lnSpc>
                <a:spcPct val="80000"/>
              </a:lnSpc>
              <a:buFont typeface="Wingdings" pitchFamily="2" charset="2"/>
              <a:buNone/>
              <a:defRPr/>
            </a:pPr>
            <a:r>
              <a:rPr lang="zh-CN" altLang="en-US" sz="2400" b="0" kern="0" dirty="0"/>
              <a:t>	</a:t>
            </a:r>
            <a:r>
              <a:rPr lang="en-US" altLang="zh-CN" sz="2400" b="0" kern="0" dirty="0"/>
              <a:t>public</a:t>
            </a:r>
            <a:r>
              <a:rPr lang="zh-CN" altLang="en-US" sz="2400" b="0" kern="0" dirty="0"/>
              <a:t>：</a:t>
            </a:r>
          </a:p>
          <a:p>
            <a:pPr>
              <a:lnSpc>
                <a:spcPct val="80000"/>
              </a:lnSpc>
              <a:buFont typeface="Wingdings" pitchFamily="2" charset="2"/>
              <a:buNone/>
              <a:defRPr/>
            </a:pPr>
            <a:r>
              <a:rPr lang="zh-CN" altLang="en-US" sz="2400" b="0" kern="0" dirty="0"/>
              <a:t>	    </a:t>
            </a:r>
            <a:r>
              <a:rPr lang="en-US" altLang="zh-CN" sz="2400" b="0" kern="0" dirty="0"/>
              <a:t>Derived(</a:t>
            </a:r>
            <a:r>
              <a:rPr lang="en-US" altLang="zh-CN" sz="2400" b="0" kern="0" dirty="0" err="1"/>
              <a:t>int</a:t>
            </a:r>
            <a:r>
              <a:rPr lang="en-US" altLang="zh-CN" sz="2400" b="0" kern="0" dirty="0"/>
              <a:t> </a:t>
            </a:r>
            <a:r>
              <a:rPr lang="en-US" altLang="zh-CN" sz="2400" b="0" kern="0" dirty="0" err="1"/>
              <a:t>i</a:t>
            </a:r>
            <a:r>
              <a:rPr lang="en-US" altLang="zh-CN" sz="2400" b="0" kern="0" dirty="0"/>
              <a:t>)</a:t>
            </a:r>
            <a:r>
              <a:rPr lang="zh-CN" altLang="en-US" sz="2400" b="0" kern="0" dirty="0"/>
              <a:t>：</a:t>
            </a:r>
            <a:r>
              <a:rPr lang="en-US" altLang="zh-CN" sz="2400" b="0" kern="0" dirty="0">
                <a:solidFill>
                  <a:srgbClr val="FF0000"/>
                </a:solidFill>
              </a:rPr>
              <a:t>Base(</a:t>
            </a:r>
            <a:r>
              <a:rPr lang="en-US" altLang="zh-CN" sz="2400" b="0" kern="0" dirty="0" err="1">
                <a:solidFill>
                  <a:srgbClr val="FF0000"/>
                </a:solidFill>
              </a:rPr>
              <a:t>i</a:t>
            </a:r>
            <a:r>
              <a:rPr lang="en-US" altLang="zh-CN" sz="2400" b="0" kern="0" dirty="0">
                <a:solidFill>
                  <a:srgbClr val="FF0000"/>
                </a:solidFill>
              </a:rPr>
              <a:t>),d(</a:t>
            </a:r>
            <a:r>
              <a:rPr lang="en-US" altLang="zh-CN" sz="2400" b="0" kern="0" dirty="0" err="1">
                <a:solidFill>
                  <a:srgbClr val="FF0000"/>
                </a:solidFill>
              </a:rPr>
              <a:t>i</a:t>
            </a:r>
            <a:r>
              <a:rPr lang="en-US" altLang="zh-CN" sz="2400" b="0" kern="0" dirty="0">
                <a:solidFill>
                  <a:srgbClr val="FF0000"/>
                </a:solidFill>
              </a:rPr>
              <a:t>) </a:t>
            </a:r>
            <a:r>
              <a:rPr lang="en-US" altLang="zh-CN" sz="2400" b="0" kern="0" dirty="0" smtClean="0">
                <a:solidFill>
                  <a:srgbClr val="FF0000"/>
                </a:solidFill>
              </a:rPr>
              <a:t>		</a:t>
            </a:r>
            <a:r>
              <a:rPr lang="en-US" altLang="zh-CN" sz="2400" b="0" kern="0" dirty="0" smtClean="0"/>
              <a:t>//</a:t>
            </a:r>
            <a:r>
              <a:rPr lang="zh-CN" altLang="en-US" sz="2400" b="0" kern="0" dirty="0"/>
              <a:t>派生类的构造函数</a:t>
            </a:r>
            <a:r>
              <a:rPr lang="zh-CN" altLang="en-US" sz="2400" b="0" kern="0" dirty="0" smtClean="0"/>
              <a:t>，</a:t>
            </a:r>
          </a:p>
          <a:p>
            <a:pPr>
              <a:lnSpc>
                <a:spcPct val="80000"/>
              </a:lnSpc>
              <a:buFont typeface="Wingdings" pitchFamily="2" charset="2"/>
              <a:buNone/>
              <a:defRPr/>
            </a:pPr>
            <a:r>
              <a:rPr lang="zh-CN" altLang="en-US" sz="2400" b="0" kern="0" dirty="0" smtClean="0"/>
              <a:t>	    </a:t>
            </a:r>
            <a:r>
              <a:rPr lang="en-US" altLang="zh-CN" sz="2400" b="0" kern="0" dirty="0" smtClean="0"/>
              <a:t>{                    				//</a:t>
            </a:r>
            <a:r>
              <a:rPr lang="zh-CN" altLang="en-US" sz="2400" b="0" kern="0" dirty="0" smtClean="0"/>
              <a:t>缀上基类构造函数和对象成员构造函数</a:t>
            </a:r>
          </a:p>
          <a:p>
            <a:pPr>
              <a:lnSpc>
                <a:spcPct val="80000"/>
              </a:lnSpc>
              <a:buFont typeface="Wingdings" pitchFamily="2" charset="2"/>
              <a:buNone/>
              <a:defRPr/>
            </a:pPr>
            <a:r>
              <a:rPr lang="zh-CN" altLang="en-US" sz="2400" b="0" kern="0" dirty="0"/>
              <a:t>	        </a:t>
            </a:r>
            <a:r>
              <a:rPr lang="en-US" altLang="zh-CN" sz="2400" b="0" kern="0" dirty="0" err="1"/>
              <a:t>cout</a:t>
            </a:r>
            <a:r>
              <a:rPr lang="en-US" altLang="zh-CN" sz="2400" b="0" kern="0" dirty="0"/>
              <a:t>&lt;&lt;"Constructing derived class\n";</a:t>
            </a:r>
          </a:p>
          <a:p>
            <a:pPr>
              <a:lnSpc>
                <a:spcPct val="80000"/>
              </a:lnSpc>
              <a:buFont typeface="Wingdings" pitchFamily="2" charset="2"/>
              <a:buNone/>
              <a:defRPr/>
            </a:pPr>
            <a:r>
              <a:rPr lang="en-US" altLang="zh-CN" sz="2400" b="0" kern="0" dirty="0"/>
              <a:t>	    }</a:t>
            </a:r>
          </a:p>
          <a:p>
            <a:pPr>
              <a:lnSpc>
                <a:spcPct val="80000"/>
              </a:lnSpc>
              <a:buFont typeface="Wingdings" pitchFamily="2" charset="2"/>
              <a:buNone/>
              <a:defRPr/>
            </a:pPr>
            <a:r>
              <a:rPr lang="en-US" altLang="zh-CN" sz="2400" b="0" kern="0" dirty="0"/>
              <a:t>	    ~Derived() 	</a:t>
            </a:r>
            <a:r>
              <a:rPr lang="en-US" altLang="zh-CN" sz="2400" b="0" kern="0" dirty="0" smtClean="0"/>
              <a:t>			//</a:t>
            </a:r>
            <a:r>
              <a:rPr lang="zh-CN" altLang="en-US" sz="2400" b="0" kern="0" dirty="0"/>
              <a:t>派生类的析构函数</a:t>
            </a:r>
          </a:p>
          <a:p>
            <a:pPr>
              <a:lnSpc>
                <a:spcPct val="80000"/>
              </a:lnSpc>
              <a:buFont typeface="Wingdings" pitchFamily="2" charset="2"/>
              <a:buNone/>
              <a:defRPr/>
            </a:pPr>
            <a:r>
              <a:rPr lang="zh-CN" altLang="en-US" sz="2400" b="0" kern="0" dirty="0"/>
              <a:t>	    </a:t>
            </a:r>
            <a:r>
              <a:rPr lang="en-US" altLang="zh-CN" sz="2400" b="0" kern="0" dirty="0"/>
              <a:t>{   </a:t>
            </a:r>
            <a:r>
              <a:rPr lang="en-US" altLang="zh-CN" sz="2400" b="0" kern="0" dirty="0" err="1"/>
              <a:t>cout</a:t>
            </a:r>
            <a:r>
              <a:rPr lang="en-US" altLang="zh-CN" sz="2400" b="0" kern="0" dirty="0"/>
              <a:t>&lt;&lt;"Destructing derived class\n"; }</a:t>
            </a:r>
          </a:p>
          <a:p>
            <a:pPr>
              <a:lnSpc>
                <a:spcPct val="80000"/>
              </a:lnSpc>
              <a:buFont typeface="Wingdings" pitchFamily="2" charset="2"/>
              <a:buNone/>
              <a:defRPr/>
            </a:pPr>
            <a:r>
              <a:rPr lang="en-US" altLang="zh-CN" sz="2400" b="0" kern="0" dirty="0"/>
              <a:t> </a:t>
            </a:r>
            <a:r>
              <a:rPr lang="en-US" altLang="zh-CN" sz="2400" b="0" kern="0" dirty="0" smtClean="0"/>
              <a:t>};</a:t>
            </a:r>
            <a:endParaRPr lang="en-US" altLang="zh-CN" sz="2400" b="0" kern="0" dirty="0"/>
          </a:p>
          <a:p>
            <a:pPr>
              <a:lnSpc>
                <a:spcPct val="80000"/>
              </a:lnSpc>
              <a:buFont typeface="Wingdings" pitchFamily="2" charset="2"/>
              <a:buNone/>
              <a:defRPr/>
            </a:pPr>
            <a:r>
              <a:rPr lang="en-US" altLang="zh-CN" sz="2400" b="0" kern="0" dirty="0"/>
              <a:t>main()</a:t>
            </a:r>
          </a:p>
          <a:p>
            <a:pPr>
              <a:lnSpc>
                <a:spcPct val="80000"/>
              </a:lnSpc>
              <a:buFont typeface="Wingdings" pitchFamily="2" charset="2"/>
              <a:buNone/>
              <a:defRPr/>
            </a:pPr>
            <a:r>
              <a:rPr lang="en-US" altLang="zh-CN" sz="2400" b="0" kern="0" dirty="0" smtClean="0"/>
              <a:t>{</a:t>
            </a:r>
            <a:endParaRPr lang="en-US" altLang="zh-CN" sz="2400" b="0" kern="0" dirty="0"/>
          </a:p>
          <a:p>
            <a:pPr>
              <a:lnSpc>
                <a:spcPct val="80000"/>
              </a:lnSpc>
              <a:buFont typeface="Wingdings" pitchFamily="2" charset="2"/>
              <a:buNone/>
              <a:defRPr/>
            </a:pPr>
            <a:r>
              <a:rPr lang="en-US" altLang="zh-CN" sz="2400" b="0" kern="0" dirty="0"/>
              <a:t>	    Derived </a:t>
            </a:r>
            <a:r>
              <a:rPr lang="en-US" altLang="zh-CN" sz="2400" b="0" kern="0" dirty="0" err="1"/>
              <a:t>obj</a:t>
            </a:r>
            <a:r>
              <a:rPr lang="en-US" altLang="zh-CN" sz="2400" b="0" kern="0" dirty="0"/>
              <a:t>(123);</a:t>
            </a:r>
          </a:p>
          <a:p>
            <a:pPr>
              <a:lnSpc>
                <a:spcPct val="80000"/>
              </a:lnSpc>
              <a:buFont typeface="Wingdings" pitchFamily="2" charset="2"/>
              <a:buNone/>
              <a:defRPr/>
            </a:pPr>
            <a:r>
              <a:rPr lang="en-US" altLang="zh-CN" sz="2400" b="0" kern="0" dirty="0"/>
              <a:t>         </a:t>
            </a:r>
            <a:r>
              <a:rPr lang="en-US" altLang="zh-CN" sz="2400" b="0" kern="0" dirty="0" err="1"/>
              <a:t>obj.show</a:t>
            </a:r>
            <a:r>
              <a:rPr lang="en-US" altLang="zh-CN" sz="2400" b="0" kern="0" dirty="0"/>
              <a:t>();</a:t>
            </a:r>
          </a:p>
          <a:p>
            <a:pPr>
              <a:lnSpc>
                <a:spcPct val="80000"/>
              </a:lnSpc>
              <a:buFont typeface="Wingdings" pitchFamily="2" charset="2"/>
              <a:buNone/>
              <a:defRPr/>
            </a:pPr>
            <a:r>
              <a:rPr lang="en-US" altLang="zh-CN" sz="2400" b="0" kern="0" dirty="0"/>
              <a:t>	    return 0;</a:t>
            </a:r>
          </a:p>
          <a:p>
            <a:pPr>
              <a:lnSpc>
                <a:spcPct val="80000"/>
              </a:lnSpc>
              <a:buFont typeface="Wingdings" pitchFamily="2" charset="2"/>
              <a:buNone/>
              <a:defRPr/>
            </a:pPr>
            <a:r>
              <a:rPr lang="en-US" altLang="zh-CN" sz="2400" b="0" kern="0" dirty="0" smtClean="0"/>
              <a:t>}</a:t>
            </a:r>
            <a:endParaRPr lang="en-US" altLang="zh-CN" sz="2400" b="0" kern="0" dirty="0"/>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50503"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516285" y="27385"/>
            <a:ext cx="82739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6.10 </a:t>
            </a:r>
            <a:r>
              <a:rPr lang="zh-CN" altLang="en-US" sz="3200" kern="0" dirty="0" smtClean="0">
                <a:solidFill>
                  <a:srgbClr val="000000"/>
                </a:solidFill>
              </a:rPr>
              <a:t>内</a:t>
            </a:r>
            <a:r>
              <a:rPr lang="zh-CN" altLang="en-US" sz="3200" kern="0" dirty="0">
                <a:solidFill>
                  <a:srgbClr val="000000"/>
                </a:solidFill>
              </a:rPr>
              <a:t>嵌对象</a:t>
            </a:r>
            <a:r>
              <a:rPr lang="zh-CN" altLang="en-US" sz="3200" kern="0" dirty="0" smtClean="0">
                <a:solidFill>
                  <a:srgbClr val="000000"/>
                </a:solidFill>
              </a:rPr>
              <a:t>成员的构造函数</a:t>
            </a:r>
            <a:r>
              <a:rPr lang="zh-CN" altLang="en-US" sz="2800" kern="0" dirty="0">
                <a:solidFill>
                  <a:srgbClr val="000000"/>
                </a:solidFill>
              </a:rPr>
              <a:t>和</a:t>
            </a:r>
            <a:r>
              <a:rPr lang="zh-CN" altLang="en-US" sz="2800" kern="0" dirty="0"/>
              <a:t>析构</a:t>
            </a:r>
            <a:r>
              <a:rPr lang="zh-CN" altLang="en-US" sz="2800" kern="0" dirty="0" smtClean="0"/>
              <a:t>函数</a:t>
            </a:r>
            <a:endParaRPr lang="zh-CN" altLang="en-US" sz="2800" dirty="0">
              <a:latin typeface="Rockwell" pitchFamily="18" charset="0"/>
              <a:ea typeface="微软雅黑" pitchFamily="34" charset="-122"/>
            </a:endParaRPr>
          </a:p>
        </p:txBody>
      </p:sp>
    </p:spTree>
    <p:extLst>
      <p:ext uri="{BB962C8B-B14F-4D97-AF65-F5344CB8AC3E}">
        <p14:creationId xmlns:p14="http://schemas.microsoft.com/office/powerpoint/2010/main" val="366966542"/>
      </p:ext>
    </p:extLst>
  </p:cSld>
  <p:clrMapOvr>
    <a:masterClrMapping/>
  </p:clrMapOvr>
  <p:transition spd="med">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4519" y="990829"/>
            <a:ext cx="11809312" cy="53352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400" b="0" kern="0" dirty="0"/>
              <a:t>当基类构造函数不带参数时，派生类可不定义构造函数，但</a:t>
            </a:r>
            <a:r>
              <a:rPr lang="zh-CN" altLang="en-US" sz="2400" b="0" kern="0" dirty="0">
                <a:solidFill>
                  <a:srgbClr val="FF0000"/>
                </a:solidFill>
              </a:rPr>
              <a:t>基类构造函数带有参数</a:t>
            </a:r>
            <a:r>
              <a:rPr lang="zh-CN" altLang="en-US" sz="2400" b="0" kern="0" dirty="0"/>
              <a:t>，则</a:t>
            </a:r>
            <a:r>
              <a:rPr lang="zh-CN" altLang="en-US" sz="2400" b="0" kern="0" dirty="0">
                <a:solidFill>
                  <a:srgbClr val="FF0000"/>
                </a:solidFill>
              </a:rPr>
              <a:t>派生类必须定义构造函数</a:t>
            </a:r>
            <a:r>
              <a:rPr lang="zh-CN" altLang="en-US" sz="2400" b="0" kern="0" dirty="0"/>
              <a:t>。</a:t>
            </a:r>
          </a:p>
          <a:p>
            <a:pPr>
              <a:defRPr/>
            </a:pPr>
            <a:r>
              <a:rPr lang="zh-CN" altLang="en-US" sz="2400" b="0" kern="0" dirty="0"/>
              <a:t>若基类使用</a:t>
            </a:r>
            <a:r>
              <a:rPr lang="zh-CN" altLang="en-US" sz="2400" b="0" kern="0" dirty="0">
                <a:solidFill>
                  <a:srgbClr val="FF0000"/>
                </a:solidFill>
              </a:rPr>
              <a:t>缺省构造函数或不带参数的构造函数</a:t>
            </a:r>
            <a:r>
              <a:rPr lang="zh-CN" altLang="en-US" sz="2400" b="0" kern="0" dirty="0"/>
              <a:t>，则在派生类中定义构造函数时可略去“：基类构造函数名（参数表）”</a:t>
            </a:r>
          </a:p>
          <a:p>
            <a:pPr>
              <a:defRPr/>
            </a:pPr>
            <a:r>
              <a:rPr lang="zh-CN" altLang="en-US" sz="2400" b="0" kern="0" dirty="0"/>
              <a:t>如果</a:t>
            </a:r>
            <a:r>
              <a:rPr lang="zh-CN" altLang="en-US" sz="2400" b="0" kern="0" dirty="0">
                <a:solidFill>
                  <a:srgbClr val="FF0000"/>
                </a:solidFill>
              </a:rPr>
              <a:t>派生类的基类也是一个派生类</a:t>
            </a:r>
            <a:r>
              <a:rPr lang="zh-CN" altLang="en-US" sz="2400" b="0" kern="0" dirty="0"/>
              <a:t>，每个派生类只需负责其直接基类的构造，依次上溯。</a:t>
            </a:r>
          </a:p>
          <a:p>
            <a:pPr>
              <a:defRPr/>
            </a:pPr>
            <a:r>
              <a:rPr lang="zh-CN" altLang="en-US" sz="2400" b="0" kern="0" dirty="0"/>
              <a:t>由于析构函数是不带参数的，在派生类中是否定义析构函数与它所属的基类无关，基类的析构函数不会因为派生类没有析构函数而得不到执行，基类和派生类的</a:t>
            </a:r>
            <a:r>
              <a:rPr lang="zh-CN" altLang="en-US" sz="2400" b="0" kern="0" dirty="0">
                <a:solidFill>
                  <a:srgbClr val="FF0000"/>
                </a:solidFill>
              </a:rPr>
              <a:t>析构函数是各自独立的</a:t>
            </a:r>
            <a:r>
              <a:rPr lang="zh-CN" altLang="en-US" sz="2400" b="0" kern="0" dirty="0"/>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50503"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516285" y="27385"/>
            <a:ext cx="82739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latin typeface="Rockwell" pitchFamily="18" charset="0"/>
                <a:ea typeface="微软雅黑" pitchFamily="34" charset="-122"/>
              </a:rPr>
              <a:t>3.</a:t>
            </a:r>
            <a:r>
              <a:rPr lang="zh-CN" altLang="en-US" sz="3200" kern="0" dirty="0">
                <a:solidFill>
                  <a:srgbClr val="000000"/>
                </a:solidFill>
              </a:rPr>
              <a:t>内嵌对象</a:t>
            </a:r>
            <a:r>
              <a:rPr lang="zh-CN" altLang="en-US" sz="3200" kern="0" dirty="0" smtClean="0">
                <a:solidFill>
                  <a:srgbClr val="000000"/>
                </a:solidFill>
              </a:rPr>
              <a:t>成员的构造函数和</a:t>
            </a:r>
            <a:r>
              <a:rPr lang="zh-CN" altLang="en-US" sz="3200" kern="0" dirty="0"/>
              <a:t>析构函数</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686567365"/>
      </p:ext>
    </p:extLst>
  </p:cSld>
  <p:clrMapOvr>
    <a:masterClrMapping/>
  </p:clrMapOvr>
  <p:transition spd="med">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66527" y="1600571"/>
            <a:ext cx="11809312" cy="45270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Tx/>
              <a:buNone/>
              <a:defRPr/>
            </a:pPr>
            <a:r>
              <a:rPr lang="zh-CN" altLang="en-US" sz="2801" b="0" kern="0" dirty="0" smtClean="0"/>
              <a:t>（</a:t>
            </a:r>
            <a:r>
              <a:rPr lang="en-US" altLang="zh-CN" sz="2801" b="0" kern="0" dirty="0"/>
              <a:t>1</a:t>
            </a:r>
            <a:r>
              <a:rPr lang="zh-CN" altLang="en-US" sz="2801" b="0" kern="0" dirty="0"/>
              <a:t>）派生类构造函数的定义中可以省略对基类构造函数的调用，其条件是在基类中必须有缺省的构造函数或者根本没有定义构造函数</a:t>
            </a:r>
            <a:r>
              <a:rPr lang="zh-CN" altLang="en-US" sz="2801" b="0" kern="0" dirty="0" smtClean="0"/>
              <a:t>。</a:t>
            </a:r>
            <a:endParaRPr lang="en-US" altLang="zh-CN" sz="2801" b="0" kern="0" dirty="0" smtClean="0"/>
          </a:p>
          <a:p>
            <a:pPr>
              <a:buFontTx/>
              <a:buNone/>
              <a:defRPr/>
            </a:pPr>
            <a:r>
              <a:rPr lang="zh-CN" altLang="en-US" sz="2801" b="0" kern="0" dirty="0" smtClean="0"/>
              <a:t> </a:t>
            </a:r>
            <a:endParaRPr lang="zh-CN" altLang="en-US" sz="2801" b="0" kern="0" dirty="0"/>
          </a:p>
          <a:p>
            <a:pPr>
              <a:buFontTx/>
              <a:buNone/>
              <a:defRPr/>
            </a:pPr>
            <a:r>
              <a:rPr lang="zh-CN" altLang="en-US" sz="2801" b="0" kern="0" dirty="0"/>
              <a:t>（</a:t>
            </a:r>
            <a:r>
              <a:rPr lang="en-US" altLang="zh-CN" sz="2801" b="0" kern="0" dirty="0"/>
              <a:t>2</a:t>
            </a:r>
            <a:r>
              <a:rPr lang="zh-CN" altLang="en-US" sz="2801" b="0" kern="0" dirty="0"/>
              <a:t>）当基类的构造函数使用一个或多个参数时，则派生类必须定义构造函数，提供将参数传递给基类构造函数途径。 </a:t>
            </a:r>
          </a:p>
        </p:txBody>
      </p:sp>
      <p:pic>
        <p:nvPicPr>
          <p:cNvPr id="6"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50503"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516285" y="27385"/>
            <a:ext cx="827398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000" dirty="0" smtClean="0">
                <a:latin typeface="Rockwell" pitchFamily="18" charset="0"/>
                <a:ea typeface="微软雅黑" pitchFamily="34" charset="-122"/>
              </a:rPr>
              <a:t>4.</a:t>
            </a:r>
            <a:r>
              <a:rPr lang="zh-CN" altLang="en-US" sz="3201" kern="0" dirty="0"/>
              <a:t>派生类构造函数使用中应注意的问题</a:t>
            </a:r>
          </a:p>
        </p:txBody>
      </p:sp>
    </p:spTree>
    <p:extLst>
      <p:ext uri="{BB962C8B-B14F-4D97-AF65-F5344CB8AC3E}">
        <p14:creationId xmlns:p14="http://schemas.microsoft.com/office/powerpoint/2010/main" val="2584098297"/>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283865" y="765498"/>
            <a:ext cx="7991737" cy="60497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2400" kern="0" dirty="0"/>
              <a:t>基类构造函数带有参数，则派生类必须定义构造函数</a:t>
            </a:r>
          </a:p>
        </p:txBody>
      </p:sp>
      <p:sp>
        <p:nvSpPr>
          <p:cNvPr id="3" name="Rectangle 3"/>
          <p:cNvSpPr txBox="1">
            <a:spLocks noChangeArrowheads="1"/>
          </p:cNvSpPr>
          <p:nvPr/>
        </p:nvSpPr>
        <p:spPr bwMode="auto">
          <a:xfrm>
            <a:off x="535808" y="1395532"/>
            <a:ext cx="8383940" cy="54888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class base{</a:t>
            </a:r>
          </a:p>
          <a:p>
            <a:pPr>
              <a:lnSpc>
                <a:spcPct val="80000"/>
              </a:lnSpc>
              <a:buFont typeface="Wingdings" pitchFamily="2" charset="2"/>
              <a:buNone/>
              <a:defRPr/>
            </a:pPr>
            <a:r>
              <a:rPr lang="en-US" altLang="zh-CN" sz="2000" b="0" kern="0" dirty="0"/>
              <a:t>    </a:t>
            </a:r>
            <a:r>
              <a:rPr lang="en-US" altLang="zh-CN" sz="2000" b="0" kern="0" dirty="0" err="1"/>
              <a:t>int</a:t>
            </a:r>
            <a:r>
              <a:rPr lang="en-US" altLang="zh-CN" sz="2000" b="0" kern="0" dirty="0"/>
              <a:t> </a:t>
            </a:r>
            <a:r>
              <a:rPr lang="en-US" altLang="zh-CN" sz="2000" b="0" kern="0" dirty="0" err="1"/>
              <a:t>i</a:t>
            </a:r>
            <a:r>
              <a:rPr lang="en-US" altLang="zh-CN" sz="2000" b="0" kern="0" dirty="0"/>
              <a:t>;</a:t>
            </a:r>
          </a:p>
          <a:p>
            <a:pPr>
              <a:lnSpc>
                <a:spcPct val="80000"/>
              </a:lnSpc>
              <a:buFont typeface="Wingdings" pitchFamily="2" charset="2"/>
              <a:buNone/>
              <a:defRPr/>
            </a:pPr>
            <a:r>
              <a:rPr lang="en-US" altLang="zh-CN" sz="2000" b="0" kern="0" dirty="0"/>
              <a:t>public</a:t>
            </a:r>
            <a:r>
              <a:rPr lang="zh-CN" altLang="en-US" sz="2000" b="0" kern="0" dirty="0"/>
              <a:t>：</a:t>
            </a:r>
          </a:p>
          <a:p>
            <a:pPr>
              <a:lnSpc>
                <a:spcPct val="80000"/>
              </a:lnSpc>
              <a:buFont typeface="Wingdings" pitchFamily="2" charset="2"/>
              <a:buNone/>
              <a:defRPr/>
            </a:pPr>
            <a:r>
              <a:rPr lang="zh-CN" altLang="en-US" sz="2000" b="0" kern="0" dirty="0"/>
              <a:t>    </a:t>
            </a:r>
            <a:r>
              <a:rPr lang="en-US" altLang="zh-CN" sz="2000" b="0" kern="0" dirty="0">
                <a:solidFill>
                  <a:srgbClr val="FF0000"/>
                </a:solidFill>
              </a:rPr>
              <a:t>base(</a:t>
            </a:r>
            <a:r>
              <a:rPr lang="en-US" altLang="zh-CN" sz="2000" b="0" kern="0" dirty="0" err="1">
                <a:solidFill>
                  <a:srgbClr val="FF0000"/>
                </a:solidFill>
              </a:rPr>
              <a:t>int</a:t>
            </a:r>
            <a:r>
              <a:rPr lang="en-US" altLang="zh-CN" sz="2000" b="0" kern="0" dirty="0">
                <a:solidFill>
                  <a:srgbClr val="FF0000"/>
                </a:solidFill>
              </a:rPr>
              <a:t> n)</a:t>
            </a:r>
          </a:p>
          <a:p>
            <a:pPr>
              <a:lnSpc>
                <a:spcPct val="80000"/>
              </a:lnSpc>
              <a:buFont typeface="Wingdings" pitchFamily="2" charset="2"/>
              <a:buNone/>
              <a:defRPr/>
            </a:pPr>
            <a:r>
              <a:rPr lang="en-US" altLang="zh-CN" sz="2000" b="0" kern="0" dirty="0"/>
              <a:t>    {   </a:t>
            </a:r>
            <a:r>
              <a:rPr lang="en-US" altLang="zh-CN" sz="2000" b="0" kern="0" dirty="0" err="1"/>
              <a:t>cout</a:t>
            </a:r>
            <a:r>
              <a:rPr lang="en-US" altLang="zh-CN" sz="2000" b="0" kern="0" dirty="0"/>
              <a:t>&lt;&lt;"Constructing base class\n";              </a:t>
            </a:r>
            <a:endParaRPr lang="en-US" altLang="zh-CN" sz="2000" b="0" kern="0" dirty="0" smtClean="0"/>
          </a:p>
          <a:p>
            <a:pPr>
              <a:lnSpc>
                <a:spcPct val="80000"/>
              </a:lnSpc>
              <a:buFont typeface="Wingdings" pitchFamily="2" charset="2"/>
              <a:buNone/>
              <a:defRPr/>
            </a:pPr>
            <a:r>
              <a:rPr lang="en-US" altLang="zh-CN" sz="2000" b="0" kern="0" dirty="0"/>
              <a:t> </a:t>
            </a:r>
            <a:r>
              <a:rPr lang="en-US" altLang="zh-CN" sz="2000" b="0" kern="0" dirty="0" smtClean="0"/>
              <a:t>        </a:t>
            </a:r>
            <a:r>
              <a:rPr lang="en-US" altLang="zh-CN" sz="2000" b="0" kern="0" dirty="0" err="1" smtClean="0"/>
              <a:t>i</a:t>
            </a:r>
            <a:r>
              <a:rPr lang="en-US" altLang="zh-CN" sz="2000" b="0" kern="0" dirty="0" smtClean="0"/>
              <a:t>=n</a:t>
            </a:r>
            <a:r>
              <a:rPr lang="en-US" altLang="zh-CN" sz="2000" b="0" kern="0" dirty="0"/>
              <a:t>;       }</a:t>
            </a:r>
          </a:p>
          <a:p>
            <a:pPr>
              <a:lnSpc>
                <a:spcPct val="80000"/>
              </a:lnSpc>
              <a:buFont typeface="Wingdings" pitchFamily="2" charset="2"/>
              <a:buNone/>
              <a:defRPr/>
            </a:pPr>
            <a:r>
              <a:rPr lang="en-US" altLang="zh-CN" sz="2000" b="0" kern="0" dirty="0"/>
              <a:t>    void </a:t>
            </a:r>
            <a:r>
              <a:rPr lang="en-US" altLang="zh-CN" sz="2000" b="0" kern="0" dirty="0" err="1"/>
              <a:t>showi</a:t>
            </a:r>
            <a:r>
              <a:rPr lang="en-US" altLang="zh-CN" sz="2000" b="0" kern="0" dirty="0"/>
              <a:t>()</a:t>
            </a:r>
          </a:p>
          <a:p>
            <a:pPr>
              <a:lnSpc>
                <a:spcPct val="80000"/>
              </a:lnSpc>
              <a:buFont typeface="Wingdings" pitchFamily="2" charset="2"/>
              <a:buNone/>
              <a:defRPr/>
            </a:pPr>
            <a:r>
              <a:rPr lang="en-US" altLang="zh-CN" sz="2000" b="0" kern="0" dirty="0"/>
              <a:t>    {   </a:t>
            </a:r>
            <a:r>
              <a:rPr lang="en-US" altLang="zh-CN" sz="2000" b="0" kern="0" dirty="0" err="1"/>
              <a:t>cout</a:t>
            </a:r>
            <a:r>
              <a:rPr lang="en-US" altLang="zh-CN" sz="2000" b="0" kern="0" dirty="0"/>
              <a:t>&lt;&lt;</a:t>
            </a:r>
            <a:r>
              <a:rPr lang="en-US" altLang="zh-CN" sz="2000" b="0" kern="0" dirty="0" err="1"/>
              <a:t>i</a:t>
            </a:r>
            <a:r>
              <a:rPr lang="en-US" altLang="zh-CN" sz="2000" b="0" kern="0" dirty="0"/>
              <a:t>&lt;&lt;"\n"; }</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a:t>class derived</a:t>
            </a:r>
            <a:r>
              <a:rPr lang="zh-CN" altLang="en-US" sz="2000" b="0" kern="0" dirty="0"/>
              <a:t>：</a:t>
            </a:r>
            <a:r>
              <a:rPr lang="en-US" altLang="zh-CN" sz="2000" b="0" kern="0" dirty="0"/>
              <a:t>public base{</a:t>
            </a:r>
          </a:p>
          <a:p>
            <a:pPr>
              <a:lnSpc>
                <a:spcPct val="80000"/>
              </a:lnSpc>
              <a:buFont typeface="Wingdings" pitchFamily="2" charset="2"/>
              <a:buNone/>
              <a:defRPr/>
            </a:pPr>
            <a:r>
              <a:rPr lang="en-US" altLang="zh-CN" sz="2000" b="0" kern="0" dirty="0"/>
              <a:t>    </a:t>
            </a:r>
            <a:r>
              <a:rPr lang="en-US" altLang="zh-CN" sz="2000" b="0" kern="0" dirty="0" err="1"/>
              <a:t>int</a:t>
            </a:r>
            <a:r>
              <a:rPr lang="en-US" altLang="zh-CN" sz="2000" b="0" kern="0" dirty="0"/>
              <a:t> j;</a:t>
            </a:r>
          </a:p>
          <a:p>
            <a:pPr>
              <a:lnSpc>
                <a:spcPct val="80000"/>
              </a:lnSpc>
              <a:buFont typeface="Wingdings" pitchFamily="2" charset="2"/>
              <a:buNone/>
              <a:defRPr/>
            </a:pPr>
            <a:r>
              <a:rPr lang="en-US" altLang="zh-CN" sz="2000" b="0" kern="0" dirty="0"/>
              <a:t>public</a:t>
            </a:r>
            <a:r>
              <a:rPr lang="zh-CN" altLang="en-US" sz="2000" b="0" kern="0" dirty="0"/>
              <a:t>：</a:t>
            </a:r>
          </a:p>
          <a:p>
            <a:pPr>
              <a:lnSpc>
                <a:spcPct val="80000"/>
              </a:lnSpc>
              <a:buFont typeface="Wingdings" pitchFamily="2" charset="2"/>
              <a:buNone/>
              <a:defRPr/>
            </a:pPr>
            <a:r>
              <a:rPr lang="zh-CN" altLang="en-US" sz="2000" b="0" kern="0" dirty="0"/>
              <a:t>    </a:t>
            </a:r>
            <a:r>
              <a:rPr lang="en-US" altLang="zh-CN" sz="2000" b="0" kern="0" dirty="0"/>
              <a:t>derived(</a:t>
            </a:r>
            <a:r>
              <a:rPr lang="en-US" altLang="zh-CN" sz="2000" b="0" kern="0" dirty="0" err="1"/>
              <a:t>int</a:t>
            </a:r>
            <a:r>
              <a:rPr lang="en-US" altLang="zh-CN" sz="2000" b="0" kern="0" dirty="0"/>
              <a:t> n)</a:t>
            </a:r>
            <a:r>
              <a:rPr lang="en-US" altLang="zh-CN" sz="2000" b="0" kern="0" dirty="0">
                <a:solidFill>
                  <a:schemeClr val="accent2"/>
                </a:solidFill>
              </a:rPr>
              <a:t>:</a:t>
            </a:r>
            <a:r>
              <a:rPr lang="en-US" altLang="zh-CN" sz="2000" b="0" kern="0" dirty="0">
                <a:solidFill>
                  <a:srgbClr val="FF0000"/>
                </a:solidFill>
              </a:rPr>
              <a:t>base(n)</a:t>
            </a:r>
          </a:p>
          <a:p>
            <a:pPr>
              <a:lnSpc>
                <a:spcPct val="80000"/>
              </a:lnSpc>
              <a:buFont typeface="Wingdings" pitchFamily="2" charset="2"/>
              <a:buNone/>
              <a:defRPr/>
            </a:pPr>
            <a:r>
              <a:rPr lang="en-US" altLang="zh-CN" sz="2000" b="0" kern="0" dirty="0"/>
              <a:t>    {   </a:t>
            </a:r>
            <a:r>
              <a:rPr lang="en-US" altLang="zh-CN" sz="2000" b="0" kern="0" dirty="0" err="1"/>
              <a:t>cout</a:t>
            </a:r>
            <a:r>
              <a:rPr lang="en-US" altLang="zh-CN" sz="2000" b="0" kern="0" dirty="0"/>
              <a:t>&lt;&lt;"constructing  derived  class\n";       </a:t>
            </a:r>
            <a:r>
              <a:rPr lang="en-US" altLang="zh-CN" sz="2000" b="0" kern="0" dirty="0">
                <a:solidFill>
                  <a:srgbClr val="FF0000"/>
                </a:solidFill>
              </a:rPr>
              <a:t> </a:t>
            </a:r>
            <a:endParaRPr lang="en-US" altLang="zh-CN" sz="2000" b="0" kern="0" dirty="0" smtClean="0">
              <a:solidFill>
                <a:srgbClr val="FF0000"/>
              </a:solidFill>
            </a:endParaRPr>
          </a:p>
          <a:p>
            <a:pPr>
              <a:lnSpc>
                <a:spcPct val="80000"/>
              </a:lnSpc>
              <a:buFont typeface="Wingdings" pitchFamily="2" charset="2"/>
              <a:buNone/>
              <a:defRPr/>
            </a:pPr>
            <a:r>
              <a:rPr lang="en-US" altLang="zh-CN" sz="2000" b="0" kern="0" dirty="0">
                <a:solidFill>
                  <a:srgbClr val="FF0000"/>
                </a:solidFill>
              </a:rPr>
              <a:t> </a:t>
            </a:r>
            <a:r>
              <a:rPr lang="en-US" altLang="zh-CN" sz="2000" b="0" kern="0" dirty="0" smtClean="0">
                <a:solidFill>
                  <a:srgbClr val="FF0000"/>
                </a:solidFill>
              </a:rPr>
              <a:t>       j=0</a:t>
            </a:r>
            <a:r>
              <a:rPr lang="en-US" altLang="zh-CN" sz="2000" b="0" kern="0" dirty="0">
                <a:solidFill>
                  <a:srgbClr val="FF0000"/>
                </a:solidFill>
              </a:rPr>
              <a:t>; </a:t>
            </a:r>
            <a:r>
              <a:rPr lang="en-US" altLang="zh-CN" sz="2000" b="0" kern="0" dirty="0"/>
              <a:t>   }</a:t>
            </a:r>
          </a:p>
          <a:p>
            <a:pPr>
              <a:lnSpc>
                <a:spcPct val="80000"/>
              </a:lnSpc>
              <a:buFont typeface="Wingdings" pitchFamily="2" charset="2"/>
              <a:buNone/>
              <a:defRPr/>
            </a:pPr>
            <a:r>
              <a:rPr lang="en-US" altLang="zh-CN" sz="2000" b="0" kern="0" dirty="0"/>
              <a:t>    void </a:t>
            </a:r>
            <a:r>
              <a:rPr lang="en-US" altLang="zh-CN" sz="2000" b="0" kern="0" dirty="0" err="1"/>
              <a:t>showj</a:t>
            </a:r>
            <a:r>
              <a:rPr lang="en-US" altLang="zh-CN" sz="2000" b="0" kern="0" dirty="0"/>
              <a:t>()</a:t>
            </a:r>
          </a:p>
          <a:p>
            <a:pPr>
              <a:lnSpc>
                <a:spcPct val="80000"/>
              </a:lnSpc>
              <a:buFont typeface="Wingdings" pitchFamily="2" charset="2"/>
              <a:buNone/>
              <a:defRPr/>
            </a:pPr>
            <a:r>
              <a:rPr lang="en-US" altLang="zh-CN" sz="2000" b="0" kern="0" dirty="0"/>
              <a:t>    {   </a:t>
            </a:r>
            <a:r>
              <a:rPr lang="en-US" altLang="zh-CN" sz="2000" b="0" kern="0" dirty="0" err="1"/>
              <a:t>cout</a:t>
            </a:r>
            <a:r>
              <a:rPr lang="en-US" altLang="zh-CN" sz="2000" b="0" kern="0" dirty="0"/>
              <a:t> &lt;&lt;j&lt;&lt;"\n"; }</a:t>
            </a:r>
          </a:p>
          <a:p>
            <a:pPr>
              <a:lnSpc>
                <a:spcPct val="80000"/>
              </a:lnSpc>
              <a:buFont typeface="Wingdings" pitchFamily="2" charset="2"/>
              <a:buNone/>
              <a:defRPr/>
            </a:pPr>
            <a:r>
              <a:rPr lang="en-US" altLang="zh-CN" sz="2000" b="0" kern="0" dirty="0"/>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50503"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516285" y="27385"/>
            <a:ext cx="82739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6.11</a:t>
            </a:r>
            <a:r>
              <a:rPr lang="zh-CN" altLang="en-US" kern="0" dirty="0"/>
              <a:t>基类构造函数带有参数，则派生类必须定义构造函数</a:t>
            </a:r>
          </a:p>
        </p:txBody>
      </p:sp>
    </p:spTree>
    <p:extLst>
      <p:ext uri="{BB962C8B-B14F-4D97-AF65-F5344CB8AC3E}">
        <p14:creationId xmlns:p14="http://schemas.microsoft.com/office/powerpoint/2010/main" val="3034808317"/>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27622" y="1125538"/>
            <a:ext cx="8383940" cy="53352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#include&lt;</a:t>
            </a:r>
            <a:r>
              <a:rPr lang="en-US" altLang="zh-CN" sz="2000" b="0" kern="0" dirty="0" err="1"/>
              <a:t>iostream.h</a:t>
            </a:r>
            <a:r>
              <a:rPr lang="en-US" altLang="zh-CN" sz="2000" b="0" kern="0" dirty="0"/>
              <a:t>&gt;</a:t>
            </a:r>
          </a:p>
          <a:p>
            <a:pPr>
              <a:lnSpc>
                <a:spcPct val="80000"/>
              </a:lnSpc>
              <a:buFont typeface="Wingdings" pitchFamily="2" charset="2"/>
              <a:buNone/>
              <a:defRPr/>
            </a:pPr>
            <a:r>
              <a:rPr lang="en-US" altLang="zh-CN" sz="2000" b="0" kern="0" dirty="0"/>
              <a:t>class </a:t>
            </a:r>
            <a:r>
              <a:rPr lang="en-US" altLang="zh-CN" sz="2000" b="0" kern="0" dirty="0" smtClean="0"/>
              <a:t>First</a:t>
            </a:r>
          </a:p>
          <a:p>
            <a:pPr>
              <a:lnSpc>
                <a:spcPct val="80000"/>
              </a:lnSpc>
              <a:buFont typeface="Wingdings" pitchFamily="2" charset="2"/>
              <a:buNone/>
              <a:defRPr/>
            </a:pPr>
            <a:r>
              <a:rPr lang="en-US" altLang="zh-CN" sz="2000" b="0" kern="0" dirty="0" smtClean="0"/>
              <a:t>{</a:t>
            </a:r>
            <a:endParaRPr lang="en-US" altLang="zh-CN" sz="2000" b="0" kern="0" dirty="0"/>
          </a:p>
          <a:p>
            <a:pPr>
              <a:lnSpc>
                <a:spcPct val="80000"/>
              </a:lnSpc>
              <a:buFont typeface="Wingdings" pitchFamily="2" charset="2"/>
              <a:buNone/>
              <a:defRPr/>
            </a:pPr>
            <a:r>
              <a:rPr lang="en-US" altLang="zh-CN" sz="2000" b="0" kern="0" dirty="0"/>
              <a:t>private</a:t>
            </a:r>
            <a:r>
              <a:rPr lang="zh-CN" altLang="en-US" sz="2000" b="0" kern="0" dirty="0"/>
              <a:t>：</a:t>
            </a:r>
          </a:p>
          <a:p>
            <a:pPr>
              <a:lnSpc>
                <a:spcPct val="80000"/>
              </a:lnSpc>
              <a:buFont typeface="Wingdings" pitchFamily="2" charset="2"/>
              <a:buNone/>
              <a:defRPr/>
            </a:pPr>
            <a:r>
              <a:rPr lang="zh-CN" altLang="en-US" sz="2000" b="0" kern="0" dirty="0"/>
              <a:t>	    </a:t>
            </a:r>
            <a:r>
              <a:rPr lang="en-US" altLang="zh-CN" sz="2000" b="0" kern="0" dirty="0" err="1"/>
              <a:t>int</a:t>
            </a:r>
            <a:r>
              <a:rPr lang="en-US" altLang="zh-CN" sz="2000" b="0" kern="0" dirty="0"/>
              <a:t> </a:t>
            </a:r>
            <a:r>
              <a:rPr lang="en-US" altLang="zh-CN" sz="2000" b="0" kern="0" dirty="0" err="1"/>
              <a:t>a,b</a:t>
            </a:r>
            <a:r>
              <a:rPr lang="en-US" altLang="zh-CN" sz="2000" b="0" kern="0" dirty="0"/>
              <a:t>;</a:t>
            </a:r>
          </a:p>
          <a:p>
            <a:pPr>
              <a:lnSpc>
                <a:spcPct val="80000"/>
              </a:lnSpc>
              <a:buFont typeface="Wingdings" pitchFamily="2" charset="2"/>
              <a:buNone/>
              <a:defRPr/>
            </a:pPr>
            <a:r>
              <a:rPr lang="en-US" altLang="zh-CN" sz="2000" b="0" kern="0" dirty="0"/>
              <a:t>public</a:t>
            </a:r>
            <a:r>
              <a:rPr lang="zh-CN" altLang="en-US" sz="2000" b="0" kern="0" dirty="0"/>
              <a:t>：</a:t>
            </a:r>
          </a:p>
          <a:p>
            <a:pPr>
              <a:lnSpc>
                <a:spcPct val="80000"/>
              </a:lnSpc>
              <a:buFont typeface="Wingdings" pitchFamily="2" charset="2"/>
              <a:buNone/>
              <a:defRPr/>
            </a:pPr>
            <a:r>
              <a:rPr lang="zh-CN" altLang="en-US" sz="2000" b="0" kern="0" dirty="0"/>
              <a:t>	    </a:t>
            </a:r>
            <a:r>
              <a:rPr lang="en-US" altLang="zh-CN" sz="2000" b="0" kern="0" dirty="0">
                <a:solidFill>
                  <a:srgbClr val="FF0000"/>
                </a:solidFill>
              </a:rPr>
              <a:t>First()</a:t>
            </a:r>
            <a:r>
              <a:rPr lang="en-US" altLang="zh-CN" sz="2000" b="0" kern="0" dirty="0"/>
              <a:t>{a=0;b=0;}</a:t>
            </a:r>
          </a:p>
          <a:p>
            <a:pPr>
              <a:lnSpc>
                <a:spcPct val="80000"/>
              </a:lnSpc>
              <a:buFont typeface="Wingdings" pitchFamily="2" charset="2"/>
              <a:buNone/>
              <a:defRPr/>
            </a:pPr>
            <a:r>
              <a:rPr lang="en-US" altLang="zh-CN" sz="2000" b="0" kern="0" dirty="0"/>
              <a:t>	</a:t>
            </a:r>
            <a:r>
              <a:rPr lang="en-US" altLang="zh-CN" sz="2000" b="0" kern="0" dirty="0">
                <a:solidFill>
                  <a:srgbClr val="FF0000"/>
                </a:solidFill>
              </a:rPr>
              <a:t>    First(</a:t>
            </a:r>
            <a:r>
              <a:rPr lang="en-US" altLang="zh-CN" sz="2000" b="0" kern="0" dirty="0" err="1">
                <a:solidFill>
                  <a:srgbClr val="FF0000"/>
                </a:solidFill>
              </a:rPr>
              <a:t>int</a:t>
            </a:r>
            <a:r>
              <a:rPr lang="en-US" altLang="zh-CN" sz="2000" b="0" kern="0" dirty="0">
                <a:solidFill>
                  <a:srgbClr val="FF0000"/>
                </a:solidFill>
              </a:rPr>
              <a:t> </a:t>
            </a:r>
            <a:r>
              <a:rPr lang="en-US" altLang="zh-CN" sz="2000" b="0" kern="0" dirty="0" err="1">
                <a:solidFill>
                  <a:srgbClr val="FF0000"/>
                </a:solidFill>
              </a:rPr>
              <a:t>x,int</a:t>
            </a:r>
            <a:r>
              <a:rPr lang="en-US" altLang="zh-CN" sz="2000" b="0" kern="0" dirty="0">
                <a:solidFill>
                  <a:srgbClr val="FF0000"/>
                </a:solidFill>
              </a:rPr>
              <a:t> y)</a:t>
            </a:r>
          </a:p>
          <a:p>
            <a:pPr>
              <a:lnSpc>
                <a:spcPct val="80000"/>
              </a:lnSpc>
              <a:buFont typeface="Wingdings" pitchFamily="2" charset="2"/>
              <a:buNone/>
              <a:defRPr/>
            </a:pPr>
            <a:r>
              <a:rPr lang="en-US" altLang="zh-CN" sz="2000" b="0" kern="0" dirty="0"/>
              <a:t>	    {   a=</a:t>
            </a:r>
            <a:r>
              <a:rPr lang="en-US" altLang="zh-CN" sz="2000" b="0" kern="0" dirty="0" err="1"/>
              <a:t>x;b</a:t>
            </a:r>
            <a:r>
              <a:rPr lang="en-US" altLang="zh-CN" sz="2000" b="0" kern="0" dirty="0"/>
              <a:t>=y;}</a:t>
            </a:r>
          </a:p>
          <a:p>
            <a:pPr>
              <a:lnSpc>
                <a:spcPct val="80000"/>
              </a:lnSpc>
              <a:buFont typeface="Wingdings" pitchFamily="2" charset="2"/>
              <a:buNone/>
              <a:defRPr/>
            </a:pPr>
            <a:r>
              <a:rPr lang="en-US" altLang="zh-CN" sz="2000" b="0" kern="0" dirty="0"/>
              <a:t>	    ~First(){ }</a:t>
            </a:r>
          </a:p>
          <a:p>
            <a:pPr>
              <a:lnSpc>
                <a:spcPct val="80000"/>
              </a:lnSpc>
              <a:buFont typeface="Wingdings" pitchFamily="2" charset="2"/>
              <a:buNone/>
              <a:defRPr/>
            </a:pPr>
            <a:r>
              <a:rPr lang="en-US" altLang="zh-CN" sz="2000" b="0" kern="0" dirty="0"/>
              <a:t>	    </a:t>
            </a:r>
            <a:r>
              <a:rPr lang="en-US" altLang="zh-CN" sz="2000" b="0" kern="0" dirty="0">
                <a:solidFill>
                  <a:srgbClr val="FF0000"/>
                </a:solidFill>
              </a:rPr>
              <a:t>void print()</a:t>
            </a:r>
          </a:p>
          <a:p>
            <a:pPr>
              <a:lnSpc>
                <a:spcPct val="80000"/>
              </a:lnSpc>
              <a:buFont typeface="Wingdings" pitchFamily="2" charset="2"/>
              <a:buNone/>
              <a:defRPr/>
            </a:pPr>
            <a:r>
              <a:rPr lang="en-US" altLang="zh-CN" sz="2000" b="0" kern="0" dirty="0"/>
              <a:t>	    {</a:t>
            </a:r>
          </a:p>
          <a:p>
            <a:pPr>
              <a:lnSpc>
                <a:spcPct val="80000"/>
              </a:lnSpc>
              <a:buFont typeface="Wingdings" pitchFamily="2" charset="2"/>
              <a:buNone/>
              <a:defRPr/>
            </a:pPr>
            <a:r>
              <a:rPr lang="en-US" altLang="zh-CN" sz="2000" b="0" kern="0" dirty="0"/>
              <a:t>	        </a:t>
            </a:r>
            <a:r>
              <a:rPr lang="en-US" altLang="zh-CN" sz="2000" b="0" kern="0" dirty="0" err="1"/>
              <a:t>cout</a:t>
            </a:r>
            <a:r>
              <a:rPr lang="en-US" altLang="zh-CN" sz="2000" b="0" kern="0" dirty="0"/>
              <a:t>&lt;&lt;"\n a="&lt;&lt;a&lt;&lt;" b="&lt;&lt;b;</a:t>
            </a:r>
          </a:p>
          <a:p>
            <a:pPr>
              <a:lnSpc>
                <a:spcPct val="80000"/>
              </a:lnSpc>
              <a:buFont typeface="Wingdings" pitchFamily="2" charset="2"/>
              <a:buNone/>
              <a:defRPr/>
            </a:pPr>
            <a:r>
              <a:rPr lang="en-US" altLang="zh-CN" sz="2000" b="0" kern="0" dirty="0"/>
              <a:t>	    }</a:t>
            </a:r>
          </a:p>
          <a:p>
            <a:pPr>
              <a:lnSpc>
                <a:spcPct val="80000"/>
              </a:lnSpc>
              <a:buFont typeface="Wingdings" pitchFamily="2" charset="2"/>
              <a:buNone/>
              <a:defRPr/>
            </a:pPr>
            <a:r>
              <a:rPr lang="en-US" altLang="zh-CN" sz="2000" b="0" kern="0" dirty="0"/>
              <a:t>};</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50503"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516285" y="27385"/>
            <a:ext cx="82739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6.12</a:t>
            </a:r>
            <a:endParaRPr lang="zh-CN" altLang="en-US" sz="2800" dirty="0">
              <a:latin typeface="Rockwell" pitchFamily="18" charset="0"/>
              <a:ea typeface="微软雅黑" pitchFamily="34" charset="-122"/>
            </a:endParaRPr>
          </a:p>
        </p:txBody>
      </p:sp>
    </p:spTree>
    <p:extLst>
      <p:ext uri="{BB962C8B-B14F-4D97-AF65-F5344CB8AC3E}">
        <p14:creationId xmlns:p14="http://schemas.microsoft.com/office/powerpoint/2010/main" val="2493782993"/>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18920" y="1053530"/>
            <a:ext cx="8383940" cy="53352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class Second</a:t>
            </a:r>
            <a:r>
              <a:rPr lang="zh-CN" altLang="en-US" sz="2000" b="0" kern="0" dirty="0"/>
              <a:t>：</a:t>
            </a:r>
            <a:r>
              <a:rPr lang="en-US" altLang="zh-CN" sz="2000" b="0" kern="0" dirty="0">
                <a:solidFill>
                  <a:srgbClr val="FF0000"/>
                </a:solidFill>
              </a:rPr>
              <a:t>public</a:t>
            </a:r>
            <a:r>
              <a:rPr lang="en-US" altLang="zh-CN" sz="2000" b="0" kern="0" dirty="0"/>
              <a:t> </a:t>
            </a:r>
            <a:r>
              <a:rPr lang="en-US" altLang="zh-CN" sz="2000" b="0" kern="0" dirty="0" smtClean="0"/>
              <a:t>First</a:t>
            </a:r>
          </a:p>
          <a:p>
            <a:pPr>
              <a:lnSpc>
                <a:spcPct val="80000"/>
              </a:lnSpc>
              <a:buFont typeface="Wingdings" pitchFamily="2" charset="2"/>
              <a:buNone/>
              <a:defRPr/>
            </a:pPr>
            <a:r>
              <a:rPr lang="en-US" altLang="zh-CN" sz="2000" b="0" kern="0" dirty="0" smtClean="0"/>
              <a:t>{</a:t>
            </a:r>
            <a:endParaRPr lang="en-US" altLang="zh-CN" sz="2000" b="0" kern="0" dirty="0"/>
          </a:p>
          <a:p>
            <a:pPr>
              <a:lnSpc>
                <a:spcPct val="80000"/>
              </a:lnSpc>
              <a:buFont typeface="Wingdings" pitchFamily="2" charset="2"/>
              <a:buNone/>
              <a:defRPr/>
            </a:pPr>
            <a:r>
              <a:rPr lang="en-US" altLang="zh-CN" sz="2000" b="0" kern="0" dirty="0"/>
              <a:t>private</a:t>
            </a:r>
            <a:r>
              <a:rPr lang="zh-CN" altLang="en-US" sz="2000" b="0" kern="0" dirty="0"/>
              <a:t>：</a:t>
            </a:r>
          </a:p>
          <a:p>
            <a:pPr>
              <a:lnSpc>
                <a:spcPct val="80000"/>
              </a:lnSpc>
              <a:buFont typeface="Wingdings" pitchFamily="2" charset="2"/>
              <a:buNone/>
              <a:defRPr/>
            </a:pPr>
            <a:r>
              <a:rPr lang="zh-CN" altLang="en-US" sz="2000" b="0" kern="0" dirty="0"/>
              <a:t>	    </a:t>
            </a:r>
            <a:r>
              <a:rPr lang="en-US" altLang="zh-CN" sz="2000" b="0" kern="0" dirty="0" err="1"/>
              <a:t>int</a:t>
            </a:r>
            <a:r>
              <a:rPr lang="en-US" altLang="zh-CN" sz="2000" b="0" kern="0" dirty="0"/>
              <a:t> </a:t>
            </a:r>
            <a:r>
              <a:rPr lang="en-US" altLang="zh-CN" sz="2000" b="0" kern="0" dirty="0" err="1"/>
              <a:t>c,d</a:t>
            </a:r>
            <a:r>
              <a:rPr lang="en-US" altLang="zh-CN" sz="2000" b="0" kern="0" dirty="0"/>
              <a:t>;</a:t>
            </a:r>
          </a:p>
          <a:p>
            <a:pPr>
              <a:lnSpc>
                <a:spcPct val="80000"/>
              </a:lnSpc>
              <a:buFont typeface="Wingdings" pitchFamily="2" charset="2"/>
              <a:buNone/>
              <a:defRPr/>
            </a:pPr>
            <a:r>
              <a:rPr lang="en-US" altLang="zh-CN" sz="2000" b="0" kern="0" dirty="0"/>
              <a:t>public</a:t>
            </a:r>
            <a:r>
              <a:rPr lang="zh-CN" altLang="en-US" sz="2000" b="0" kern="0" dirty="0"/>
              <a:t>：</a:t>
            </a:r>
          </a:p>
          <a:p>
            <a:pPr>
              <a:lnSpc>
                <a:spcPct val="80000"/>
              </a:lnSpc>
              <a:buFont typeface="Wingdings" pitchFamily="2" charset="2"/>
              <a:buNone/>
              <a:defRPr/>
            </a:pPr>
            <a:r>
              <a:rPr lang="zh-CN" altLang="en-US" sz="2000" b="0" kern="0" dirty="0"/>
              <a:t>	    </a:t>
            </a:r>
            <a:r>
              <a:rPr lang="en-US" altLang="zh-CN" sz="2000" b="0" kern="0" dirty="0">
                <a:solidFill>
                  <a:srgbClr val="FF0000"/>
                </a:solidFill>
              </a:rPr>
              <a:t>Second()</a:t>
            </a:r>
            <a:r>
              <a:rPr lang="zh-CN" altLang="en-US" sz="2000" b="0" kern="0" dirty="0"/>
              <a:t>：</a:t>
            </a:r>
            <a:r>
              <a:rPr lang="en-US" altLang="zh-CN" sz="2000" b="0" kern="0" dirty="0"/>
              <a:t>First(1,1)</a:t>
            </a:r>
          </a:p>
          <a:p>
            <a:pPr>
              <a:lnSpc>
                <a:spcPct val="80000"/>
              </a:lnSpc>
              <a:buFont typeface="Wingdings" pitchFamily="2" charset="2"/>
              <a:buNone/>
              <a:defRPr/>
            </a:pPr>
            <a:r>
              <a:rPr lang="en-US" altLang="zh-CN" sz="2000" b="0" kern="0" dirty="0"/>
              <a:t>	    {   c=0;  d=0;  }</a:t>
            </a:r>
          </a:p>
          <a:p>
            <a:pPr>
              <a:lnSpc>
                <a:spcPct val="80000"/>
              </a:lnSpc>
              <a:buFont typeface="Wingdings" pitchFamily="2" charset="2"/>
              <a:buNone/>
              <a:defRPr/>
            </a:pPr>
            <a:r>
              <a:rPr lang="en-US" altLang="zh-CN" sz="2000" b="0" kern="0" dirty="0"/>
              <a:t>	    </a:t>
            </a:r>
            <a:r>
              <a:rPr lang="en-US" altLang="zh-CN" sz="2000" b="0" kern="0" dirty="0">
                <a:solidFill>
                  <a:srgbClr val="FF0000"/>
                </a:solidFill>
              </a:rPr>
              <a:t>Second(</a:t>
            </a:r>
            <a:r>
              <a:rPr lang="en-US" altLang="zh-CN" sz="2000" b="0" kern="0" dirty="0" err="1">
                <a:solidFill>
                  <a:srgbClr val="FF0000"/>
                </a:solidFill>
              </a:rPr>
              <a:t>int</a:t>
            </a:r>
            <a:r>
              <a:rPr lang="en-US" altLang="zh-CN" sz="2000" b="0" kern="0" dirty="0">
                <a:solidFill>
                  <a:srgbClr val="FF0000"/>
                </a:solidFill>
              </a:rPr>
              <a:t> </a:t>
            </a:r>
            <a:r>
              <a:rPr lang="en-US" altLang="zh-CN" sz="2000" b="0" kern="0" dirty="0" err="1">
                <a:solidFill>
                  <a:srgbClr val="FF0000"/>
                </a:solidFill>
              </a:rPr>
              <a:t>x,int</a:t>
            </a:r>
            <a:r>
              <a:rPr lang="en-US" altLang="zh-CN" sz="2000" b="0" kern="0" dirty="0">
                <a:solidFill>
                  <a:srgbClr val="FF0000"/>
                </a:solidFill>
              </a:rPr>
              <a:t> y)</a:t>
            </a:r>
            <a:r>
              <a:rPr lang="zh-CN" altLang="en-US" sz="2000" b="0" kern="0" dirty="0"/>
              <a:t>：</a:t>
            </a:r>
            <a:r>
              <a:rPr lang="en-US" altLang="zh-CN" sz="2000" b="0" kern="0" dirty="0"/>
              <a:t>First(x+1,y+1)</a:t>
            </a:r>
          </a:p>
          <a:p>
            <a:pPr>
              <a:lnSpc>
                <a:spcPct val="80000"/>
              </a:lnSpc>
              <a:buFont typeface="Wingdings" pitchFamily="2" charset="2"/>
              <a:buNone/>
              <a:defRPr/>
            </a:pPr>
            <a:r>
              <a:rPr lang="en-US" altLang="zh-CN" sz="2000" b="0" kern="0" dirty="0"/>
              <a:t>	    {   c=x;  d=y;  }</a:t>
            </a:r>
          </a:p>
          <a:p>
            <a:pPr>
              <a:lnSpc>
                <a:spcPct val="80000"/>
              </a:lnSpc>
              <a:buFont typeface="Wingdings" pitchFamily="2" charset="2"/>
              <a:buNone/>
              <a:defRPr/>
            </a:pPr>
            <a:r>
              <a:rPr lang="en-US" altLang="zh-CN" sz="2000" b="0" kern="0" dirty="0"/>
              <a:t>	    </a:t>
            </a:r>
            <a:r>
              <a:rPr lang="en-US" altLang="zh-CN" sz="2000" b="0" kern="0" dirty="0">
                <a:solidFill>
                  <a:srgbClr val="FF0000"/>
                </a:solidFill>
              </a:rPr>
              <a:t>Second(</a:t>
            </a:r>
            <a:r>
              <a:rPr lang="en-US" altLang="zh-CN" sz="2000" b="0" kern="0" dirty="0" err="1">
                <a:solidFill>
                  <a:srgbClr val="FF0000"/>
                </a:solidFill>
              </a:rPr>
              <a:t>int</a:t>
            </a:r>
            <a:r>
              <a:rPr lang="en-US" altLang="zh-CN" sz="2000" b="0" kern="0" dirty="0">
                <a:solidFill>
                  <a:srgbClr val="FF0000"/>
                </a:solidFill>
              </a:rPr>
              <a:t> </a:t>
            </a:r>
            <a:r>
              <a:rPr lang="en-US" altLang="zh-CN" sz="2000" b="0" kern="0" dirty="0" err="1">
                <a:solidFill>
                  <a:srgbClr val="FF0000"/>
                </a:solidFill>
              </a:rPr>
              <a:t>x,int</a:t>
            </a:r>
            <a:r>
              <a:rPr lang="en-US" altLang="zh-CN" sz="2000" b="0" kern="0" dirty="0">
                <a:solidFill>
                  <a:srgbClr val="FF0000"/>
                </a:solidFill>
              </a:rPr>
              <a:t> </a:t>
            </a:r>
            <a:r>
              <a:rPr lang="en-US" altLang="zh-CN" sz="2000" b="0" kern="0" dirty="0" err="1">
                <a:solidFill>
                  <a:srgbClr val="FF0000"/>
                </a:solidFill>
              </a:rPr>
              <a:t>y,int</a:t>
            </a:r>
            <a:r>
              <a:rPr lang="en-US" altLang="zh-CN" sz="2000" b="0" kern="0" dirty="0">
                <a:solidFill>
                  <a:srgbClr val="FF0000"/>
                </a:solidFill>
              </a:rPr>
              <a:t> </a:t>
            </a:r>
            <a:r>
              <a:rPr lang="en-US" altLang="zh-CN" sz="2000" b="0" kern="0" dirty="0" err="1">
                <a:solidFill>
                  <a:srgbClr val="FF0000"/>
                </a:solidFill>
              </a:rPr>
              <a:t>m,int</a:t>
            </a:r>
            <a:r>
              <a:rPr lang="en-US" altLang="zh-CN" sz="2000" b="0" kern="0" dirty="0">
                <a:solidFill>
                  <a:srgbClr val="FF0000"/>
                </a:solidFill>
              </a:rPr>
              <a:t> n)</a:t>
            </a:r>
            <a:r>
              <a:rPr lang="zh-CN" altLang="en-US" sz="2000" b="0" kern="0" dirty="0"/>
              <a:t>：</a:t>
            </a:r>
            <a:r>
              <a:rPr lang="en-US" altLang="zh-CN" sz="2000" b="0" kern="0" dirty="0"/>
              <a:t>First(</a:t>
            </a:r>
            <a:r>
              <a:rPr lang="en-US" altLang="zh-CN" sz="2000" b="0" kern="0" dirty="0" err="1"/>
              <a:t>m,n</a:t>
            </a:r>
            <a:r>
              <a:rPr lang="en-US" altLang="zh-CN" sz="2000" b="0" kern="0" dirty="0"/>
              <a:t>)</a:t>
            </a:r>
          </a:p>
          <a:p>
            <a:pPr>
              <a:lnSpc>
                <a:spcPct val="80000"/>
              </a:lnSpc>
              <a:buFont typeface="Wingdings" pitchFamily="2" charset="2"/>
              <a:buNone/>
              <a:defRPr/>
            </a:pPr>
            <a:r>
              <a:rPr lang="en-US" altLang="zh-CN" sz="2000" b="0" kern="0" dirty="0"/>
              <a:t>	    {   c=x;  d=y;  }</a:t>
            </a:r>
          </a:p>
          <a:p>
            <a:pPr>
              <a:lnSpc>
                <a:spcPct val="80000"/>
              </a:lnSpc>
              <a:buFont typeface="Wingdings" pitchFamily="2" charset="2"/>
              <a:buNone/>
              <a:defRPr/>
            </a:pPr>
            <a:r>
              <a:rPr lang="en-US" altLang="zh-CN" sz="2000" b="0" kern="0" dirty="0"/>
              <a:t>	    ~Second(){ }</a:t>
            </a:r>
          </a:p>
          <a:p>
            <a:pPr>
              <a:lnSpc>
                <a:spcPct val="80000"/>
              </a:lnSpc>
              <a:buFont typeface="Wingdings" pitchFamily="2" charset="2"/>
              <a:buNone/>
              <a:defRPr/>
            </a:pPr>
            <a:r>
              <a:rPr lang="en-US" altLang="zh-CN" sz="2000" b="0" kern="0" dirty="0"/>
              <a:t>	    </a:t>
            </a:r>
            <a:r>
              <a:rPr lang="en-US" altLang="zh-CN" sz="2000" b="0" kern="0" dirty="0">
                <a:solidFill>
                  <a:srgbClr val="FF0000"/>
                </a:solidFill>
              </a:rPr>
              <a:t>void print() </a:t>
            </a:r>
            <a:r>
              <a:rPr lang="en-US" altLang="zh-CN" sz="2000" b="0" kern="0" dirty="0"/>
              <a:t>//</a:t>
            </a:r>
            <a:r>
              <a:rPr lang="zh-CN" altLang="en-US" sz="2000" b="0" kern="0" dirty="0"/>
              <a:t>覆盖基类同名成员函数</a:t>
            </a:r>
            <a:endParaRPr lang="zh-CN" altLang="en-US" sz="2000" b="0" kern="0" dirty="0">
              <a:solidFill>
                <a:schemeClr val="accent2"/>
              </a:solidFill>
            </a:endParaRPr>
          </a:p>
          <a:p>
            <a:pPr>
              <a:lnSpc>
                <a:spcPct val="80000"/>
              </a:lnSpc>
              <a:buFont typeface="Wingdings" pitchFamily="2" charset="2"/>
              <a:buNone/>
              <a:defRPr/>
            </a:pPr>
            <a:r>
              <a:rPr lang="zh-CN" altLang="en-US" sz="2000" b="0" kern="0" dirty="0"/>
              <a:t>	    </a:t>
            </a:r>
            <a:r>
              <a:rPr lang="en-US" altLang="zh-CN" sz="2000" b="0" kern="0" dirty="0"/>
              <a:t>{    </a:t>
            </a:r>
          </a:p>
          <a:p>
            <a:pPr>
              <a:lnSpc>
                <a:spcPct val="80000"/>
              </a:lnSpc>
              <a:buFont typeface="Wingdings" pitchFamily="2" charset="2"/>
              <a:buNone/>
              <a:defRPr/>
            </a:pPr>
            <a:r>
              <a:rPr lang="en-US" altLang="zh-CN" sz="2000" b="0" kern="0" dirty="0"/>
              <a:t>            </a:t>
            </a:r>
            <a:r>
              <a:rPr lang="en-US" altLang="zh-CN" sz="2000" b="0" kern="0" dirty="0" err="1">
                <a:solidFill>
                  <a:srgbClr val="FF0000"/>
                </a:solidFill>
              </a:rPr>
              <a:t>First∷print</a:t>
            </a:r>
            <a:r>
              <a:rPr lang="en-US" altLang="zh-CN" sz="2000" b="0" kern="0" dirty="0">
                <a:solidFill>
                  <a:srgbClr val="FF0000"/>
                </a:solidFill>
              </a:rPr>
              <a:t>();</a:t>
            </a:r>
          </a:p>
          <a:p>
            <a:pPr>
              <a:lnSpc>
                <a:spcPct val="80000"/>
              </a:lnSpc>
              <a:buFont typeface="Wingdings" pitchFamily="2" charset="2"/>
              <a:buNone/>
              <a:defRPr/>
            </a:pPr>
            <a:r>
              <a:rPr lang="en-US" altLang="zh-CN" sz="2000" b="0" kern="0" dirty="0"/>
              <a:t>	        </a:t>
            </a:r>
            <a:r>
              <a:rPr lang="en-US" altLang="zh-CN" sz="2000" b="0" kern="0" dirty="0" err="1"/>
              <a:t>cout</a:t>
            </a:r>
            <a:r>
              <a:rPr lang="en-US" altLang="zh-CN" sz="2000" b="0" kern="0" dirty="0"/>
              <a:t>&lt;&lt;" c="&lt;&lt;c&lt;&lt;" d="&lt;&lt;d;</a:t>
            </a:r>
          </a:p>
          <a:p>
            <a:pPr>
              <a:lnSpc>
                <a:spcPct val="80000"/>
              </a:lnSpc>
              <a:buFont typeface="Wingdings" pitchFamily="2" charset="2"/>
              <a:buNone/>
              <a:defRPr/>
            </a:pPr>
            <a:r>
              <a:rPr lang="en-US" altLang="zh-CN" sz="2000" b="0" kern="0" dirty="0"/>
              <a:t>         }</a:t>
            </a:r>
          </a:p>
          <a:p>
            <a:pPr>
              <a:lnSpc>
                <a:spcPct val="80000"/>
              </a:lnSpc>
              <a:buFont typeface="Wingdings" pitchFamily="2" charset="2"/>
              <a:buNone/>
              <a:defRPr/>
            </a:pPr>
            <a:r>
              <a:rPr lang="en-US" altLang="zh-CN" sz="2000" b="0" kern="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50503"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516285" y="27385"/>
            <a:ext cx="82739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6.12</a:t>
            </a:r>
            <a:endParaRPr lang="zh-CN" altLang="en-US" sz="2800" dirty="0">
              <a:latin typeface="Rockwell" pitchFamily="18" charset="0"/>
              <a:ea typeface="微软雅黑" pitchFamily="34" charset="-122"/>
            </a:endParaRPr>
          </a:p>
        </p:txBody>
      </p:sp>
    </p:spTree>
    <p:extLst>
      <p:ext uri="{BB962C8B-B14F-4D97-AF65-F5344CB8AC3E}">
        <p14:creationId xmlns:p14="http://schemas.microsoft.com/office/powerpoint/2010/main" val="2297527822"/>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41393" y="1197546"/>
            <a:ext cx="8383940" cy="53352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381076" indent="-381076">
              <a:lnSpc>
                <a:spcPct val="80000"/>
              </a:lnSpc>
              <a:buNone/>
              <a:defRPr/>
            </a:pPr>
            <a:r>
              <a:rPr lang="en-US" altLang="zh-CN" sz="2000" b="0" kern="0" dirty="0"/>
              <a:t>class Third</a:t>
            </a:r>
            <a:r>
              <a:rPr lang="zh-CN" altLang="en-US" sz="2000" b="0" kern="0" dirty="0"/>
              <a:t>：</a:t>
            </a:r>
            <a:r>
              <a:rPr lang="en-US" altLang="zh-CN" sz="2000" b="0" kern="0" dirty="0">
                <a:solidFill>
                  <a:srgbClr val="FF0000"/>
                </a:solidFill>
              </a:rPr>
              <a:t>public</a:t>
            </a:r>
            <a:r>
              <a:rPr lang="en-US" altLang="zh-CN" sz="2000" b="0" kern="0" dirty="0"/>
              <a:t> Second{</a:t>
            </a:r>
          </a:p>
          <a:p>
            <a:pPr marL="381076" indent="-381076">
              <a:lnSpc>
                <a:spcPct val="80000"/>
              </a:lnSpc>
              <a:buNone/>
              <a:defRPr/>
            </a:pPr>
            <a:r>
              <a:rPr lang="en-US" altLang="zh-CN" sz="2000" b="0" kern="0" dirty="0"/>
              <a:t>private</a:t>
            </a:r>
            <a:r>
              <a:rPr lang="zh-CN" altLang="en-US" sz="2000" b="0" kern="0" dirty="0"/>
              <a:t>：</a:t>
            </a:r>
          </a:p>
          <a:p>
            <a:pPr marL="381076" indent="-381076">
              <a:lnSpc>
                <a:spcPct val="80000"/>
              </a:lnSpc>
              <a:buNone/>
              <a:defRPr/>
            </a:pPr>
            <a:r>
              <a:rPr lang="zh-CN" altLang="en-US" sz="2000" b="0" kern="0" dirty="0"/>
              <a:t>	    </a:t>
            </a:r>
            <a:r>
              <a:rPr lang="en-US" altLang="zh-CN" sz="2000" b="0" kern="0" dirty="0" err="1"/>
              <a:t>int</a:t>
            </a:r>
            <a:r>
              <a:rPr lang="en-US" altLang="zh-CN" sz="2000" b="0" kern="0" dirty="0"/>
              <a:t> e;</a:t>
            </a:r>
          </a:p>
          <a:p>
            <a:pPr marL="381076" indent="-381076">
              <a:lnSpc>
                <a:spcPct val="80000"/>
              </a:lnSpc>
              <a:buNone/>
              <a:defRPr/>
            </a:pPr>
            <a:r>
              <a:rPr lang="en-US" altLang="zh-CN" sz="2000" b="0" kern="0" dirty="0"/>
              <a:t>public</a:t>
            </a:r>
            <a:r>
              <a:rPr lang="zh-CN" altLang="en-US" sz="2000" b="0" kern="0" dirty="0"/>
              <a:t>：</a:t>
            </a:r>
          </a:p>
          <a:p>
            <a:pPr marL="381076" indent="-381076">
              <a:lnSpc>
                <a:spcPct val="80000"/>
              </a:lnSpc>
              <a:buNone/>
              <a:defRPr/>
            </a:pPr>
            <a:r>
              <a:rPr lang="zh-CN" altLang="en-US" sz="2000" b="0" kern="0" dirty="0"/>
              <a:t>	    </a:t>
            </a:r>
            <a:r>
              <a:rPr lang="en-US" altLang="zh-CN" sz="2000" b="0" kern="0" dirty="0"/>
              <a:t>Third()</a:t>
            </a:r>
          </a:p>
          <a:p>
            <a:pPr marL="381076" indent="-381076">
              <a:lnSpc>
                <a:spcPct val="80000"/>
              </a:lnSpc>
              <a:buNone/>
              <a:defRPr/>
            </a:pPr>
            <a:r>
              <a:rPr lang="en-US" altLang="zh-CN" sz="2000" b="0" kern="0" dirty="0"/>
              <a:t>         {   e=0;  }</a:t>
            </a:r>
          </a:p>
          <a:p>
            <a:pPr marL="381076" indent="-381076">
              <a:lnSpc>
                <a:spcPct val="80000"/>
              </a:lnSpc>
              <a:buNone/>
              <a:defRPr/>
            </a:pPr>
            <a:r>
              <a:rPr lang="en-US" altLang="zh-CN" sz="2000" b="0" kern="0" dirty="0"/>
              <a:t>	    </a:t>
            </a:r>
            <a:r>
              <a:rPr lang="en-US" altLang="zh-CN" sz="2000" b="0" kern="0" dirty="0">
                <a:solidFill>
                  <a:srgbClr val="FF0000"/>
                </a:solidFill>
              </a:rPr>
              <a:t>Third(</a:t>
            </a:r>
            <a:r>
              <a:rPr lang="en-US" altLang="zh-CN" sz="2000" b="0" kern="0" dirty="0" err="1">
                <a:solidFill>
                  <a:srgbClr val="FF0000"/>
                </a:solidFill>
              </a:rPr>
              <a:t>int</a:t>
            </a:r>
            <a:r>
              <a:rPr lang="en-US" altLang="zh-CN" sz="2000" b="0" kern="0" dirty="0">
                <a:solidFill>
                  <a:srgbClr val="FF0000"/>
                </a:solidFill>
              </a:rPr>
              <a:t> </a:t>
            </a:r>
            <a:r>
              <a:rPr lang="en-US" altLang="zh-CN" sz="2000" b="0" kern="0" dirty="0" err="1">
                <a:solidFill>
                  <a:srgbClr val="FF0000"/>
                </a:solidFill>
              </a:rPr>
              <a:t>x,int</a:t>
            </a:r>
            <a:r>
              <a:rPr lang="en-US" altLang="zh-CN" sz="2000" b="0" kern="0" dirty="0">
                <a:solidFill>
                  <a:srgbClr val="FF0000"/>
                </a:solidFill>
              </a:rPr>
              <a:t> </a:t>
            </a:r>
            <a:r>
              <a:rPr lang="en-US" altLang="zh-CN" sz="2000" b="0" kern="0" dirty="0" err="1">
                <a:solidFill>
                  <a:srgbClr val="FF0000"/>
                </a:solidFill>
              </a:rPr>
              <a:t>y,int</a:t>
            </a:r>
            <a:r>
              <a:rPr lang="en-US" altLang="zh-CN" sz="2000" b="0" kern="0" dirty="0">
                <a:solidFill>
                  <a:srgbClr val="FF0000"/>
                </a:solidFill>
              </a:rPr>
              <a:t> z)</a:t>
            </a:r>
            <a:r>
              <a:rPr lang="zh-CN" altLang="en-US" sz="2000" b="0" kern="0" dirty="0"/>
              <a:t>：</a:t>
            </a:r>
            <a:r>
              <a:rPr lang="en-US" altLang="zh-CN" sz="2000" b="0" kern="0" dirty="0"/>
              <a:t>Second(</a:t>
            </a:r>
            <a:r>
              <a:rPr lang="en-US" altLang="zh-CN" sz="2000" b="0" kern="0" dirty="0" err="1"/>
              <a:t>x,y</a:t>
            </a:r>
            <a:r>
              <a:rPr lang="en-US" altLang="zh-CN" sz="2000" b="0" kern="0" dirty="0"/>
              <a:t>)</a:t>
            </a:r>
          </a:p>
          <a:p>
            <a:pPr marL="381076" indent="-381076">
              <a:lnSpc>
                <a:spcPct val="80000"/>
              </a:lnSpc>
              <a:buNone/>
              <a:defRPr/>
            </a:pPr>
            <a:r>
              <a:rPr lang="en-US" altLang="zh-CN" sz="2000" b="0" kern="0" dirty="0"/>
              <a:t>	    {   e=z;  }</a:t>
            </a:r>
          </a:p>
          <a:p>
            <a:pPr marL="381076" indent="-381076">
              <a:lnSpc>
                <a:spcPct val="80000"/>
              </a:lnSpc>
              <a:buNone/>
              <a:defRPr/>
            </a:pPr>
            <a:r>
              <a:rPr lang="en-US" altLang="zh-CN" sz="2000" b="0" kern="0" dirty="0"/>
              <a:t>	    </a:t>
            </a:r>
            <a:r>
              <a:rPr lang="en-US" altLang="zh-CN" sz="2000" b="0" kern="0" dirty="0">
                <a:solidFill>
                  <a:srgbClr val="FF0000"/>
                </a:solidFill>
              </a:rPr>
              <a:t>Third(</a:t>
            </a:r>
            <a:r>
              <a:rPr lang="en-US" altLang="zh-CN" sz="2000" b="0" kern="0" dirty="0" err="1">
                <a:solidFill>
                  <a:srgbClr val="FF0000"/>
                </a:solidFill>
              </a:rPr>
              <a:t>int</a:t>
            </a:r>
            <a:r>
              <a:rPr lang="en-US" altLang="zh-CN" sz="2000" b="0" kern="0" dirty="0">
                <a:solidFill>
                  <a:srgbClr val="FF0000"/>
                </a:solidFill>
              </a:rPr>
              <a:t> </a:t>
            </a:r>
            <a:r>
              <a:rPr lang="en-US" altLang="zh-CN" sz="2000" b="0" kern="0" dirty="0" err="1">
                <a:solidFill>
                  <a:srgbClr val="FF0000"/>
                </a:solidFill>
              </a:rPr>
              <a:t>x,int</a:t>
            </a:r>
            <a:r>
              <a:rPr lang="en-US" altLang="zh-CN" sz="2000" b="0" kern="0" dirty="0">
                <a:solidFill>
                  <a:srgbClr val="FF0000"/>
                </a:solidFill>
              </a:rPr>
              <a:t> </a:t>
            </a:r>
            <a:r>
              <a:rPr lang="en-US" altLang="zh-CN" sz="2000" b="0" kern="0" dirty="0" err="1">
                <a:solidFill>
                  <a:srgbClr val="FF0000"/>
                </a:solidFill>
              </a:rPr>
              <a:t>y,int</a:t>
            </a:r>
            <a:r>
              <a:rPr lang="en-US" altLang="zh-CN" sz="2000" b="0" kern="0" dirty="0">
                <a:solidFill>
                  <a:srgbClr val="FF0000"/>
                </a:solidFill>
              </a:rPr>
              <a:t> </a:t>
            </a:r>
            <a:r>
              <a:rPr lang="en-US" altLang="zh-CN" sz="2000" b="0" kern="0" dirty="0" err="1">
                <a:solidFill>
                  <a:srgbClr val="FF0000"/>
                </a:solidFill>
              </a:rPr>
              <a:t>z,int</a:t>
            </a:r>
            <a:r>
              <a:rPr lang="en-US" altLang="zh-CN" sz="2000" b="0" kern="0" dirty="0">
                <a:solidFill>
                  <a:srgbClr val="FF0000"/>
                </a:solidFill>
              </a:rPr>
              <a:t> </a:t>
            </a:r>
            <a:r>
              <a:rPr lang="en-US" altLang="zh-CN" sz="2000" b="0" kern="0" dirty="0" err="1">
                <a:solidFill>
                  <a:srgbClr val="FF0000"/>
                </a:solidFill>
              </a:rPr>
              <a:t>m,int</a:t>
            </a:r>
            <a:r>
              <a:rPr lang="en-US" altLang="zh-CN" sz="2000" b="0" kern="0" dirty="0">
                <a:solidFill>
                  <a:srgbClr val="FF0000"/>
                </a:solidFill>
              </a:rPr>
              <a:t> n)</a:t>
            </a:r>
            <a:r>
              <a:rPr lang="zh-CN" altLang="en-US" sz="2000" b="0" kern="0" dirty="0"/>
              <a:t>：</a:t>
            </a:r>
            <a:r>
              <a:rPr lang="en-US" altLang="zh-CN" sz="2000" b="0" kern="0" dirty="0"/>
              <a:t>Second(</a:t>
            </a:r>
            <a:r>
              <a:rPr lang="en-US" altLang="zh-CN" sz="2000" b="0" kern="0" dirty="0" err="1"/>
              <a:t>x,y,m,n</a:t>
            </a:r>
            <a:r>
              <a:rPr lang="en-US" altLang="zh-CN" sz="2000" b="0" kern="0" dirty="0"/>
              <a:t>)</a:t>
            </a:r>
          </a:p>
          <a:p>
            <a:pPr marL="381076" indent="-381076">
              <a:lnSpc>
                <a:spcPct val="80000"/>
              </a:lnSpc>
              <a:buNone/>
              <a:defRPr/>
            </a:pPr>
            <a:r>
              <a:rPr lang="en-US" altLang="zh-CN" sz="2000" b="0" kern="0" dirty="0"/>
              <a:t>	    {   e=z;  }</a:t>
            </a:r>
          </a:p>
          <a:p>
            <a:pPr marL="381076" indent="-381076">
              <a:lnSpc>
                <a:spcPct val="80000"/>
              </a:lnSpc>
              <a:buNone/>
              <a:defRPr/>
            </a:pPr>
            <a:r>
              <a:rPr lang="en-US" altLang="zh-CN" sz="2000" b="0" kern="0" dirty="0"/>
              <a:t>	    ~Third(){ }</a:t>
            </a:r>
          </a:p>
          <a:p>
            <a:pPr marL="381076" indent="-381076">
              <a:lnSpc>
                <a:spcPct val="80000"/>
              </a:lnSpc>
              <a:buNone/>
              <a:defRPr/>
            </a:pPr>
            <a:r>
              <a:rPr lang="en-US" altLang="zh-CN" sz="2000" b="0" kern="0" dirty="0"/>
              <a:t>    </a:t>
            </a:r>
            <a:r>
              <a:rPr lang="en-US" altLang="zh-CN" sz="2000" b="0" kern="0" dirty="0">
                <a:solidFill>
                  <a:srgbClr val="FF0000"/>
                </a:solidFill>
              </a:rPr>
              <a:t>void print()   </a:t>
            </a:r>
            <a:r>
              <a:rPr lang="en-US" altLang="zh-CN" sz="2000" b="0" kern="0" dirty="0"/>
              <a:t>//</a:t>
            </a:r>
            <a:r>
              <a:rPr lang="zh-CN" altLang="en-US" sz="2000" b="0" kern="0" dirty="0"/>
              <a:t>覆盖基类同名成员函数</a:t>
            </a:r>
          </a:p>
          <a:p>
            <a:pPr marL="381076" indent="-381076">
              <a:lnSpc>
                <a:spcPct val="80000"/>
              </a:lnSpc>
              <a:buNone/>
              <a:defRPr/>
            </a:pPr>
            <a:r>
              <a:rPr lang="zh-CN" altLang="en-US" sz="2000" b="0" kern="0" dirty="0"/>
              <a:t>	    </a:t>
            </a:r>
            <a:r>
              <a:rPr lang="en-US" altLang="zh-CN" sz="2000" b="0" kern="0" dirty="0"/>
              <a:t>{   </a:t>
            </a:r>
          </a:p>
          <a:p>
            <a:pPr marL="381076" indent="-381076">
              <a:lnSpc>
                <a:spcPct val="80000"/>
              </a:lnSpc>
              <a:buNone/>
              <a:defRPr/>
            </a:pPr>
            <a:r>
              <a:rPr lang="en-US" altLang="zh-CN" sz="2000" b="0" kern="0" dirty="0"/>
              <a:t>             </a:t>
            </a:r>
            <a:r>
              <a:rPr lang="en-US" altLang="zh-CN" sz="2000" b="0" kern="0" dirty="0" err="1">
                <a:solidFill>
                  <a:srgbClr val="FF0000"/>
                </a:solidFill>
              </a:rPr>
              <a:t>Second∷print</a:t>
            </a:r>
            <a:r>
              <a:rPr lang="en-US" altLang="zh-CN" sz="2000" b="0" kern="0" dirty="0">
                <a:solidFill>
                  <a:srgbClr val="FF0000"/>
                </a:solidFill>
              </a:rPr>
              <a:t>();</a:t>
            </a:r>
          </a:p>
          <a:p>
            <a:pPr marL="381076" indent="-381076">
              <a:lnSpc>
                <a:spcPct val="80000"/>
              </a:lnSpc>
              <a:buNone/>
              <a:defRPr/>
            </a:pPr>
            <a:r>
              <a:rPr lang="en-US" altLang="zh-CN" sz="2000" b="0" kern="0" dirty="0"/>
              <a:t>	        </a:t>
            </a:r>
            <a:r>
              <a:rPr lang="en-US" altLang="zh-CN" sz="2000" b="0" kern="0" dirty="0" err="1"/>
              <a:t>cout</a:t>
            </a:r>
            <a:r>
              <a:rPr lang="en-US" altLang="zh-CN" sz="2000" b="0" kern="0" dirty="0"/>
              <a:t>&lt;&lt;" e="&lt;&lt;e;</a:t>
            </a:r>
          </a:p>
          <a:p>
            <a:pPr marL="381076" indent="-381076">
              <a:lnSpc>
                <a:spcPct val="80000"/>
              </a:lnSpc>
              <a:buNone/>
              <a:defRPr/>
            </a:pPr>
            <a:r>
              <a:rPr lang="en-US" altLang="zh-CN" sz="2000" b="0" kern="0" dirty="0"/>
              <a:t>    }</a:t>
            </a:r>
          </a:p>
          <a:p>
            <a:pPr marL="381076" indent="-381076">
              <a:lnSpc>
                <a:spcPct val="80000"/>
              </a:lnSpc>
              <a:buNone/>
              <a:defRPr/>
            </a:pPr>
            <a:r>
              <a:rPr lang="en-US" altLang="zh-CN" sz="2000" b="0" kern="0" dirty="0"/>
              <a:t>};</a:t>
            </a:r>
          </a:p>
        </p:txBody>
      </p:sp>
      <p:pic>
        <p:nvPicPr>
          <p:cNvPr id="3"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50503"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516285" y="27385"/>
            <a:ext cx="82739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6.12</a:t>
            </a:r>
            <a:endParaRPr lang="zh-CN" altLang="en-US" sz="2800" dirty="0">
              <a:latin typeface="Rockwell" pitchFamily="18" charset="0"/>
              <a:ea typeface="微软雅黑" pitchFamily="34" charset="-122"/>
            </a:endParaRPr>
          </a:p>
        </p:txBody>
      </p:sp>
    </p:spTree>
    <p:extLst>
      <p:ext uri="{BB962C8B-B14F-4D97-AF65-F5344CB8AC3E}">
        <p14:creationId xmlns:p14="http://schemas.microsoft.com/office/powerpoint/2010/main" val="154603253"/>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338535" y="909514"/>
            <a:ext cx="8383940" cy="53352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80000"/>
              </a:lnSpc>
              <a:buFont typeface="Wingdings" pitchFamily="2" charset="2"/>
              <a:buNone/>
              <a:defRPr/>
            </a:pPr>
            <a:r>
              <a:rPr lang="en-US" altLang="zh-CN" sz="2000" b="0" kern="0" dirty="0"/>
              <a:t>main()</a:t>
            </a:r>
          </a:p>
          <a:p>
            <a:pPr>
              <a:lnSpc>
                <a:spcPct val="80000"/>
              </a:lnSpc>
              <a:buFont typeface="Wingdings" pitchFamily="2" charset="2"/>
              <a:buNone/>
              <a:defRPr/>
            </a:pPr>
            <a:r>
              <a:rPr lang="en-US" altLang="zh-CN" sz="2000" b="0" kern="0" dirty="0"/>
              <a:t>{</a:t>
            </a:r>
          </a:p>
          <a:p>
            <a:pPr>
              <a:lnSpc>
                <a:spcPct val="80000"/>
              </a:lnSpc>
              <a:buFont typeface="Wingdings" pitchFamily="2" charset="2"/>
              <a:buNone/>
              <a:defRPr/>
            </a:pPr>
            <a:r>
              <a:rPr lang="en-US" altLang="zh-CN" sz="2000" b="0" kern="0" dirty="0"/>
              <a:t>    First obj0;</a:t>
            </a:r>
          </a:p>
          <a:p>
            <a:pPr>
              <a:lnSpc>
                <a:spcPct val="80000"/>
              </a:lnSpc>
              <a:buFont typeface="Wingdings" pitchFamily="2" charset="2"/>
              <a:buNone/>
              <a:defRPr/>
            </a:pPr>
            <a:r>
              <a:rPr lang="en-US" altLang="zh-CN" sz="2000" b="0" kern="0" dirty="0"/>
              <a:t>    obj0.print();</a:t>
            </a:r>
          </a:p>
          <a:p>
            <a:pPr>
              <a:lnSpc>
                <a:spcPct val="80000"/>
              </a:lnSpc>
              <a:buFont typeface="Wingdings" pitchFamily="2" charset="2"/>
              <a:buNone/>
              <a:defRPr/>
            </a:pPr>
            <a:r>
              <a:rPr lang="en-US" altLang="zh-CN" sz="2000" b="0" kern="0" dirty="0"/>
              <a:t>    Second obj1;</a:t>
            </a:r>
          </a:p>
          <a:p>
            <a:pPr>
              <a:lnSpc>
                <a:spcPct val="80000"/>
              </a:lnSpc>
              <a:buFont typeface="Wingdings" pitchFamily="2" charset="2"/>
              <a:buNone/>
              <a:defRPr/>
            </a:pPr>
            <a:r>
              <a:rPr lang="en-US" altLang="zh-CN" sz="2000" b="0" kern="0" dirty="0"/>
              <a:t>    obj1.print();</a:t>
            </a:r>
          </a:p>
          <a:p>
            <a:pPr>
              <a:lnSpc>
                <a:spcPct val="80000"/>
              </a:lnSpc>
              <a:buFont typeface="Wingdings" pitchFamily="2" charset="2"/>
              <a:buNone/>
              <a:defRPr/>
            </a:pPr>
            <a:r>
              <a:rPr lang="en-US" altLang="zh-CN" sz="2000" b="0" kern="0" dirty="0"/>
              <a:t>    Second obj2(10,10,20,20);</a:t>
            </a:r>
          </a:p>
          <a:p>
            <a:pPr>
              <a:lnSpc>
                <a:spcPct val="80000"/>
              </a:lnSpc>
              <a:buFont typeface="Wingdings" pitchFamily="2" charset="2"/>
              <a:buNone/>
              <a:defRPr/>
            </a:pPr>
            <a:r>
              <a:rPr lang="en-US" altLang="zh-CN" sz="2000" b="0" kern="0" dirty="0"/>
              <a:t>    obj2.print();</a:t>
            </a:r>
          </a:p>
          <a:p>
            <a:pPr>
              <a:lnSpc>
                <a:spcPct val="80000"/>
              </a:lnSpc>
              <a:buFont typeface="Wingdings" pitchFamily="2" charset="2"/>
              <a:buNone/>
              <a:defRPr/>
            </a:pPr>
            <a:r>
              <a:rPr lang="en-US" altLang="zh-CN" sz="2000" b="0" kern="0" dirty="0"/>
              <a:t>    Second obj3(10,10);</a:t>
            </a:r>
          </a:p>
          <a:p>
            <a:pPr>
              <a:lnSpc>
                <a:spcPct val="80000"/>
              </a:lnSpc>
              <a:buFont typeface="Wingdings" pitchFamily="2" charset="2"/>
              <a:buNone/>
              <a:defRPr/>
            </a:pPr>
            <a:r>
              <a:rPr lang="en-US" altLang="zh-CN" sz="2000" b="0" kern="0" dirty="0"/>
              <a:t>    obj3.print();</a:t>
            </a:r>
          </a:p>
          <a:p>
            <a:pPr>
              <a:lnSpc>
                <a:spcPct val="80000"/>
              </a:lnSpc>
              <a:buFont typeface="Wingdings" pitchFamily="2" charset="2"/>
              <a:buNone/>
              <a:defRPr/>
            </a:pPr>
            <a:r>
              <a:rPr lang="en-US" altLang="zh-CN" sz="2000" b="0" kern="0" dirty="0"/>
              <a:t>    Third obj4;</a:t>
            </a:r>
          </a:p>
          <a:p>
            <a:pPr>
              <a:lnSpc>
                <a:spcPct val="80000"/>
              </a:lnSpc>
              <a:buFont typeface="Wingdings" pitchFamily="2" charset="2"/>
              <a:buNone/>
              <a:defRPr/>
            </a:pPr>
            <a:r>
              <a:rPr lang="en-US" altLang="zh-CN" sz="2000" b="0" kern="0" dirty="0"/>
              <a:t>    obj4.print();</a:t>
            </a:r>
          </a:p>
          <a:p>
            <a:pPr>
              <a:lnSpc>
                <a:spcPct val="80000"/>
              </a:lnSpc>
              <a:buFont typeface="Wingdings" pitchFamily="2" charset="2"/>
              <a:buNone/>
              <a:defRPr/>
            </a:pPr>
            <a:r>
              <a:rPr lang="en-US" altLang="zh-CN" sz="2000" b="0" kern="0" dirty="0"/>
              <a:t>    Third obj5(10,10,20);</a:t>
            </a:r>
          </a:p>
          <a:p>
            <a:pPr>
              <a:lnSpc>
                <a:spcPct val="80000"/>
              </a:lnSpc>
              <a:buFont typeface="Wingdings" pitchFamily="2" charset="2"/>
              <a:buNone/>
              <a:defRPr/>
            </a:pPr>
            <a:r>
              <a:rPr lang="en-US" altLang="zh-CN" sz="2000" b="0" kern="0" dirty="0"/>
              <a:t>    obj5.print();</a:t>
            </a:r>
          </a:p>
          <a:p>
            <a:pPr>
              <a:lnSpc>
                <a:spcPct val="80000"/>
              </a:lnSpc>
              <a:buFont typeface="Wingdings" pitchFamily="2" charset="2"/>
              <a:buNone/>
              <a:defRPr/>
            </a:pPr>
            <a:r>
              <a:rPr lang="en-US" altLang="zh-CN" sz="2000" b="0" kern="0" dirty="0"/>
              <a:t>    Third obj6(100,100,200,50,50);</a:t>
            </a:r>
          </a:p>
          <a:p>
            <a:pPr>
              <a:lnSpc>
                <a:spcPct val="80000"/>
              </a:lnSpc>
              <a:buFont typeface="Wingdings" pitchFamily="2" charset="2"/>
              <a:buNone/>
              <a:defRPr/>
            </a:pPr>
            <a:r>
              <a:rPr lang="en-US" altLang="zh-CN" sz="2000" b="0" kern="0" dirty="0"/>
              <a:t>    obj6.print();</a:t>
            </a:r>
          </a:p>
          <a:p>
            <a:pPr>
              <a:lnSpc>
                <a:spcPct val="80000"/>
              </a:lnSpc>
              <a:buFont typeface="Wingdings" pitchFamily="2" charset="2"/>
              <a:buNone/>
              <a:defRPr/>
            </a:pPr>
            <a:r>
              <a:rPr lang="en-US" altLang="zh-CN" sz="2000" b="0" kern="0" dirty="0"/>
              <a:t>    return 0;</a:t>
            </a:r>
          </a:p>
          <a:p>
            <a:pPr>
              <a:lnSpc>
                <a:spcPct val="80000"/>
              </a:lnSpc>
              <a:buFont typeface="Wingdings" pitchFamily="2" charset="2"/>
              <a:buNone/>
              <a:defRPr/>
            </a:pPr>
            <a:r>
              <a:rPr lang="en-US" altLang="zh-CN" sz="2000" b="0" kern="0" dirty="0"/>
              <a:t>} </a:t>
            </a:r>
          </a:p>
        </p:txBody>
      </p:sp>
      <p:sp>
        <p:nvSpPr>
          <p:cNvPr id="3" name="Rectangle 4"/>
          <p:cNvSpPr>
            <a:spLocks noChangeArrowheads="1"/>
          </p:cNvSpPr>
          <p:nvPr/>
        </p:nvSpPr>
        <p:spPr bwMode="auto">
          <a:xfrm>
            <a:off x="6459215" y="3213770"/>
            <a:ext cx="3745780" cy="25945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buFont typeface="宋体" panose="02010600030101010101" pitchFamily="2" charset="-122"/>
              <a:buNone/>
            </a:pPr>
            <a:r>
              <a:rPr kumimoji="1" lang="en-US" altLang="zh-CN" sz="2000"/>
              <a:t>a=0 b=0</a:t>
            </a:r>
          </a:p>
          <a:p>
            <a:pPr algn="just" eaLnBrk="1" hangingPunct="1">
              <a:buFont typeface="宋体" panose="02010600030101010101" pitchFamily="2" charset="-122"/>
              <a:buNone/>
            </a:pPr>
            <a:r>
              <a:rPr kumimoji="1" lang="en-US" altLang="zh-CN" sz="2000"/>
              <a:t>a=1 b=1 c=0 d=0</a:t>
            </a:r>
          </a:p>
          <a:p>
            <a:pPr algn="just" eaLnBrk="1" hangingPunct="1">
              <a:buFont typeface="宋体" panose="02010600030101010101" pitchFamily="2" charset="-122"/>
              <a:buNone/>
            </a:pPr>
            <a:r>
              <a:rPr kumimoji="1" lang="en-US" altLang="zh-CN" sz="2000"/>
              <a:t>a=20 b=20 c=10 d=10</a:t>
            </a:r>
          </a:p>
          <a:p>
            <a:pPr algn="just" eaLnBrk="1" hangingPunct="1">
              <a:buFont typeface="宋体" panose="02010600030101010101" pitchFamily="2" charset="-122"/>
              <a:buNone/>
            </a:pPr>
            <a:r>
              <a:rPr kumimoji="1" lang="en-US" altLang="zh-CN" sz="2000"/>
              <a:t>a=11 b=11 c=10 d=10</a:t>
            </a:r>
          </a:p>
          <a:p>
            <a:pPr algn="just" eaLnBrk="1" hangingPunct="1">
              <a:buFont typeface="宋体" panose="02010600030101010101" pitchFamily="2" charset="-122"/>
              <a:buNone/>
            </a:pPr>
            <a:r>
              <a:rPr kumimoji="1" lang="en-US" altLang="zh-CN" sz="2000"/>
              <a:t>a=1 b=1 c=0 d=0 e=0</a:t>
            </a:r>
          </a:p>
          <a:p>
            <a:pPr algn="just" eaLnBrk="1" hangingPunct="1">
              <a:buFont typeface="宋体" panose="02010600030101010101" pitchFamily="2" charset="-122"/>
              <a:buNone/>
            </a:pPr>
            <a:r>
              <a:rPr kumimoji="1" lang="en-US" altLang="zh-CN" sz="2000"/>
              <a:t>a=11 b=11 c=10 d=10 e=20</a:t>
            </a:r>
          </a:p>
          <a:p>
            <a:pPr algn="just" eaLnBrk="1" hangingPunct="1">
              <a:buFont typeface="宋体" panose="02010600030101010101" pitchFamily="2" charset="-122"/>
              <a:buNone/>
            </a:pPr>
            <a:r>
              <a:rPr kumimoji="1" lang="en-US" altLang="zh-CN" sz="2000"/>
              <a:t>a=50 b=50 c=100 d=100 e=200</a:t>
            </a:r>
          </a:p>
        </p:txBody>
      </p:sp>
      <p:pic>
        <p:nvPicPr>
          <p:cNvPr id="4" name="矩形 1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44" y="-26590"/>
            <a:ext cx="9252439"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50503"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516285" y="27385"/>
            <a:ext cx="827398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latin typeface="Rockwell" pitchFamily="18" charset="0"/>
                <a:ea typeface="微软雅黑" pitchFamily="34" charset="-122"/>
              </a:rPr>
              <a:t>例</a:t>
            </a:r>
            <a:r>
              <a:rPr lang="en-US" altLang="zh-CN" sz="3000" dirty="0" smtClean="0">
                <a:latin typeface="Rockwell" pitchFamily="18" charset="0"/>
                <a:ea typeface="微软雅黑" pitchFamily="34" charset="-122"/>
              </a:rPr>
              <a:t>6.12</a:t>
            </a:r>
            <a:endParaRPr lang="zh-CN" altLang="en-US" sz="2800" dirty="0">
              <a:latin typeface="Rockwell" pitchFamily="18" charset="0"/>
              <a:ea typeface="微软雅黑" pitchFamily="34" charset="-122"/>
            </a:endParaRPr>
          </a:p>
        </p:txBody>
      </p:sp>
    </p:spTree>
    <p:extLst>
      <p:ext uri="{BB962C8B-B14F-4D97-AF65-F5344CB8AC3E}">
        <p14:creationId xmlns:p14="http://schemas.microsoft.com/office/powerpoint/2010/main" val="3750529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a:solidFill>
                  <a:schemeClr val="bg1"/>
                </a:solidFill>
                <a:latin typeface="微软雅黑" pitchFamily="34" charset="-122"/>
                <a:ea typeface="微软雅黑" pitchFamily="34" charset="-122"/>
                <a:cs typeface="方正兰亭细黑_GBK"/>
                <a:sym typeface="微软雅黑" pitchFamily="34" charset="-122"/>
              </a:rPr>
              <a:t>4</a:t>
            </a: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a:latin typeface="Impact" pitchFamily="34" charset="0"/>
                <a:ea typeface="方正大黑简体" pitchFamily="65" charset="-122"/>
              </a:rPr>
              <a:t>第四部分</a:t>
            </a: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200" dirty="0" smtClean="0">
                <a:latin typeface="微软雅黑" pitchFamily="34" charset="-122"/>
                <a:ea typeface="微软雅黑" pitchFamily="34" charset="-122"/>
              </a:rPr>
              <a:t>多继承</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745584435"/>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90928" y="981522"/>
            <a:ext cx="7815930" cy="464927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t>单继承</a:t>
            </a:r>
          </a:p>
          <a:p>
            <a:pPr lvl="1">
              <a:defRPr/>
            </a:pPr>
            <a:r>
              <a:rPr lang="zh-CN" altLang="en-US" sz="2801" b="0" kern="0" dirty="0"/>
              <a:t>派生类只从一个基类派生。</a:t>
            </a:r>
          </a:p>
          <a:p>
            <a:pPr>
              <a:defRPr/>
            </a:pPr>
            <a:r>
              <a:rPr lang="zh-CN" altLang="en-US" sz="2801" b="0" kern="0" dirty="0"/>
              <a:t>多继承</a:t>
            </a:r>
          </a:p>
          <a:p>
            <a:pPr lvl="1">
              <a:defRPr/>
            </a:pPr>
            <a:r>
              <a:rPr lang="zh-CN" altLang="en-US" sz="2801" b="0" kern="0" dirty="0"/>
              <a:t>派生类从多个基类派生。</a:t>
            </a:r>
          </a:p>
          <a:p>
            <a:pPr>
              <a:defRPr/>
            </a:pPr>
            <a:r>
              <a:rPr lang="zh-CN" altLang="en-US" sz="2801" b="0" kern="0" dirty="0"/>
              <a:t>多重派生</a:t>
            </a:r>
          </a:p>
          <a:p>
            <a:pPr lvl="1">
              <a:defRPr/>
            </a:pPr>
            <a:r>
              <a:rPr lang="zh-CN" altLang="en-US" sz="2801" b="0" kern="0" dirty="0"/>
              <a:t>由一个基类派生出多个不同的派生类。</a:t>
            </a:r>
          </a:p>
          <a:p>
            <a:pPr>
              <a:defRPr/>
            </a:pPr>
            <a:r>
              <a:rPr lang="zh-CN" altLang="en-US" sz="2801" b="0" kern="0" dirty="0"/>
              <a:t>多层派生</a:t>
            </a:r>
          </a:p>
          <a:p>
            <a:pPr lvl="1">
              <a:defRPr/>
            </a:pPr>
            <a:r>
              <a:rPr lang="zh-CN" altLang="en-US" sz="2801" b="0" kern="0" dirty="0"/>
              <a:t>派生类又作为基类，继续派生新的类。</a:t>
            </a:r>
          </a:p>
        </p:txBody>
      </p:sp>
      <p:pic>
        <p:nvPicPr>
          <p:cNvPr id="5"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0247"/>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3" name="TextBox 64"/>
          <p:cNvSpPr txBox="1">
            <a:spLocks noChangeArrowheads="1"/>
          </p:cNvSpPr>
          <p:nvPr/>
        </p:nvSpPr>
        <p:spPr bwMode="auto">
          <a:xfrm>
            <a:off x="747329" y="25797"/>
            <a:ext cx="7082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latin typeface="Rockwell" pitchFamily="18" charset="0"/>
                <a:ea typeface="微软雅黑" pitchFamily="34" charset="-122"/>
              </a:rPr>
              <a:t>1. </a:t>
            </a:r>
            <a:r>
              <a:rPr lang="zh-CN" altLang="en-US" sz="3000" dirty="0" smtClean="0">
                <a:latin typeface="Rockwell" pitchFamily="18" charset="0"/>
                <a:ea typeface="微软雅黑" pitchFamily="34" charset="-122"/>
              </a:rPr>
              <a:t>基本概念</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1456373688"/>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259355" y="1269554"/>
            <a:ext cx="3124923" cy="434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000000"/>
                </a:solidFill>
              </a:rPr>
              <a:t>class  person {</a:t>
            </a:r>
          </a:p>
          <a:p>
            <a:pPr eaLnBrk="1" hangingPunct="1">
              <a:spcBef>
                <a:spcPct val="50000"/>
              </a:spcBef>
            </a:pPr>
            <a:r>
              <a:rPr kumimoji="1" lang="en-US" altLang="zh-CN" dirty="0">
                <a:solidFill>
                  <a:srgbClr val="000000"/>
                </a:solidFill>
              </a:rPr>
              <a:t>     protected:</a:t>
            </a:r>
          </a:p>
          <a:p>
            <a:pPr eaLnBrk="1" hangingPunct="1">
              <a:spcBef>
                <a:spcPct val="50000"/>
              </a:spcBef>
            </a:pPr>
            <a:r>
              <a:rPr kumimoji="1" lang="en-US" altLang="zh-CN" dirty="0">
                <a:solidFill>
                  <a:srgbClr val="000000"/>
                </a:solidFill>
              </a:rPr>
              <a:t>        char  name[10];</a:t>
            </a:r>
          </a:p>
          <a:p>
            <a:pPr eaLnBrk="1" hangingPunct="1">
              <a:spcBef>
                <a:spcPct val="50000"/>
              </a:spcBef>
            </a:pPr>
            <a:r>
              <a:rPr kumimoji="1" lang="en-US" altLang="zh-CN" dirty="0">
                <a:solidFill>
                  <a:srgbClr val="000000"/>
                </a:solidFill>
              </a:rPr>
              <a:t>        </a:t>
            </a:r>
            <a:r>
              <a:rPr kumimoji="1" lang="en-US" altLang="zh-CN" dirty="0" err="1">
                <a:solidFill>
                  <a:srgbClr val="000000"/>
                </a:solidFill>
              </a:rPr>
              <a:t>int</a:t>
            </a:r>
            <a:r>
              <a:rPr kumimoji="1" lang="en-US" altLang="zh-CN" dirty="0">
                <a:solidFill>
                  <a:srgbClr val="000000"/>
                </a:solidFill>
              </a:rPr>
              <a:t>  age;</a:t>
            </a:r>
          </a:p>
          <a:p>
            <a:pPr eaLnBrk="1" hangingPunct="1">
              <a:spcBef>
                <a:spcPct val="50000"/>
              </a:spcBef>
            </a:pPr>
            <a:r>
              <a:rPr kumimoji="1" lang="en-US" altLang="zh-CN" dirty="0">
                <a:solidFill>
                  <a:srgbClr val="000000"/>
                </a:solidFill>
              </a:rPr>
              <a:t>        char  sex;</a:t>
            </a:r>
          </a:p>
          <a:p>
            <a:pPr eaLnBrk="1" hangingPunct="1">
              <a:spcBef>
                <a:spcPct val="50000"/>
              </a:spcBef>
            </a:pPr>
            <a:r>
              <a:rPr kumimoji="1" lang="en-US" altLang="zh-CN" dirty="0">
                <a:solidFill>
                  <a:srgbClr val="000000"/>
                </a:solidFill>
              </a:rPr>
              <a:t>     public:</a:t>
            </a:r>
          </a:p>
          <a:p>
            <a:pPr eaLnBrk="1" hangingPunct="1">
              <a:spcBef>
                <a:spcPct val="50000"/>
              </a:spcBef>
            </a:pPr>
            <a:r>
              <a:rPr kumimoji="1" lang="en-US" altLang="zh-CN" dirty="0">
                <a:solidFill>
                  <a:srgbClr val="000000"/>
                </a:solidFill>
              </a:rPr>
              <a:t>        void  print();</a:t>
            </a:r>
          </a:p>
          <a:p>
            <a:pPr eaLnBrk="1" hangingPunct="1">
              <a:spcBef>
                <a:spcPct val="50000"/>
              </a:spcBef>
            </a:pPr>
            <a:r>
              <a:rPr kumimoji="1" lang="en-US" altLang="zh-CN" dirty="0">
                <a:solidFill>
                  <a:srgbClr val="000000"/>
                </a:solidFill>
              </a:rPr>
              <a:t>    }; </a:t>
            </a:r>
          </a:p>
        </p:txBody>
      </p:sp>
      <p:sp>
        <p:nvSpPr>
          <p:cNvPr id="7171" name="Text Box 3"/>
          <p:cNvSpPr txBox="1">
            <a:spLocks noChangeArrowheads="1"/>
          </p:cNvSpPr>
          <p:nvPr/>
        </p:nvSpPr>
        <p:spPr bwMode="auto">
          <a:xfrm>
            <a:off x="6531075" y="1052757"/>
            <a:ext cx="3658447" cy="544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000000"/>
                </a:solidFill>
              </a:rPr>
              <a:t>class  employee{ </a:t>
            </a:r>
          </a:p>
          <a:p>
            <a:pPr eaLnBrk="1" hangingPunct="1">
              <a:spcBef>
                <a:spcPct val="50000"/>
              </a:spcBef>
            </a:pPr>
            <a:r>
              <a:rPr kumimoji="1" lang="en-US" altLang="zh-CN" dirty="0">
                <a:solidFill>
                  <a:srgbClr val="000000"/>
                </a:solidFill>
              </a:rPr>
              <a:t>     protected:</a:t>
            </a:r>
          </a:p>
          <a:p>
            <a:pPr eaLnBrk="1" hangingPunct="1">
              <a:spcBef>
                <a:spcPct val="50000"/>
              </a:spcBef>
            </a:pPr>
            <a:r>
              <a:rPr kumimoji="1" lang="en-US" altLang="zh-CN" dirty="0">
                <a:solidFill>
                  <a:srgbClr val="000000"/>
                </a:solidFill>
              </a:rPr>
              <a:t>        char  name[10];</a:t>
            </a:r>
          </a:p>
          <a:p>
            <a:pPr eaLnBrk="1" hangingPunct="1">
              <a:spcBef>
                <a:spcPct val="50000"/>
              </a:spcBef>
            </a:pPr>
            <a:r>
              <a:rPr kumimoji="1" lang="en-US" altLang="zh-CN" dirty="0">
                <a:solidFill>
                  <a:srgbClr val="000000"/>
                </a:solidFill>
              </a:rPr>
              <a:t>        </a:t>
            </a:r>
            <a:r>
              <a:rPr kumimoji="1" lang="en-US" altLang="zh-CN" dirty="0" err="1">
                <a:solidFill>
                  <a:srgbClr val="000000"/>
                </a:solidFill>
              </a:rPr>
              <a:t>int</a:t>
            </a:r>
            <a:r>
              <a:rPr kumimoji="1" lang="en-US" altLang="zh-CN" dirty="0">
                <a:solidFill>
                  <a:srgbClr val="000000"/>
                </a:solidFill>
              </a:rPr>
              <a:t>  age;</a:t>
            </a:r>
          </a:p>
          <a:p>
            <a:pPr eaLnBrk="1" hangingPunct="1">
              <a:spcBef>
                <a:spcPct val="50000"/>
              </a:spcBef>
            </a:pPr>
            <a:r>
              <a:rPr kumimoji="1" lang="en-US" altLang="zh-CN" dirty="0">
                <a:solidFill>
                  <a:srgbClr val="000000"/>
                </a:solidFill>
              </a:rPr>
              <a:t>        char  sex;</a:t>
            </a:r>
          </a:p>
          <a:p>
            <a:pPr eaLnBrk="1" hangingPunct="1">
              <a:spcBef>
                <a:spcPct val="50000"/>
              </a:spcBef>
            </a:pPr>
            <a:r>
              <a:rPr kumimoji="1" lang="en-US" altLang="zh-CN" dirty="0">
                <a:solidFill>
                  <a:srgbClr val="000000"/>
                </a:solidFill>
              </a:rPr>
              <a:t>        </a:t>
            </a:r>
            <a:r>
              <a:rPr kumimoji="1" lang="en-US" altLang="zh-CN" dirty="0">
                <a:solidFill>
                  <a:srgbClr val="336600"/>
                </a:solidFill>
              </a:rPr>
              <a:t>char  department[20];</a:t>
            </a:r>
          </a:p>
          <a:p>
            <a:pPr eaLnBrk="1" hangingPunct="1">
              <a:spcBef>
                <a:spcPct val="50000"/>
              </a:spcBef>
            </a:pPr>
            <a:r>
              <a:rPr kumimoji="1" lang="en-US" altLang="zh-CN" dirty="0">
                <a:solidFill>
                  <a:srgbClr val="336600"/>
                </a:solidFill>
              </a:rPr>
              <a:t>        float  salary;</a:t>
            </a:r>
          </a:p>
          <a:p>
            <a:pPr eaLnBrk="1" hangingPunct="1">
              <a:spcBef>
                <a:spcPct val="50000"/>
              </a:spcBef>
            </a:pPr>
            <a:r>
              <a:rPr kumimoji="1" lang="en-US" altLang="zh-CN" dirty="0">
                <a:solidFill>
                  <a:srgbClr val="000000"/>
                </a:solidFill>
              </a:rPr>
              <a:t>  public:</a:t>
            </a:r>
          </a:p>
          <a:p>
            <a:pPr eaLnBrk="1" hangingPunct="1">
              <a:spcBef>
                <a:spcPct val="50000"/>
              </a:spcBef>
            </a:pPr>
            <a:r>
              <a:rPr kumimoji="1" lang="en-US" altLang="zh-CN" dirty="0">
                <a:solidFill>
                  <a:srgbClr val="000000"/>
                </a:solidFill>
              </a:rPr>
              <a:t>        print();</a:t>
            </a:r>
          </a:p>
          <a:p>
            <a:pPr eaLnBrk="1" hangingPunct="1">
              <a:spcBef>
                <a:spcPct val="50000"/>
              </a:spcBef>
            </a:pPr>
            <a:r>
              <a:rPr kumimoji="1" lang="en-US" altLang="zh-CN" dirty="0">
                <a:solidFill>
                  <a:srgbClr val="000000"/>
                </a:solidFill>
              </a:rPr>
              <a:t>     }; </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继承和派生的</a:t>
            </a:r>
            <a:r>
              <a:rPr lang="zh-CN" altLang="en-US" sz="3000" dirty="0">
                <a:solidFill>
                  <a:schemeClr val="bg1"/>
                </a:solidFill>
                <a:latin typeface="Rockwell" pitchFamily="18" charset="0"/>
                <a:ea typeface="微软雅黑" pitchFamily="34" charset="-122"/>
              </a:rPr>
              <a:t>概念</a:t>
            </a:r>
          </a:p>
        </p:txBody>
      </p:sp>
    </p:spTree>
    <p:extLst>
      <p:ext uri="{BB962C8B-B14F-4D97-AF65-F5344CB8AC3E}">
        <p14:creationId xmlns:p14="http://schemas.microsoft.com/office/powerpoint/2010/main" val="30163469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55873" y="1053530"/>
            <a:ext cx="8383940" cy="42650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en-US" altLang="zh-CN" sz="2801" b="0" kern="0" dirty="0">
                <a:solidFill>
                  <a:srgbClr val="000000"/>
                </a:solidFill>
              </a:rPr>
              <a:t>     </a:t>
            </a:r>
            <a:r>
              <a:rPr lang="zh-CN" altLang="en-US" sz="2801" b="0" kern="0" dirty="0">
                <a:solidFill>
                  <a:srgbClr val="000000"/>
                </a:solidFill>
              </a:rPr>
              <a:t>有两个以上基类的派生类声明的一般形式如下</a:t>
            </a:r>
            <a:r>
              <a:rPr lang="en-US" altLang="zh-CN" sz="2801" b="0" kern="0" dirty="0">
                <a:solidFill>
                  <a:srgbClr val="000000"/>
                </a:solidFill>
              </a:rPr>
              <a:t>:</a:t>
            </a:r>
          </a:p>
          <a:p>
            <a:pPr algn="just">
              <a:buFont typeface="Wingdings" pitchFamily="2" charset="2"/>
              <a:buNone/>
              <a:defRPr/>
            </a:pPr>
            <a:r>
              <a:rPr lang="en-US" altLang="zh-CN" sz="2801" b="0" kern="0" dirty="0">
                <a:solidFill>
                  <a:srgbClr val="000000"/>
                </a:solidFill>
              </a:rPr>
              <a:t>    </a:t>
            </a:r>
            <a:r>
              <a:rPr lang="en-US" altLang="zh-CN" sz="2801" b="0" kern="0" dirty="0">
                <a:solidFill>
                  <a:srgbClr val="CC0000"/>
                </a:solidFill>
              </a:rPr>
              <a:t>class </a:t>
            </a:r>
            <a:r>
              <a:rPr lang="zh-CN" altLang="en-US" sz="2801" b="0" kern="0" dirty="0">
                <a:solidFill>
                  <a:srgbClr val="CC0000"/>
                </a:solidFill>
              </a:rPr>
              <a:t>派生类名</a:t>
            </a:r>
            <a:r>
              <a:rPr lang="en-US" altLang="zh-CN" sz="2801" b="0" kern="0" dirty="0">
                <a:solidFill>
                  <a:srgbClr val="CC0000"/>
                </a:solidFill>
              </a:rPr>
              <a:t>:</a:t>
            </a:r>
            <a:r>
              <a:rPr lang="zh-CN" altLang="en-US" sz="2801" b="0" kern="0" dirty="0">
                <a:solidFill>
                  <a:srgbClr val="CC0000"/>
                </a:solidFill>
              </a:rPr>
              <a:t>继承方式</a:t>
            </a:r>
            <a:r>
              <a:rPr lang="en-US" altLang="zh-CN" sz="2801" b="0" kern="0" dirty="0">
                <a:solidFill>
                  <a:srgbClr val="CC0000"/>
                </a:solidFill>
              </a:rPr>
              <a:t>1  </a:t>
            </a:r>
            <a:r>
              <a:rPr lang="zh-CN" altLang="en-US" sz="2801" b="0" kern="0" dirty="0">
                <a:solidFill>
                  <a:srgbClr val="CC0000"/>
                </a:solidFill>
              </a:rPr>
              <a:t>基类名</a:t>
            </a:r>
            <a:r>
              <a:rPr lang="en-US" altLang="zh-CN" sz="2801" b="0" kern="0" dirty="0">
                <a:solidFill>
                  <a:srgbClr val="CC0000"/>
                </a:solidFill>
              </a:rPr>
              <a:t>1,…,</a:t>
            </a:r>
            <a:r>
              <a:rPr lang="zh-CN" altLang="en-US" sz="2801" b="0" kern="0" dirty="0">
                <a:solidFill>
                  <a:srgbClr val="CC0000"/>
                </a:solidFill>
              </a:rPr>
              <a:t>继承方式</a:t>
            </a:r>
            <a:r>
              <a:rPr lang="en-US" altLang="zh-CN" sz="2801" b="0" kern="0" dirty="0">
                <a:solidFill>
                  <a:srgbClr val="CC0000"/>
                </a:solidFill>
              </a:rPr>
              <a:t>n  </a:t>
            </a:r>
            <a:r>
              <a:rPr lang="zh-CN" altLang="en-US" sz="2801" b="0" kern="0" dirty="0">
                <a:solidFill>
                  <a:srgbClr val="CC0000"/>
                </a:solidFill>
              </a:rPr>
              <a:t>基类名</a:t>
            </a:r>
            <a:r>
              <a:rPr lang="en-US" altLang="zh-CN" sz="2801" b="0" kern="0" dirty="0">
                <a:solidFill>
                  <a:srgbClr val="CC0000"/>
                </a:solidFill>
              </a:rPr>
              <a:t>n{</a:t>
            </a:r>
          </a:p>
          <a:p>
            <a:pPr algn="just">
              <a:buFont typeface="Wingdings" pitchFamily="2" charset="2"/>
              <a:buNone/>
              <a:defRPr/>
            </a:pPr>
            <a:r>
              <a:rPr lang="en-US" altLang="zh-CN" sz="2801" b="0" kern="0" dirty="0">
                <a:solidFill>
                  <a:srgbClr val="CC0000"/>
                </a:solidFill>
              </a:rPr>
              <a:t>          // </a:t>
            </a:r>
            <a:r>
              <a:rPr lang="zh-CN" altLang="en-US" sz="2801" b="0" kern="0" dirty="0">
                <a:solidFill>
                  <a:srgbClr val="CC0000"/>
                </a:solidFill>
              </a:rPr>
              <a:t>派生类新增的数据成员和成员函数</a:t>
            </a:r>
          </a:p>
          <a:p>
            <a:pPr>
              <a:buFont typeface="Wingdings" pitchFamily="2" charset="2"/>
              <a:buNone/>
              <a:defRPr/>
            </a:pPr>
            <a:r>
              <a:rPr lang="zh-CN" altLang="en-US" sz="2801" b="0" kern="0" dirty="0">
                <a:solidFill>
                  <a:srgbClr val="CC0000"/>
                </a:solidFill>
              </a:rPr>
              <a:t>     </a:t>
            </a:r>
            <a:r>
              <a:rPr lang="en-US" altLang="zh-CN" sz="2801" b="0" kern="0" dirty="0">
                <a:solidFill>
                  <a:srgbClr val="CC0000"/>
                </a:solidFill>
              </a:rPr>
              <a:t>};</a:t>
            </a:r>
            <a:r>
              <a:rPr lang="en-US" altLang="zh-CN" sz="2801" b="0" kern="0" dirty="0">
                <a:solidFill>
                  <a:srgbClr val="000000"/>
                </a:solidFill>
              </a:rPr>
              <a:t> </a:t>
            </a:r>
          </a:p>
          <a:p>
            <a:pPr>
              <a:buFont typeface="Wingdings" pitchFamily="2" charset="2"/>
              <a:buNone/>
              <a:defRPr/>
            </a:pPr>
            <a:endParaRPr lang="en-US" altLang="zh-CN" sz="2801" kern="0" dirty="0">
              <a:solidFill>
                <a:srgbClr val="000000"/>
              </a:solidFill>
            </a:endParaRPr>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747329" y="25797"/>
            <a:ext cx="7082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latin typeface="Rockwell" pitchFamily="18" charset="0"/>
                <a:ea typeface="微软雅黑" pitchFamily="34" charset="-122"/>
              </a:rPr>
              <a:t>2.</a:t>
            </a:r>
            <a:r>
              <a:rPr lang="zh-CN" altLang="en-US" sz="3000" dirty="0">
                <a:latin typeface="Rockwell" pitchFamily="18" charset="0"/>
                <a:ea typeface="微软雅黑" pitchFamily="34" charset="-122"/>
              </a:rPr>
              <a:t>多继承</a:t>
            </a:r>
          </a:p>
        </p:txBody>
      </p:sp>
    </p:spTree>
    <p:extLst>
      <p:ext uri="{BB962C8B-B14F-4D97-AF65-F5344CB8AC3E}">
        <p14:creationId xmlns:p14="http://schemas.microsoft.com/office/powerpoint/2010/main" val="4103336055"/>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994538" y="981302"/>
            <a:ext cx="7774199" cy="468897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90000"/>
              </a:lnSpc>
              <a:buFont typeface="Wingdings" pitchFamily="2" charset="2"/>
              <a:buNone/>
              <a:defRPr/>
            </a:pPr>
            <a:r>
              <a:rPr lang="en-US" altLang="zh-CN" sz="2400" b="0" kern="0" dirty="0">
                <a:latin typeface="Courier New" pitchFamily="49" charset="0"/>
                <a:ea typeface="楷体_GB2312" charset="-122"/>
              </a:rPr>
              <a:t>Class z</a:t>
            </a:r>
            <a:r>
              <a:rPr lang="zh-CN" altLang="en-US" sz="2400" b="0" kern="0" dirty="0">
                <a:latin typeface="Courier New" pitchFamily="49" charset="0"/>
                <a:ea typeface="楷体_GB2312" charset="-122"/>
              </a:rPr>
              <a:t>：</a:t>
            </a:r>
            <a:r>
              <a:rPr lang="en-US" altLang="zh-CN" sz="2400" b="0" kern="0" dirty="0">
                <a:latin typeface="Courier New" pitchFamily="49" charset="0"/>
                <a:ea typeface="楷体_GB2312" charset="-122"/>
              </a:rPr>
              <a:t>public </a:t>
            </a:r>
            <a:r>
              <a:rPr lang="en-US" altLang="zh-CN" sz="2400" b="0" kern="0" dirty="0" err="1">
                <a:latin typeface="Courier New" pitchFamily="49" charset="0"/>
                <a:ea typeface="楷体_GB2312" charset="-122"/>
              </a:rPr>
              <a:t>x,y</a:t>
            </a:r>
            <a:r>
              <a:rPr lang="en-US" altLang="zh-CN" sz="2400" b="0" kern="0" dirty="0">
                <a:latin typeface="Courier New" pitchFamily="49" charset="0"/>
                <a:ea typeface="楷体_GB2312" charset="-122"/>
              </a:rPr>
              <a:t>{    </a:t>
            </a:r>
          </a:p>
          <a:p>
            <a:pPr algn="just">
              <a:lnSpc>
                <a:spcPct val="90000"/>
              </a:lnSpc>
              <a:buFont typeface="Wingdings" pitchFamily="2" charset="2"/>
              <a:buNone/>
              <a:defRPr/>
            </a:pPr>
            <a:r>
              <a:rPr lang="en-US" altLang="zh-CN" sz="2400" b="0" kern="0" dirty="0">
                <a:latin typeface="Courier New" pitchFamily="49" charset="0"/>
                <a:ea typeface="楷体_GB2312" charset="-122"/>
              </a:rPr>
              <a:t>     //</a:t>
            </a:r>
            <a:r>
              <a:rPr lang="zh-CN" altLang="en-US" sz="2400" b="0" kern="0" dirty="0">
                <a:latin typeface="Courier New" pitchFamily="49" charset="0"/>
                <a:ea typeface="楷体_GB2312" charset="-122"/>
              </a:rPr>
              <a:t>类</a:t>
            </a:r>
            <a:r>
              <a:rPr lang="en-US" altLang="zh-CN" sz="2400" b="0" kern="0" dirty="0">
                <a:latin typeface="Courier New" pitchFamily="49" charset="0"/>
                <a:ea typeface="楷体_GB2312" charset="-122"/>
              </a:rPr>
              <a:t>z</a:t>
            </a:r>
            <a:r>
              <a:rPr lang="zh-CN" altLang="en-US" sz="2400" b="0" kern="0" dirty="0">
                <a:latin typeface="Courier New" pitchFamily="49" charset="0"/>
                <a:ea typeface="楷体_GB2312" charset="-122"/>
              </a:rPr>
              <a:t>公有继承了类 </a:t>
            </a:r>
            <a:r>
              <a:rPr lang="en-US" altLang="zh-CN" sz="2400" b="0" kern="0" dirty="0">
                <a:latin typeface="Courier New" pitchFamily="49" charset="0"/>
                <a:ea typeface="楷体_GB2312" charset="-122"/>
              </a:rPr>
              <a:t>x</a:t>
            </a:r>
            <a:r>
              <a:rPr lang="zh-CN" altLang="en-US" sz="2400" b="0" kern="0" dirty="0">
                <a:latin typeface="Courier New" pitchFamily="49" charset="0"/>
                <a:ea typeface="楷体_GB2312" charset="-122"/>
              </a:rPr>
              <a:t>，私有继承了类</a:t>
            </a:r>
            <a:r>
              <a:rPr lang="en-US" altLang="zh-CN" sz="2400" b="0" kern="0" dirty="0">
                <a:latin typeface="Courier New" pitchFamily="49" charset="0"/>
                <a:ea typeface="楷体_GB2312" charset="-122"/>
              </a:rPr>
              <a:t>y</a:t>
            </a:r>
          </a:p>
          <a:p>
            <a:pPr algn="just">
              <a:lnSpc>
                <a:spcPct val="90000"/>
              </a:lnSpc>
              <a:buFont typeface="Wingdings" pitchFamily="2" charset="2"/>
              <a:buNone/>
              <a:defRPr/>
            </a:pPr>
            <a:r>
              <a:rPr lang="en-US" altLang="zh-CN" sz="2400" b="0" kern="0" dirty="0">
                <a:latin typeface="Courier New" pitchFamily="49" charset="0"/>
                <a:ea typeface="楷体_GB2312" charset="-122"/>
              </a:rPr>
              <a:t>    //</a:t>
            </a:r>
            <a:r>
              <a:rPr lang="en-US" altLang="zh-CN" sz="2400" b="0" kern="0" dirty="0">
                <a:latin typeface="Arial"/>
                <a:ea typeface="楷体_GB2312" charset="-122"/>
              </a:rPr>
              <a:t>…</a:t>
            </a:r>
            <a:endParaRPr lang="en-US" altLang="zh-CN" sz="2400" b="0" kern="0" dirty="0">
              <a:latin typeface="Courier New" pitchFamily="49" charset="0"/>
              <a:ea typeface="楷体_GB2312" charset="-122"/>
            </a:endParaRPr>
          </a:p>
          <a:p>
            <a:pPr algn="just">
              <a:lnSpc>
                <a:spcPct val="90000"/>
              </a:lnSpc>
              <a:buFont typeface="Wingdings" pitchFamily="2" charset="2"/>
              <a:buNone/>
              <a:defRPr/>
            </a:pPr>
            <a:r>
              <a:rPr lang="en-US" altLang="zh-CN" sz="2400" b="0" kern="0" dirty="0">
                <a:latin typeface="Courier New" pitchFamily="49" charset="0"/>
                <a:ea typeface="楷体_GB2312" charset="-122"/>
              </a:rPr>
              <a:t>};</a:t>
            </a:r>
          </a:p>
          <a:p>
            <a:pPr algn="just">
              <a:lnSpc>
                <a:spcPct val="90000"/>
              </a:lnSpc>
              <a:buFont typeface="Wingdings" pitchFamily="2" charset="2"/>
              <a:buNone/>
              <a:defRPr/>
            </a:pPr>
            <a:r>
              <a:rPr lang="en-US" altLang="zh-CN" sz="2400" b="0" kern="0" dirty="0">
                <a:latin typeface="Courier New" pitchFamily="49" charset="0"/>
                <a:ea typeface="楷体_GB2312" charset="-122"/>
              </a:rPr>
              <a:t>class z</a:t>
            </a:r>
            <a:r>
              <a:rPr lang="zh-CN" altLang="en-US" sz="2400" b="0" kern="0" dirty="0">
                <a:latin typeface="Courier New" pitchFamily="49" charset="0"/>
                <a:ea typeface="楷体_GB2312" charset="-122"/>
              </a:rPr>
              <a:t>：</a:t>
            </a:r>
            <a:r>
              <a:rPr lang="en-US" altLang="zh-CN" sz="2400" b="0" kern="0" dirty="0" err="1">
                <a:latin typeface="Courier New" pitchFamily="49" charset="0"/>
                <a:ea typeface="楷体_GB2312" charset="-122"/>
              </a:rPr>
              <a:t>x,public</a:t>
            </a:r>
            <a:r>
              <a:rPr lang="en-US" altLang="zh-CN" sz="2400" b="0" kern="0" dirty="0">
                <a:latin typeface="Courier New" pitchFamily="49" charset="0"/>
                <a:ea typeface="楷体_GB2312" charset="-122"/>
              </a:rPr>
              <a:t> y{   </a:t>
            </a:r>
          </a:p>
          <a:p>
            <a:pPr algn="just">
              <a:lnSpc>
                <a:spcPct val="90000"/>
              </a:lnSpc>
              <a:buFont typeface="Wingdings" pitchFamily="2" charset="2"/>
              <a:buNone/>
              <a:defRPr/>
            </a:pPr>
            <a:r>
              <a:rPr lang="en-US" altLang="zh-CN" sz="2400" b="0" kern="0" dirty="0">
                <a:latin typeface="Courier New" pitchFamily="49" charset="0"/>
                <a:ea typeface="楷体_GB2312" charset="-122"/>
              </a:rPr>
              <a:t>	//</a:t>
            </a:r>
            <a:r>
              <a:rPr lang="zh-CN" altLang="en-US" sz="2400" b="0" kern="0" dirty="0">
                <a:latin typeface="Courier New" pitchFamily="49" charset="0"/>
                <a:ea typeface="楷体_GB2312" charset="-122"/>
              </a:rPr>
              <a:t>类</a:t>
            </a:r>
            <a:r>
              <a:rPr lang="en-US" altLang="zh-CN" sz="2400" b="0" kern="0" dirty="0">
                <a:latin typeface="Courier New" pitchFamily="49" charset="0"/>
                <a:ea typeface="楷体_GB2312" charset="-122"/>
              </a:rPr>
              <a:t>z</a:t>
            </a:r>
            <a:r>
              <a:rPr lang="zh-CN" altLang="en-US" sz="2400" b="0" kern="0" dirty="0">
                <a:latin typeface="Courier New" pitchFamily="49" charset="0"/>
                <a:ea typeface="楷体_GB2312" charset="-122"/>
              </a:rPr>
              <a:t>私有继承了类</a:t>
            </a:r>
            <a:r>
              <a:rPr lang="en-US" altLang="zh-CN" sz="2400" b="0" kern="0" dirty="0">
                <a:latin typeface="Courier New" pitchFamily="49" charset="0"/>
                <a:ea typeface="楷体_GB2312" charset="-122"/>
              </a:rPr>
              <a:t>x</a:t>
            </a:r>
            <a:r>
              <a:rPr lang="zh-CN" altLang="en-US" sz="2400" b="0" kern="0" dirty="0">
                <a:latin typeface="Courier New" pitchFamily="49" charset="0"/>
                <a:ea typeface="楷体_GB2312" charset="-122"/>
              </a:rPr>
              <a:t>，公有继承了类</a:t>
            </a:r>
            <a:r>
              <a:rPr lang="en-US" altLang="zh-CN" sz="2400" b="0" kern="0" dirty="0">
                <a:latin typeface="Courier New" pitchFamily="49" charset="0"/>
                <a:ea typeface="楷体_GB2312" charset="-122"/>
              </a:rPr>
              <a:t>y</a:t>
            </a:r>
          </a:p>
          <a:p>
            <a:pPr algn="just">
              <a:lnSpc>
                <a:spcPct val="90000"/>
              </a:lnSpc>
              <a:buFont typeface="Wingdings" pitchFamily="2" charset="2"/>
              <a:buNone/>
              <a:defRPr/>
            </a:pPr>
            <a:r>
              <a:rPr lang="en-US" altLang="zh-CN" sz="2400" b="0" kern="0" dirty="0">
                <a:latin typeface="Courier New" pitchFamily="49" charset="0"/>
                <a:ea typeface="楷体_GB2312" charset="-122"/>
              </a:rPr>
              <a:t>    //</a:t>
            </a:r>
            <a:r>
              <a:rPr lang="en-US" altLang="zh-CN" sz="2400" b="0" kern="0" dirty="0">
                <a:latin typeface="Arial"/>
                <a:ea typeface="楷体_GB2312" charset="-122"/>
              </a:rPr>
              <a:t>…</a:t>
            </a:r>
            <a:endParaRPr lang="en-US" altLang="zh-CN" sz="2400" b="0" kern="0" dirty="0">
              <a:latin typeface="Courier New" pitchFamily="49" charset="0"/>
              <a:ea typeface="楷体_GB2312" charset="-122"/>
            </a:endParaRPr>
          </a:p>
          <a:p>
            <a:pPr algn="just">
              <a:lnSpc>
                <a:spcPct val="90000"/>
              </a:lnSpc>
              <a:buFont typeface="Wingdings" pitchFamily="2" charset="2"/>
              <a:buNone/>
              <a:defRPr/>
            </a:pPr>
            <a:r>
              <a:rPr lang="en-US" altLang="zh-CN" sz="2400" b="0" kern="0" dirty="0">
                <a:latin typeface="Courier New" pitchFamily="49" charset="0"/>
                <a:ea typeface="楷体_GB2312" charset="-122"/>
              </a:rPr>
              <a:t>};</a:t>
            </a:r>
          </a:p>
          <a:p>
            <a:pPr algn="just">
              <a:lnSpc>
                <a:spcPct val="90000"/>
              </a:lnSpc>
              <a:buFont typeface="Wingdings" pitchFamily="2" charset="2"/>
              <a:buNone/>
              <a:defRPr/>
            </a:pPr>
            <a:r>
              <a:rPr lang="en-US" altLang="zh-CN" sz="2400" b="0" kern="0" dirty="0">
                <a:latin typeface="Courier New" pitchFamily="49" charset="0"/>
                <a:ea typeface="楷体_GB2312" charset="-122"/>
              </a:rPr>
              <a:t>class z</a:t>
            </a:r>
            <a:r>
              <a:rPr lang="zh-CN" altLang="en-US" sz="2400" b="0" kern="0" dirty="0">
                <a:latin typeface="Courier New" pitchFamily="49" charset="0"/>
                <a:ea typeface="楷体_GB2312" charset="-122"/>
              </a:rPr>
              <a:t>：</a:t>
            </a:r>
            <a:r>
              <a:rPr lang="en-US" altLang="zh-CN" sz="2400" b="0" kern="0" dirty="0">
                <a:latin typeface="Courier New" pitchFamily="49" charset="0"/>
                <a:ea typeface="楷体_GB2312" charset="-122"/>
              </a:rPr>
              <a:t>public </a:t>
            </a:r>
            <a:r>
              <a:rPr lang="en-US" altLang="zh-CN" sz="2400" b="0" kern="0" dirty="0" err="1">
                <a:latin typeface="Courier New" pitchFamily="49" charset="0"/>
                <a:ea typeface="楷体_GB2312" charset="-122"/>
              </a:rPr>
              <a:t>x,public</a:t>
            </a:r>
            <a:r>
              <a:rPr lang="en-US" altLang="zh-CN" sz="2400" b="0" kern="0" dirty="0">
                <a:latin typeface="Courier New" pitchFamily="49" charset="0"/>
                <a:ea typeface="楷体_GB2312" charset="-122"/>
              </a:rPr>
              <a:t> y{ </a:t>
            </a:r>
          </a:p>
          <a:p>
            <a:pPr algn="just">
              <a:lnSpc>
                <a:spcPct val="90000"/>
              </a:lnSpc>
              <a:buFont typeface="Wingdings" pitchFamily="2" charset="2"/>
              <a:buNone/>
              <a:defRPr/>
            </a:pPr>
            <a:r>
              <a:rPr lang="en-US" altLang="zh-CN" sz="2400" b="0" kern="0" dirty="0">
                <a:latin typeface="Courier New" pitchFamily="49" charset="0"/>
                <a:ea typeface="楷体_GB2312" charset="-122"/>
              </a:rPr>
              <a:t>  	//</a:t>
            </a:r>
            <a:r>
              <a:rPr lang="zh-CN" altLang="en-US" sz="2400" b="0" kern="0" dirty="0">
                <a:latin typeface="Courier New" pitchFamily="49" charset="0"/>
                <a:ea typeface="楷体_GB2312" charset="-122"/>
              </a:rPr>
              <a:t>类</a:t>
            </a:r>
            <a:r>
              <a:rPr lang="en-US" altLang="zh-CN" sz="2400" b="0" kern="0" dirty="0">
                <a:latin typeface="Courier New" pitchFamily="49" charset="0"/>
                <a:ea typeface="楷体_GB2312" charset="-122"/>
              </a:rPr>
              <a:t>z</a:t>
            </a:r>
            <a:r>
              <a:rPr lang="zh-CN" altLang="en-US" sz="2400" b="0" kern="0" dirty="0">
                <a:latin typeface="Courier New" pitchFamily="49" charset="0"/>
                <a:ea typeface="楷体_GB2312" charset="-122"/>
              </a:rPr>
              <a:t>公有继承了类</a:t>
            </a:r>
            <a:r>
              <a:rPr lang="en-US" altLang="zh-CN" sz="2400" b="0" kern="0" dirty="0">
                <a:latin typeface="Courier New" pitchFamily="49" charset="0"/>
                <a:ea typeface="楷体_GB2312" charset="-122"/>
              </a:rPr>
              <a:t>x</a:t>
            </a:r>
            <a:r>
              <a:rPr lang="zh-CN" altLang="en-US" sz="2400" b="0" kern="0" dirty="0">
                <a:latin typeface="Courier New" pitchFamily="49" charset="0"/>
                <a:ea typeface="楷体_GB2312" charset="-122"/>
              </a:rPr>
              <a:t>和类</a:t>
            </a:r>
            <a:r>
              <a:rPr lang="en-US" altLang="zh-CN" sz="2400" b="0" kern="0" dirty="0">
                <a:latin typeface="Courier New" pitchFamily="49" charset="0"/>
                <a:ea typeface="楷体_GB2312" charset="-122"/>
              </a:rPr>
              <a:t>y</a:t>
            </a:r>
          </a:p>
          <a:p>
            <a:pPr algn="just">
              <a:lnSpc>
                <a:spcPct val="90000"/>
              </a:lnSpc>
              <a:buFont typeface="Wingdings" pitchFamily="2" charset="2"/>
              <a:buNone/>
              <a:defRPr/>
            </a:pPr>
            <a:r>
              <a:rPr lang="en-US" altLang="zh-CN" sz="2400" b="0" kern="0" dirty="0">
                <a:latin typeface="Courier New" pitchFamily="49" charset="0"/>
                <a:ea typeface="楷体_GB2312" charset="-122"/>
              </a:rPr>
              <a:t>    //</a:t>
            </a:r>
            <a:r>
              <a:rPr lang="en-US" altLang="zh-CN" sz="2400" b="0" kern="0" dirty="0">
                <a:latin typeface="Arial"/>
                <a:ea typeface="楷体_GB2312" charset="-122"/>
              </a:rPr>
              <a:t>…</a:t>
            </a:r>
            <a:endParaRPr lang="en-US" altLang="zh-CN" sz="2400" b="0" kern="0" dirty="0">
              <a:latin typeface="Courier New" pitchFamily="49" charset="0"/>
              <a:ea typeface="楷体_GB2312" charset="-122"/>
            </a:endParaRPr>
          </a:p>
          <a:p>
            <a:pPr algn="just">
              <a:lnSpc>
                <a:spcPct val="90000"/>
              </a:lnSpc>
              <a:buFont typeface="Wingdings" pitchFamily="2" charset="2"/>
              <a:buNone/>
              <a:defRPr/>
            </a:pPr>
            <a:r>
              <a:rPr lang="en-US" altLang="zh-CN" sz="2400" b="0" kern="0" dirty="0">
                <a:latin typeface="Courier New" pitchFamily="49" charset="0"/>
                <a:ea typeface="楷体_GB2312" charset="-122"/>
              </a:rPr>
              <a:t>};</a:t>
            </a:r>
            <a:endParaRPr lang="en-US" altLang="zh-CN" sz="2400" b="0" kern="0" dirty="0"/>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082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latin typeface="Rockwell" pitchFamily="18" charset="0"/>
                <a:ea typeface="微软雅黑" pitchFamily="34" charset="-122"/>
              </a:rPr>
              <a:t>2.</a:t>
            </a:r>
            <a:r>
              <a:rPr lang="zh-CN" altLang="en-US" sz="3000" dirty="0">
                <a:latin typeface="Rockwell" pitchFamily="18" charset="0"/>
                <a:ea typeface="微软雅黑" pitchFamily="34" charset="-122"/>
              </a:rPr>
              <a:t>多继承</a:t>
            </a:r>
          </a:p>
        </p:txBody>
      </p:sp>
    </p:spTree>
    <p:extLst>
      <p:ext uri="{BB962C8B-B14F-4D97-AF65-F5344CB8AC3E}">
        <p14:creationId xmlns:p14="http://schemas.microsoft.com/office/powerpoint/2010/main" val="698465603"/>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514741" y="672561"/>
            <a:ext cx="8856984" cy="599759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lvl="0" indent="0" eaLnBrk="0" hangingPunct="0">
              <a:spcBef>
                <a:spcPct val="0"/>
              </a:spcBef>
              <a:buNone/>
            </a:pPr>
            <a:r>
              <a:rPr lang="zh-CN" altLang="zh-CN" sz="2400" b="0" dirty="0">
                <a:solidFill>
                  <a:srgbClr val="880000"/>
                </a:solidFill>
                <a:latin typeface="Courier New" panose="02070309020205020404" pitchFamily="49" charset="0"/>
                <a:cs typeface="Courier New" panose="02070309020205020404" pitchFamily="49" charset="0"/>
              </a:rPr>
              <a:t>#include</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008800"/>
                </a:solidFill>
                <a:latin typeface="Courier New" panose="02070309020205020404" pitchFamily="49" charset="0"/>
                <a:cs typeface="Courier New" panose="02070309020205020404" pitchFamily="49" charset="0"/>
              </a:rPr>
              <a:t>&lt;iostream&gt;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000088"/>
                </a:solidFill>
                <a:latin typeface="Courier New" panose="02070309020205020404" pitchFamily="49" charset="0"/>
                <a:cs typeface="Courier New" panose="02070309020205020404" pitchFamily="49" charset="0"/>
              </a:rPr>
              <a:t>using</a:t>
            </a:r>
            <a:r>
              <a:rPr lang="zh-CN"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a:solidFill>
                  <a:srgbClr val="000088"/>
                </a:solidFill>
                <a:latin typeface="Courier New" panose="02070309020205020404" pitchFamily="49" charset="0"/>
                <a:cs typeface="Courier New" panose="02070309020205020404" pitchFamily="49" charset="0"/>
              </a:rPr>
              <a:t>namespace</a:t>
            </a:r>
            <a:r>
              <a:rPr lang="zh-CN" altLang="zh-CN" sz="2400" b="0" dirty="0">
                <a:solidFill>
                  <a:srgbClr val="000000"/>
                </a:solidFill>
                <a:latin typeface="Courier New" panose="02070309020205020404" pitchFamily="49" charset="0"/>
                <a:cs typeface="Courier New" panose="02070309020205020404" pitchFamily="49" charset="0"/>
              </a:rPr>
              <a:t> std</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880000"/>
                </a:solidFill>
                <a:latin typeface="Courier New" panose="02070309020205020404" pitchFamily="49" charset="0"/>
                <a:cs typeface="Courier New" panose="02070309020205020404" pitchFamily="49" charset="0"/>
              </a:rPr>
              <a:t>// Base class Shape</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000088"/>
                </a:solidFill>
                <a:latin typeface="Courier New" panose="02070309020205020404" pitchFamily="49" charset="0"/>
                <a:cs typeface="Courier New" panose="02070309020205020404" pitchFamily="49" charset="0"/>
              </a:rPr>
              <a:t>class</a:t>
            </a:r>
            <a:r>
              <a:rPr lang="zh-CN"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a:solidFill>
                  <a:srgbClr val="660066"/>
                </a:solidFill>
                <a:latin typeface="Courier New" panose="02070309020205020404" pitchFamily="49" charset="0"/>
                <a:cs typeface="Courier New" panose="02070309020205020404" pitchFamily="49" charset="0"/>
              </a:rPr>
              <a:t>Shape</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000088"/>
                </a:solidFill>
                <a:latin typeface="Courier New" panose="02070309020205020404" pitchFamily="49" charset="0"/>
                <a:cs typeface="Courier New" panose="02070309020205020404" pitchFamily="49" charset="0"/>
              </a:rPr>
              <a:t>public</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2400" b="0" dirty="0">
                <a:solidFill>
                  <a:srgbClr val="000000"/>
                </a:solidFill>
                <a:latin typeface="Courier New" panose="02070309020205020404" pitchFamily="49" charset="0"/>
                <a:cs typeface="Courier New" panose="02070309020205020404" pitchFamily="49" charset="0"/>
              </a:rPr>
              <a:t> </a:t>
            </a:r>
            <a:r>
              <a:rPr lang="en-US"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smtClean="0">
                <a:solidFill>
                  <a:srgbClr val="000088"/>
                </a:solidFill>
                <a:latin typeface="Courier New" panose="02070309020205020404" pitchFamily="49" charset="0"/>
                <a:cs typeface="Courier New" panose="02070309020205020404" pitchFamily="49" charset="0"/>
              </a:rPr>
              <a:t>void</a:t>
            </a:r>
            <a:r>
              <a:rPr lang="zh-CN"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a:solidFill>
                  <a:srgbClr val="000000"/>
                </a:solidFill>
                <a:latin typeface="Courier New" panose="02070309020205020404" pitchFamily="49" charset="0"/>
                <a:cs typeface="Courier New" panose="02070309020205020404" pitchFamily="49" charset="0"/>
              </a:rPr>
              <a:t>setWidth</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88"/>
                </a:solidFill>
                <a:latin typeface="Courier New" panose="02070309020205020404" pitchFamily="49" charset="0"/>
                <a:cs typeface="Courier New" panose="02070309020205020404" pitchFamily="49" charset="0"/>
              </a:rPr>
              <a:t>int</a:t>
            </a:r>
            <a:r>
              <a:rPr lang="zh-CN" altLang="zh-CN" sz="2400" b="0" dirty="0">
                <a:solidFill>
                  <a:srgbClr val="000000"/>
                </a:solidFill>
                <a:latin typeface="Courier New" panose="02070309020205020404" pitchFamily="49" charset="0"/>
                <a:cs typeface="Courier New" panose="02070309020205020404" pitchFamily="49" charset="0"/>
              </a:rPr>
              <a:t> w</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width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w</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2400" b="0" dirty="0">
                <a:solidFill>
                  <a:srgbClr val="000000"/>
                </a:solidFill>
                <a:latin typeface="Courier New" panose="02070309020205020404" pitchFamily="49" charset="0"/>
                <a:cs typeface="Courier New" panose="02070309020205020404" pitchFamily="49" charset="0"/>
              </a:rPr>
              <a:t> </a:t>
            </a:r>
            <a:r>
              <a:rPr lang="en-US"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smtClean="0">
                <a:solidFill>
                  <a:srgbClr val="000088"/>
                </a:solidFill>
                <a:latin typeface="Courier New" panose="02070309020205020404" pitchFamily="49" charset="0"/>
                <a:cs typeface="Courier New" panose="02070309020205020404" pitchFamily="49" charset="0"/>
              </a:rPr>
              <a:t>void</a:t>
            </a:r>
            <a:r>
              <a:rPr lang="zh-CN"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a:solidFill>
                  <a:srgbClr val="000000"/>
                </a:solidFill>
                <a:latin typeface="Courier New" panose="02070309020205020404" pitchFamily="49" charset="0"/>
                <a:cs typeface="Courier New" panose="02070309020205020404" pitchFamily="49" charset="0"/>
              </a:rPr>
              <a:t>setHeight</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88"/>
                </a:solidFill>
                <a:latin typeface="Courier New" panose="02070309020205020404" pitchFamily="49" charset="0"/>
                <a:cs typeface="Courier New" panose="02070309020205020404" pitchFamily="49" charset="0"/>
              </a:rPr>
              <a:t>int</a:t>
            </a:r>
            <a:r>
              <a:rPr lang="zh-CN" altLang="zh-CN" sz="2400" b="0" dirty="0">
                <a:solidFill>
                  <a:srgbClr val="000000"/>
                </a:solidFill>
                <a:latin typeface="Courier New" panose="02070309020205020404" pitchFamily="49" charset="0"/>
                <a:cs typeface="Courier New" panose="02070309020205020404" pitchFamily="49" charset="0"/>
              </a:rPr>
              <a:t> h</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height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h</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000088"/>
                </a:solidFill>
                <a:latin typeface="Courier New" panose="02070309020205020404" pitchFamily="49" charset="0"/>
                <a:cs typeface="Courier New" panose="02070309020205020404" pitchFamily="49" charset="0"/>
              </a:rPr>
              <a:t>protected</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000088"/>
                </a:solidFill>
                <a:latin typeface="Courier New" panose="02070309020205020404" pitchFamily="49" charset="0"/>
                <a:cs typeface="Courier New" panose="02070309020205020404" pitchFamily="49" charset="0"/>
              </a:rPr>
              <a:t>int</a:t>
            </a:r>
            <a:r>
              <a:rPr lang="zh-CN"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a:solidFill>
                  <a:srgbClr val="000000"/>
                </a:solidFill>
                <a:latin typeface="Courier New" panose="02070309020205020404" pitchFamily="49" charset="0"/>
                <a:cs typeface="Courier New" panose="02070309020205020404" pitchFamily="49" charset="0"/>
              </a:rPr>
              <a:t>width</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000088"/>
                </a:solidFill>
                <a:latin typeface="Courier New" panose="02070309020205020404" pitchFamily="49" charset="0"/>
                <a:cs typeface="Courier New" panose="02070309020205020404" pitchFamily="49" charset="0"/>
              </a:rPr>
              <a:t>int</a:t>
            </a:r>
            <a:r>
              <a:rPr lang="zh-CN"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a:solidFill>
                  <a:srgbClr val="000000"/>
                </a:solidFill>
                <a:latin typeface="Courier New" panose="02070309020205020404" pitchFamily="49" charset="0"/>
                <a:cs typeface="Courier New" panose="02070309020205020404" pitchFamily="49" charset="0"/>
              </a:rPr>
              <a:t>height</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666600"/>
                </a:solidFill>
                <a:latin typeface="Courier New" panose="02070309020205020404" pitchFamily="49" charset="0"/>
                <a:cs typeface="Courier New" panose="02070309020205020404" pitchFamily="49" charset="0"/>
              </a:rPr>
              <a:t>}</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880000"/>
                </a:solidFill>
                <a:latin typeface="Courier New" panose="02070309020205020404" pitchFamily="49" charset="0"/>
                <a:cs typeface="Courier New" panose="02070309020205020404" pitchFamily="49" charset="0"/>
              </a:rPr>
              <a:t>// </a:t>
            </a:r>
            <a:r>
              <a:rPr lang="zh-CN" altLang="zh-CN" sz="2400" b="0" dirty="0">
                <a:solidFill>
                  <a:srgbClr val="880000"/>
                </a:solidFill>
                <a:latin typeface="Courier New" panose="02070309020205020404" pitchFamily="49" charset="0"/>
                <a:cs typeface="Courier New" panose="02070309020205020404" pitchFamily="49" charset="0"/>
              </a:rPr>
              <a:t>Base class PaintCost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000088"/>
                </a:solidFill>
                <a:latin typeface="Courier New" panose="02070309020205020404" pitchFamily="49" charset="0"/>
                <a:cs typeface="Courier New" panose="02070309020205020404" pitchFamily="49" charset="0"/>
              </a:rPr>
              <a:t>class</a:t>
            </a:r>
            <a:r>
              <a:rPr lang="zh-CN"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a:solidFill>
                  <a:srgbClr val="660066"/>
                </a:solidFill>
                <a:latin typeface="Courier New" panose="02070309020205020404" pitchFamily="49" charset="0"/>
                <a:cs typeface="Courier New" panose="02070309020205020404" pitchFamily="49" charset="0"/>
              </a:rPr>
              <a:t>PaintCost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000088"/>
                </a:solidFill>
                <a:latin typeface="Courier New" panose="02070309020205020404" pitchFamily="49" charset="0"/>
                <a:cs typeface="Courier New" panose="02070309020205020404" pitchFamily="49" charset="0"/>
              </a:rPr>
              <a:t>public</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2400" b="0" dirty="0" smtClean="0">
                <a:solidFill>
                  <a:srgbClr val="000088"/>
                </a:solidFill>
                <a:latin typeface="Courier New" panose="02070309020205020404" pitchFamily="49" charset="0"/>
                <a:cs typeface="Courier New" panose="02070309020205020404" pitchFamily="49" charset="0"/>
              </a:rPr>
              <a:t>    </a:t>
            </a:r>
            <a:r>
              <a:rPr lang="zh-CN" altLang="zh-CN" sz="2400" b="0" dirty="0" smtClean="0">
                <a:solidFill>
                  <a:srgbClr val="000088"/>
                </a:solidFill>
                <a:latin typeface="Courier New" panose="02070309020205020404" pitchFamily="49" charset="0"/>
                <a:cs typeface="Courier New" panose="02070309020205020404" pitchFamily="49" charset="0"/>
              </a:rPr>
              <a:t>int</a:t>
            </a:r>
            <a:r>
              <a:rPr lang="zh-CN" altLang="zh-CN" sz="2400" b="0" dirty="0" smtClean="0">
                <a:solidFill>
                  <a:srgbClr val="000000"/>
                </a:solidFill>
                <a:latin typeface="Courier New" panose="02070309020205020404" pitchFamily="49" charset="0"/>
                <a:cs typeface="Courier New" panose="02070309020205020404" pitchFamily="49" charset="0"/>
              </a:rPr>
              <a:t> </a:t>
            </a:r>
            <a:r>
              <a:rPr lang="zh-CN" altLang="zh-CN" sz="2400" b="0" dirty="0">
                <a:solidFill>
                  <a:srgbClr val="000000"/>
                </a:solidFill>
                <a:latin typeface="Courier New" panose="02070309020205020404" pitchFamily="49" charset="0"/>
                <a:cs typeface="Courier New" panose="02070309020205020404" pitchFamily="49" charset="0"/>
              </a:rPr>
              <a:t>getCost</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88"/>
                </a:solidFill>
                <a:latin typeface="Courier New" panose="02070309020205020404" pitchFamily="49" charset="0"/>
                <a:cs typeface="Courier New" panose="02070309020205020404" pitchFamily="49" charset="0"/>
              </a:rPr>
              <a:t>int</a:t>
            </a:r>
            <a:r>
              <a:rPr lang="zh-CN" altLang="zh-CN" sz="2400" b="0" dirty="0">
                <a:solidFill>
                  <a:srgbClr val="000000"/>
                </a:solidFill>
                <a:latin typeface="Courier New" panose="02070309020205020404" pitchFamily="49" charset="0"/>
                <a:cs typeface="Courier New" panose="02070309020205020404" pitchFamily="49" charset="0"/>
              </a:rPr>
              <a:t> area</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000088"/>
                </a:solidFill>
                <a:latin typeface="Courier New" panose="02070309020205020404" pitchFamily="49" charset="0"/>
                <a:cs typeface="Courier New" panose="02070309020205020404" pitchFamily="49" charset="0"/>
              </a:rPr>
              <a:t>return</a:t>
            </a:r>
            <a:r>
              <a:rPr lang="zh-CN" altLang="zh-CN" sz="2400" b="0" dirty="0">
                <a:solidFill>
                  <a:srgbClr val="000000"/>
                </a:solidFill>
                <a:latin typeface="Courier New" panose="02070309020205020404" pitchFamily="49" charset="0"/>
                <a:cs typeface="Courier New" panose="02070309020205020404" pitchFamily="49" charset="0"/>
              </a:rPr>
              <a:t> area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006666"/>
                </a:solidFill>
                <a:latin typeface="Courier New" panose="02070309020205020404" pitchFamily="49" charset="0"/>
                <a:cs typeface="Courier New" panose="02070309020205020404" pitchFamily="49" charset="0"/>
              </a:rPr>
              <a:t>70</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2400" b="0" dirty="0">
                <a:solidFill>
                  <a:srgbClr val="000000"/>
                </a:solidFill>
                <a:latin typeface="Courier New" panose="02070309020205020404" pitchFamily="49" charset="0"/>
                <a:cs typeface="Courier New" panose="02070309020205020404" pitchFamily="49" charset="0"/>
              </a:rPr>
              <a:t> </a:t>
            </a:r>
            <a:endParaRPr lang="en-US" altLang="zh-CN" sz="24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2400" b="0" dirty="0" smtClean="0">
                <a:solidFill>
                  <a:srgbClr val="666600"/>
                </a:solidFill>
                <a:latin typeface="Courier New" panose="02070309020205020404" pitchFamily="49" charset="0"/>
                <a:cs typeface="Courier New" panose="02070309020205020404" pitchFamily="49" charset="0"/>
              </a:rPr>
              <a:t>}</a:t>
            </a:r>
            <a:r>
              <a:rPr lang="zh-CN" altLang="zh-CN" sz="2400" b="0" dirty="0">
                <a:solidFill>
                  <a:srgbClr val="666600"/>
                </a:solidFill>
                <a:latin typeface="Courier New" panose="02070309020205020404" pitchFamily="49" charset="0"/>
                <a:cs typeface="Courier New" panose="02070309020205020404" pitchFamily="49" charset="0"/>
              </a:rPr>
              <a:t>;</a:t>
            </a:r>
            <a:r>
              <a:rPr lang="zh-CN" altLang="zh-CN" sz="800" b="0" dirty="0"/>
              <a:t> </a:t>
            </a:r>
            <a:endParaRPr lang="zh-CN" altLang="zh-CN" sz="4000" b="0" dirty="0">
              <a:latin typeface="Arial" panose="020B0604020202020204" pitchFamily="34" charset="0"/>
            </a:endParaRPr>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082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latin typeface="Rockwell" pitchFamily="18" charset="0"/>
                <a:ea typeface="微软雅黑" pitchFamily="34" charset="-122"/>
              </a:rPr>
              <a:t>2.</a:t>
            </a:r>
            <a:r>
              <a:rPr lang="zh-CN" altLang="en-US" sz="3000" dirty="0">
                <a:latin typeface="Rockwell" pitchFamily="18" charset="0"/>
                <a:ea typeface="微软雅黑" pitchFamily="34" charset="-122"/>
              </a:rPr>
              <a:t>多继承</a:t>
            </a:r>
          </a:p>
        </p:txBody>
      </p:sp>
    </p:spTree>
    <p:extLst>
      <p:ext uri="{BB962C8B-B14F-4D97-AF65-F5344CB8AC3E}">
        <p14:creationId xmlns:p14="http://schemas.microsoft.com/office/powerpoint/2010/main" val="3098313692"/>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10543" y="672561"/>
            <a:ext cx="11017224" cy="606960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lvl="0" indent="0" eaLnBrk="0" hangingPunct="0">
              <a:spcBef>
                <a:spcPct val="0"/>
              </a:spcBef>
              <a:buNone/>
            </a:pPr>
            <a:r>
              <a:rPr lang="zh-CN" altLang="zh-CN" sz="1800" b="0" dirty="0" smtClean="0">
                <a:solidFill>
                  <a:srgbClr val="880000"/>
                </a:solidFill>
                <a:latin typeface="Courier New" panose="02070309020205020404" pitchFamily="49" charset="0"/>
                <a:cs typeface="Courier New" panose="02070309020205020404" pitchFamily="49" charset="0"/>
              </a:rPr>
              <a:t>/</a:t>
            </a:r>
            <a:r>
              <a:rPr lang="en-US" altLang="zh-CN" sz="1800" b="0" dirty="0" smtClean="0">
                <a:solidFill>
                  <a:srgbClr val="880000"/>
                </a:solidFill>
                <a:latin typeface="Courier New" panose="02070309020205020404" pitchFamily="49" charset="0"/>
                <a:cs typeface="Courier New" panose="02070309020205020404" pitchFamily="49" charset="0"/>
              </a:rPr>
              <a:t>/</a:t>
            </a:r>
            <a:r>
              <a:rPr lang="zh-CN" altLang="zh-CN" sz="1800" b="0" dirty="0" smtClean="0">
                <a:solidFill>
                  <a:srgbClr val="880000"/>
                </a:solidFill>
                <a:latin typeface="Courier New" panose="02070309020205020404" pitchFamily="49" charset="0"/>
                <a:cs typeface="Courier New" panose="02070309020205020404" pitchFamily="49" charset="0"/>
              </a:rPr>
              <a:t> </a:t>
            </a:r>
            <a:r>
              <a:rPr lang="zh-CN" altLang="zh-CN" sz="1800" b="0" dirty="0">
                <a:solidFill>
                  <a:srgbClr val="880000"/>
                </a:solidFill>
                <a:latin typeface="Courier New" panose="02070309020205020404" pitchFamily="49" charset="0"/>
                <a:cs typeface="Courier New" panose="02070309020205020404" pitchFamily="49" charset="0"/>
              </a:rPr>
              <a:t>Derived class</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1800" b="0" dirty="0" smtClean="0">
                <a:solidFill>
                  <a:srgbClr val="000088"/>
                </a:solidFill>
                <a:latin typeface="Courier New" panose="02070309020205020404" pitchFamily="49" charset="0"/>
                <a:cs typeface="Courier New" panose="02070309020205020404" pitchFamily="49" charset="0"/>
              </a:rPr>
              <a:t>class</a:t>
            </a:r>
            <a:r>
              <a:rPr lang="zh-CN"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a:solidFill>
                  <a:srgbClr val="660066"/>
                </a:solidFill>
                <a:latin typeface="Courier New" panose="02070309020205020404" pitchFamily="49" charset="0"/>
                <a:cs typeface="Courier New" panose="02070309020205020404" pitchFamily="49" charset="0"/>
              </a:rPr>
              <a:t>Rectangle</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000088"/>
                </a:solidFill>
                <a:latin typeface="Courier New" panose="02070309020205020404" pitchFamily="49" charset="0"/>
                <a:cs typeface="Courier New" panose="02070309020205020404" pitchFamily="49" charset="0"/>
              </a:rPr>
              <a:t>public</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0066"/>
                </a:solidFill>
                <a:latin typeface="Courier New" panose="02070309020205020404" pitchFamily="49" charset="0"/>
                <a:cs typeface="Courier New" panose="02070309020205020404" pitchFamily="49" charset="0"/>
              </a:rPr>
              <a:t>Shape</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000088"/>
                </a:solidFill>
                <a:latin typeface="Courier New" panose="02070309020205020404" pitchFamily="49" charset="0"/>
                <a:cs typeface="Courier New" panose="02070309020205020404" pitchFamily="49" charset="0"/>
              </a:rPr>
              <a:t>public</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0066"/>
                </a:solidFill>
                <a:latin typeface="Courier New" panose="02070309020205020404" pitchFamily="49" charset="0"/>
                <a:cs typeface="Courier New" panose="02070309020205020404" pitchFamily="49" charset="0"/>
              </a:rPr>
              <a:t>PaintCost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000088"/>
                </a:solidFill>
                <a:latin typeface="Courier New" panose="02070309020205020404" pitchFamily="49" charset="0"/>
                <a:cs typeface="Courier New" panose="02070309020205020404" pitchFamily="49" charset="0"/>
              </a:rPr>
              <a:t>public</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1800" b="0" dirty="0">
                <a:solidFill>
                  <a:srgbClr val="000000"/>
                </a:solidFill>
                <a:latin typeface="Courier New" panose="02070309020205020404" pitchFamily="49" charset="0"/>
                <a:cs typeface="Courier New" panose="02070309020205020404" pitchFamily="49" charset="0"/>
              </a:rPr>
              <a:t> </a:t>
            </a:r>
            <a:r>
              <a:rPr lang="en-US"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smtClean="0">
                <a:solidFill>
                  <a:srgbClr val="000088"/>
                </a:solidFill>
                <a:latin typeface="Courier New" panose="02070309020205020404" pitchFamily="49" charset="0"/>
                <a:cs typeface="Courier New" panose="02070309020205020404" pitchFamily="49" charset="0"/>
              </a:rPr>
              <a:t>int</a:t>
            </a:r>
            <a:r>
              <a:rPr lang="zh-CN"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a:solidFill>
                  <a:srgbClr val="000000"/>
                </a:solidFill>
                <a:latin typeface="Courier New" panose="02070309020205020404" pitchFamily="49" charset="0"/>
                <a:cs typeface="Courier New" panose="02070309020205020404" pitchFamily="49" charset="0"/>
              </a:rPr>
              <a:t>getArea</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000088"/>
                </a:solidFill>
                <a:latin typeface="Courier New" panose="02070309020205020404" pitchFamily="49" charset="0"/>
                <a:cs typeface="Courier New" panose="02070309020205020404" pitchFamily="49" charset="0"/>
              </a:rPr>
              <a:t>return</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width </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height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1800" b="0" dirty="0" smtClean="0">
                <a:solidFill>
                  <a:srgbClr val="666600"/>
                </a:solidFill>
                <a:latin typeface="Courier New" panose="02070309020205020404" pitchFamily="49" charset="0"/>
                <a:cs typeface="Courier New" panose="02070309020205020404" pitchFamily="49" charset="0"/>
              </a:rPr>
              <a: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endParaRPr lang="en-US" altLang="zh-CN" sz="1800" b="0" dirty="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1800" b="0" dirty="0" smtClean="0">
                <a:solidFill>
                  <a:srgbClr val="000088"/>
                </a:solidFill>
                <a:latin typeface="Courier New" panose="02070309020205020404" pitchFamily="49" charset="0"/>
                <a:cs typeface="Courier New" panose="02070309020205020404" pitchFamily="49" charset="0"/>
              </a:rPr>
              <a:t>int</a:t>
            </a:r>
            <a:r>
              <a:rPr lang="zh-CN"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a:solidFill>
                  <a:srgbClr val="000000"/>
                </a:solidFill>
                <a:latin typeface="Courier New" panose="02070309020205020404" pitchFamily="49" charset="0"/>
                <a:cs typeface="Courier New" panose="02070309020205020404" pitchFamily="49" charset="0"/>
              </a:rPr>
              <a:t>main</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88"/>
                </a:solidFill>
                <a:latin typeface="Courier New" panose="02070309020205020404" pitchFamily="49" charset="0"/>
                <a:cs typeface="Courier New" panose="02070309020205020404" pitchFamily="49" charset="0"/>
              </a:rPr>
              <a:t>void</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1800" b="0" dirty="0">
                <a:solidFill>
                  <a:srgbClr val="000000"/>
                </a:solidFill>
                <a:latin typeface="Courier New" panose="02070309020205020404" pitchFamily="49" charset="0"/>
                <a:cs typeface="Courier New" panose="02070309020205020404" pitchFamily="49" charset="0"/>
              </a:rPr>
              <a:t> </a:t>
            </a:r>
            <a:r>
              <a:rPr lang="en-US"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smtClean="0">
                <a:solidFill>
                  <a:srgbClr val="660066"/>
                </a:solidFill>
                <a:latin typeface="Courier New" panose="02070309020205020404" pitchFamily="49" charset="0"/>
                <a:cs typeface="Courier New" panose="02070309020205020404" pitchFamily="49" charset="0"/>
              </a:rPr>
              <a:t>Rectangle</a:t>
            </a:r>
            <a:r>
              <a:rPr lang="zh-CN"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a:solidFill>
                  <a:srgbClr val="660066"/>
                </a:solidFill>
                <a:latin typeface="Courier New" panose="02070309020205020404" pitchFamily="49" charset="0"/>
                <a:cs typeface="Courier New" panose="02070309020205020404" pitchFamily="49" charset="0"/>
              </a:rPr>
              <a:t>Rect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1800" b="0" dirty="0">
                <a:solidFill>
                  <a:srgbClr val="000000"/>
                </a:solidFill>
                <a:latin typeface="Courier New" panose="02070309020205020404" pitchFamily="49" charset="0"/>
                <a:cs typeface="Courier New" panose="02070309020205020404" pitchFamily="49" charset="0"/>
              </a:rPr>
              <a:t> </a:t>
            </a:r>
            <a:r>
              <a:rPr lang="en-US"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smtClean="0">
                <a:solidFill>
                  <a:srgbClr val="000088"/>
                </a:solidFill>
                <a:latin typeface="Courier New" panose="02070309020205020404" pitchFamily="49" charset="0"/>
                <a:cs typeface="Courier New" panose="02070309020205020404" pitchFamily="49" charset="0"/>
              </a:rPr>
              <a:t>int</a:t>
            </a:r>
            <a:r>
              <a:rPr lang="zh-CN"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a:solidFill>
                  <a:srgbClr val="000000"/>
                </a:solidFill>
                <a:latin typeface="Courier New" panose="02070309020205020404" pitchFamily="49" charset="0"/>
                <a:cs typeface="Courier New" panose="02070309020205020404" pitchFamily="49" charset="0"/>
              </a:rPr>
              <a:t>area</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en-US" altLang="zh-CN" sz="1800" b="0" dirty="0" smtClean="0">
                <a:solidFill>
                  <a:srgbClr val="000000"/>
                </a:solidFill>
                <a:latin typeface="Courier New" panose="02070309020205020404" pitchFamily="49" charset="0"/>
                <a:cs typeface="Courier New" panose="02070309020205020404" pitchFamily="49" charset="0"/>
              </a:rPr>
              <a:t> </a:t>
            </a:r>
          </a:p>
          <a:p>
            <a:pPr marL="0" lvl="0" indent="0" eaLnBrk="0" hangingPunct="0">
              <a:spcBef>
                <a:spcPct val="0"/>
              </a:spcBef>
              <a:buNone/>
            </a:pPr>
            <a:r>
              <a:rPr lang="en-US" altLang="zh-CN" sz="1800" b="0" dirty="0">
                <a:solidFill>
                  <a:srgbClr val="000000"/>
                </a:solidFill>
                <a:latin typeface="Courier New" panose="02070309020205020404" pitchFamily="49" charset="0"/>
                <a:cs typeface="Courier New" panose="02070309020205020404" pitchFamily="49" charset="0"/>
              </a:rPr>
              <a:t> </a:t>
            </a:r>
            <a:r>
              <a:rPr lang="en-US"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smtClean="0">
                <a:solidFill>
                  <a:srgbClr val="660066"/>
                </a:solidFill>
                <a:latin typeface="Courier New" panose="02070309020205020404" pitchFamily="49" charset="0"/>
                <a:cs typeface="Courier New" panose="02070309020205020404" pitchFamily="49" charset="0"/>
              </a:rPr>
              <a:t>Rect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setWidth</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6666"/>
                </a:solidFill>
                <a:latin typeface="Courier New" panose="02070309020205020404" pitchFamily="49" charset="0"/>
                <a:cs typeface="Courier New" panose="02070309020205020404" pitchFamily="49" charset="0"/>
              </a:rPr>
              <a:t>5</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1800" b="0" dirty="0">
                <a:solidFill>
                  <a:srgbClr val="000000"/>
                </a:solidFill>
                <a:latin typeface="Courier New" panose="02070309020205020404" pitchFamily="49" charset="0"/>
                <a:cs typeface="Courier New" panose="02070309020205020404" pitchFamily="49" charset="0"/>
              </a:rPr>
              <a:t> </a:t>
            </a:r>
            <a:r>
              <a:rPr lang="en-US"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smtClean="0">
                <a:solidFill>
                  <a:srgbClr val="660066"/>
                </a:solidFill>
                <a:latin typeface="Courier New" panose="02070309020205020404" pitchFamily="49" charset="0"/>
                <a:cs typeface="Courier New" panose="02070309020205020404" pitchFamily="49" charset="0"/>
              </a:rPr>
              <a:t>Rect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setHeight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6666"/>
                </a:solidFill>
                <a:latin typeface="Courier New" panose="02070309020205020404" pitchFamily="49" charset="0"/>
                <a:cs typeface="Courier New" panose="02070309020205020404" pitchFamily="49" charset="0"/>
              </a:rPr>
              <a:t>7</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1800" b="0" dirty="0">
                <a:solidFill>
                  <a:srgbClr val="000000"/>
                </a:solidFill>
                <a:latin typeface="Courier New" panose="02070309020205020404" pitchFamily="49" charset="0"/>
                <a:cs typeface="Courier New" panose="02070309020205020404" pitchFamily="49" charset="0"/>
              </a:rPr>
              <a:t> </a:t>
            </a:r>
            <a:r>
              <a:rPr lang="en-US"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smtClean="0">
                <a:solidFill>
                  <a:srgbClr val="000000"/>
                </a:solidFill>
                <a:latin typeface="Courier New" panose="02070309020205020404" pitchFamily="49" charset="0"/>
                <a:cs typeface="Courier New" panose="02070309020205020404" pitchFamily="49" charset="0"/>
              </a:rPr>
              <a:t>area </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0066"/>
                </a:solidFill>
                <a:latin typeface="Courier New" panose="02070309020205020404" pitchFamily="49" charset="0"/>
                <a:cs typeface="Courier New" panose="02070309020205020404" pitchFamily="49" charset="0"/>
              </a:rPr>
              <a:t>Rect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getArea</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880000"/>
                </a:solidFill>
                <a:latin typeface="Courier New" panose="02070309020205020404" pitchFamily="49" charset="0"/>
                <a:cs typeface="Courier New" panose="02070309020205020404" pitchFamily="49" charset="0"/>
              </a:rPr>
              <a:t>// Print the area of the object.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1800" b="0" dirty="0">
                <a:solidFill>
                  <a:srgbClr val="000000"/>
                </a:solidFill>
                <a:latin typeface="Courier New" panose="02070309020205020404" pitchFamily="49" charset="0"/>
                <a:cs typeface="Courier New" panose="02070309020205020404" pitchFamily="49" charset="0"/>
              </a:rPr>
              <a:t> </a:t>
            </a:r>
            <a:r>
              <a:rPr lang="en-US"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smtClean="0">
                <a:solidFill>
                  <a:srgbClr val="000000"/>
                </a:solidFill>
                <a:latin typeface="Courier New" panose="02070309020205020404" pitchFamily="49" charset="0"/>
                <a:cs typeface="Courier New" panose="02070309020205020404" pitchFamily="49" charset="0"/>
              </a:rPr>
              <a:t>cout </a:t>
            </a:r>
            <a:r>
              <a:rPr lang="zh-CN" altLang="zh-CN" sz="1800" b="0" dirty="0">
                <a:solidFill>
                  <a:srgbClr val="666600"/>
                </a:solidFill>
                <a:latin typeface="Courier New" panose="02070309020205020404" pitchFamily="49" charset="0"/>
                <a:cs typeface="Courier New" panose="02070309020205020404" pitchFamily="49" charset="0"/>
              </a:rPr>
              <a:t>&lt;&lt;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008800"/>
                </a:solidFill>
                <a:latin typeface="Courier New" panose="02070309020205020404" pitchFamily="49" charset="0"/>
                <a:cs typeface="Courier New" panose="02070309020205020404" pitchFamily="49" charset="0"/>
              </a:rPr>
              <a:t>"Total area: "</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6600"/>
                </a:solidFill>
                <a:latin typeface="Courier New" panose="02070309020205020404" pitchFamily="49" charset="0"/>
                <a:cs typeface="Courier New" panose="02070309020205020404" pitchFamily="49" charset="0"/>
              </a:rPr>
              <a:t>&lt;&lt;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0066"/>
                </a:solidFill>
                <a:latin typeface="Courier New" panose="02070309020205020404" pitchFamily="49" charset="0"/>
                <a:cs typeface="Courier New" panose="02070309020205020404" pitchFamily="49" charset="0"/>
              </a:rPr>
              <a:t>Rect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getArea</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6600"/>
                </a:solidFill>
                <a:latin typeface="Courier New" panose="02070309020205020404" pitchFamily="49" charset="0"/>
                <a:cs typeface="Courier New" panose="02070309020205020404" pitchFamily="49" charset="0"/>
              </a:rPr>
              <a:t>&lt;&lt;</a:t>
            </a:r>
            <a:r>
              <a:rPr lang="zh-CN" altLang="zh-CN" sz="1800" b="0" dirty="0">
                <a:solidFill>
                  <a:srgbClr val="000000"/>
                </a:solidFill>
                <a:latin typeface="Courier New" panose="02070309020205020404" pitchFamily="49" charset="0"/>
                <a:cs typeface="Courier New" panose="02070309020205020404" pitchFamily="49" charset="0"/>
              </a:rPr>
              <a:t> endl</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1800" b="0" dirty="0" smtClean="0">
                <a:solidFill>
                  <a:srgbClr val="880000"/>
                </a:solidFill>
                <a:latin typeface="Courier New" panose="02070309020205020404" pitchFamily="49" charset="0"/>
                <a:cs typeface="Courier New" panose="02070309020205020404" pitchFamily="49" charset="0"/>
              </a:rPr>
              <a:t>// </a:t>
            </a:r>
            <a:r>
              <a:rPr lang="zh-CN" altLang="zh-CN" sz="1800" b="0" dirty="0">
                <a:solidFill>
                  <a:srgbClr val="880000"/>
                </a:solidFill>
                <a:latin typeface="Courier New" panose="02070309020205020404" pitchFamily="49" charset="0"/>
                <a:cs typeface="Courier New" panose="02070309020205020404" pitchFamily="49" charset="0"/>
              </a:rPr>
              <a:t>Print the total cost of painting</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1800" b="0" dirty="0">
                <a:solidFill>
                  <a:srgbClr val="000000"/>
                </a:solidFill>
                <a:latin typeface="Courier New" panose="02070309020205020404" pitchFamily="49" charset="0"/>
                <a:cs typeface="Courier New" panose="02070309020205020404" pitchFamily="49" charset="0"/>
              </a:rPr>
              <a:t> </a:t>
            </a:r>
            <a:r>
              <a:rPr lang="en-US"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smtClean="0">
                <a:solidFill>
                  <a:srgbClr val="000000"/>
                </a:solidFill>
                <a:latin typeface="Courier New" panose="02070309020205020404" pitchFamily="49" charset="0"/>
                <a:cs typeface="Courier New" panose="02070309020205020404" pitchFamily="49" charset="0"/>
              </a:rPr>
              <a:t>cout </a:t>
            </a:r>
            <a:r>
              <a:rPr lang="zh-CN" altLang="zh-CN" sz="1800" b="0" dirty="0">
                <a:solidFill>
                  <a:srgbClr val="666600"/>
                </a:solidFill>
                <a:latin typeface="Courier New" panose="02070309020205020404" pitchFamily="49" charset="0"/>
                <a:cs typeface="Courier New" panose="02070309020205020404" pitchFamily="49" charset="0"/>
              </a:rPr>
              <a:t>&lt;&lt;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008800"/>
                </a:solidFill>
                <a:latin typeface="Courier New" panose="02070309020205020404" pitchFamily="49" charset="0"/>
                <a:cs typeface="Courier New" panose="02070309020205020404" pitchFamily="49" charset="0"/>
              </a:rPr>
              <a:t>"Total paint cost: $"</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6600"/>
                </a:solidFill>
                <a:latin typeface="Courier New" panose="02070309020205020404" pitchFamily="49" charset="0"/>
                <a:cs typeface="Courier New" panose="02070309020205020404" pitchFamily="49" charset="0"/>
              </a:rPr>
              <a:t>&lt;&lt;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0066"/>
                </a:solidFill>
                <a:latin typeface="Courier New" panose="02070309020205020404" pitchFamily="49" charset="0"/>
                <a:cs typeface="Courier New" panose="02070309020205020404" pitchFamily="49" charset="0"/>
              </a:rPr>
              <a:t>Rect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getCost</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area</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r>
              <a:rPr lang="zh-CN" altLang="zh-CN" sz="1800" b="0" dirty="0">
                <a:solidFill>
                  <a:srgbClr val="666600"/>
                </a:solidFill>
                <a:latin typeface="Courier New" panose="02070309020205020404" pitchFamily="49" charset="0"/>
                <a:cs typeface="Courier New" panose="02070309020205020404" pitchFamily="49" charset="0"/>
              </a:rPr>
              <a:t>&lt;&lt;</a:t>
            </a:r>
            <a:r>
              <a:rPr lang="zh-CN" altLang="zh-CN" sz="1800" b="0" dirty="0">
                <a:solidFill>
                  <a:srgbClr val="000000"/>
                </a:solidFill>
                <a:latin typeface="Courier New" panose="02070309020205020404" pitchFamily="49" charset="0"/>
                <a:cs typeface="Courier New" panose="02070309020205020404" pitchFamily="49" charset="0"/>
              </a:rPr>
              <a:t> endl</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en-US" altLang="zh-CN" sz="1800" b="0" dirty="0" smtClean="0">
                <a:solidFill>
                  <a:srgbClr val="000088"/>
                </a:solidFill>
                <a:latin typeface="Courier New" panose="02070309020205020404" pitchFamily="49" charset="0"/>
                <a:cs typeface="Courier New" panose="02070309020205020404" pitchFamily="49" charset="0"/>
              </a:rPr>
              <a:t>   </a:t>
            </a:r>
            <a:r>
              <a:rPr lang="zh-CN" altLang="zh-CN" sz="1800" b="0" dirty="0" smtClean="0">
                <a:solidFill>
                  <a:srgbClr val="000088"/>
                </a:solidFill>
                <a:latin typeface="Courier New" panose="02070309020205020404" pitchFamily="49" charset="0"/>
                <a:cs typeface="Courier New" panose="02070309020205020404" pitchFamily="49" charset="0"/>
              </a:rPr>
              <a:t>return</a:t>
            </a:r>
            <a:r>
              <a:rPr lang="zh-CN" altLang="zh-CN" sz="1800" b="0" dirty="0" smtClean="0">
                <a:solidFill>
                  <a:srgbClr val="000000"/>
                </a:solidFill>
                <a:latin typeface="Courier New" panose="02070309020205020404" pitchFamily="49" charset="0"/>
                <a:cs typeface="Courier New" panose="02070309020205020404" pitchFamily="49" charset="0"/>
              </a:rPr>
              <a:t> </a:t>
            </a:r>
            <a:r>
              <a:rPr lang="zh-CN" altLang="zh-CN" sz="1800" b="0" dirty="0">
                <a:solidFill>
                  <a:srgbClr val="006666"/>
                </a:solidFill>
                <a:latin typeface="Courier New" panose="02070309020205020404" pitchFamily="49" charset="0"/>
                <a:cs typeface="Courier New" panose="02070309020205020404" pitchFamily="49" charset="0"/>
              </a:rPr>
              <a:t>0</a:t>
            </a:r>
            <a:r>
              <a:rPr lang="zh-CN" altLang="zh-CN" sz="1800" b="0" dirty="0">
                <a:solidFill>
                  <a:srgbClr val="666600"/>
                </a:solidFill>
                <a:latin typeface="Courier New" panose="02070309020205020404" pitchFamily="49" charset="0"/>
                <a:cs typeface="Courier New" panose="02070309020205020404" pitchFamily="49" charset="0"/>
              </a:rPr>
              <a:t>;</a:t>
            </a:r>
            <a:r>
              <a:rPr lang="zh-CN" altLang="zh-CN" sz="1800" b="0" dirty="0">
                <a:solidFill>
                  <a:srgbClr val="000000"/>
                </a:solidFill>
                <a:latin typeface="Courier New" panose="02070309020205020404" pitchFamily="49" charset="0"/>
                <a:cs typeface="Courier New" panose="02070309020205020404" pitchFamily="49" charset="0"/>
              </a:rPr>
              <a:t> </a:t>
            </a:r>
            <a:endParaRPr lang="en-US" altLang="zh-CN" sz="1800" b="0" dirty="0" smtClean="0">
              <a:solidFill>
                <a:srgbClr val="000000"/>
              </a:solidFill>
              <a:latin typeface="Courier New" panose="02070309020205020404" pitchFamily="49" charset="0"/>
              <a:cs typeface="Courier New" panose="02070309020205020404" pitchFamily="49" charset="0"/>
            </a:endParaRPr>
          </a:p>
          <a:p>
            <a:pPr marL="0" lvl="0" indent="0" eaLnBrk="0" hangingPunct="0">
              <a:spcBef>
                <a:spcPct val="0"/>
              </a:spcBef>
              <a:buNone/>
            </a:pPr>
            <a:r>
              <a:rPr lang="zh-CN" altLang="zh-CN" sz="1800" b="0" dirty="0" smtClean="0">
                <a:solidFill>
                  <a:srgbClr val="666600"/>
                </a:solidFill>
                <a:latin typeface="Courier New" panose="02070309020205020404" pitchFamily="49" charset="0"/>
                <a:cs typeface="Courier New" panose="02070309020205020404" pitchFamily="49" charset="0"/>
              </a:rPr>
              <a:t>}</a:t>
            </a:r>
            <a:r>
              <a:rPr lang="zh-CN" altLang="zh-CN" sz="1800" b="0" dirty="0" smtClean="0"/>
              <a:t> </a:t>
            </a:r>
            <a:endParaRPr lang="en-US" altLang="zh-CN" sz="1800" b="0" dirty="0" smtClean="0"/>
          </a:p>
          <a:p>
            <a:pPr marL="0" lvl="0" indent="0" eaLnBrk="0" hangingPunct="0">
              <a:spcBef>
                <a:spcPct val="0"/>
              </a:spcBef>
              <a:buNone/>
            </a:pPr>
            <a:endParaRPr lang="en-US" altLang="zh-CN" sz="1800" b="0" dirty="0">
              <a:latin typeface="Arial" panose="020B0604020202020204" pitchFamily="34" charset="0"/>
            </a:endParaRPr>
          </a:p>
          <a:p>
            <a:pPr marL="0" lvl="0" indent="0" eaLnBrk="0" hangingPunct="0">
              <a:spcBef>
                <a:spcPct val="0"/>
              </a:spcBef>
              <a:buNone/>
            </a:pPr>
            <a:r>
              <a:rPr lang="en-US" altLang="zh-CN" b="0" dirty="0"/>
              <a:t>it produces the following result </a:t>
            </a:r>
            <a:r>
              <a:rPr lang="en-US" altLang="zh-CN" b="0" dirty="0" smtClean="0"/>
              <a:t>−</a:t>
            </a:r>
          </a:p>
          <a:p>
            <a:pPr marL="0" indent="0" eaLnBrk="0" hangingPunct="0">
              <a:spcBef>
                <a:spcPct val="0"/>
              </a:spcBef>
              <a:buNone/>
            </a:pPr>
            <a:r>
              <a:rPr lang="zh-CN" altLang="zh-CN" sz="1800" b="0" dirty="0">
                <a:latin typeface="Courier New" panose="02070309020205020404" pitchFamily="49" charset="0"/>
                <a:cs typeface="Courier New" panose="02070309020205020404" pitchFamily="49" charset="0"/>
              </a:rPr>
              <a:t>Total area: 35 </a:t>
            </a:r>
            <a:endParaRPr lang="en-US" altLang="zh-CN" sz="1800" b="0" dirty="0" smtClean="0">
              <a:latin typeface="Courier New" panose="02070309020205020404" pitchFamily="49" charset="0"/>
              <a:cs typeface="Courier New" panose="02070309020205020404" pitchFamily="49" charset="0"/>
            </a:endParaRPr>
          </a:p>
          <a:p>
            <a:pPr marL="0" indent="0" eaLnBrk="0" hangingPunct="0">
              <a:spcBef>
                <a:spcPct val="0"/>
              </a:spcBef>
              <a:buNone/>
            </a:pPr>
            <a:r>
              <a:rPr lang="zh-CN" altLang="zh-CN" sz="1800" b="0" dirty="0" smtClean="0">
                <a:latin typeface="Courier New" panose="02070309020205020404" pitchFamily="49" charset="0"/>
                <a:cs typeface="Courier New" panose="02070309020205020404" pitchFamily="49" charset="0"/>
              </a:rPr>
              <a:t>Total </a:t>
            </a:r>
            <a:r>
              <a:rPr lang="zh-CN" altLang="zh-CN" sz="1800" b="0" dirty="0">
                <a:latin typeface="Courier New" panose="02070309020205020404" pitchFamily="49" charset="0"/>
                <a:cs typeface="Courier New" panose="02070309020205020404" pitchFamily="49" charset="0"/>
              </a:rPr>
              <a:t>paint cost: $2450</a:t>
            </a:r>
            <a:r>
              <a:rPr lang="zh-CN" altLang="zh-CN" sz="800" b="0" dirty="0"/>
              <a:t> </a:t>
            </a:r>
            <a:endParaRPr lang="zh-CN" altLang="zh-CN" sz="3200" b="0" dirty="0">
              <a:latin typeface="Arial" panose="020B0604020202020204" pitchFamily="34" charset="0"/>
            </a:endParaRPr>
          </a:p>
          <a:p>
            <a:pPr marL="0" lvl="0" indent="0" eaLnBrk="0" hangingPunct="0">
              <a:spcBef>
                <a:spcPct val="0"/>
              </a:spcBef>
              <a:buNone/>
            </a:pPr>
            <a:endParaRPr lang="zh-CN" altLang="zh-CN" sz="1800" b="0" dirty="0">
              <a:latin typeface="Arial" panose="020B0604020202020204" pitchFamily="34" charset="0"/>
            </a:endParaRPr>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082496"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latin typeface="Rockwell" pitchFamily="18" charset="0"/>
                <a:ea typeface="微软雅黑" pitchFamily="34" charset="-122"/>
              </a:rPr>
              <a:t>2.</a:t>
            </a:r>
            <a:r>
              <a:rPr lang="zh-CN" altLang="en-US" sz="3000" dirty="0">
                <a:latin typeface="Rockwell" pitchFamily="18" charset="0"/>
                <a:ea typeface="微软雅黑" pitchFamily="34" charset="-122"/>
              </a:rPr>
              <a:t>多继承</a:t>
            </a:r>
          </a:p>
        </p:txBody>
      </p:sp>
    </p:spTree>
    <p:extLst>
      <p:ext uri="{BB962C8B-B14F-4D97-AF65-F5344CB8AC3E}">
        <p14:creationId xmlns:p14="http://schemas.microsoft.com/office/powerpoint/2010/main" val="3559574780"/>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49391" y="981522"/>
            <a:ext cx="8383940" cy="55448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90000"/>
              </a:lnSpc>
              <a:buFont typeface="Wingdings" pitchFamily="2" charset="2"/>
              <a:buNone/>
              <a:defRPr/>
            </a:pPr>
            <a:r>
              <a:rPr lang="en-US" altLang="zh-CN" sz="2000" b="0" kern="0" dirty="0">
                <a:latin typeface="Courier New" pitchFamily="49" charset="0"/>
                <a:ea typeface="楷体_GB2312" charset="-122"/>
              </a:rPr>
              <a:t>#include&lt;</a:t>
            </a:r>
            <a:r>
              <a:rPr lang="en-US" altLang="zh-CN" sz="2000" b="0" kern="0" dirty="0" err="1">
                <a:latin typeface="Courier New" pitchFamily="49" charset="0"/>
                <a:ea typeface="楷体_GB2312" charset="-122"/>
              </a:rPr>
              <a:t>iostream.h</a:t>
            </a:r>
            <a:r>
              <a:rPr lang="en-US" altLang="zh-CN" sz="2000" b="0" kern="0" dirty="0">
                <a:latin typeface="Courier New" pitchFamily="49" charset="0"/>
                <a:ea typeface="楷体_GB2312" charset="-122"/>
              </a:rPr>
              <a:t>&gt;	</a:t>
            </a:r>
          </a:p>
          <a:p>
            <a:pPr algn="just">
              <a:lnSpc>
                <a:spcPct val="65000"/>
              </a:lnSpc>
              <a:buFont typeface="Wingdings" pitchFamily="2" charset="2"/>
              <a:buNone/>
              <a:defRPr/>
            </a:pPr>
            <a:r>
              <a:rPr lang="en-US" altLang="zh-CN" sz="2000" b="0" kern="0" dirty="0">
                <a:latin typeface="Courier New" pitchFamily="49" charset="0"/>
                <a:ea typeface="楷体_GB2312" charset="-122"/>
              </a:rPr>
              <a:t>class A	</a:t>
            </a:r>
            <a:endParaRPr lang="en-US" altLang="zh-CN" sz="2000" b="0" kern="0" dirty="0" smtClean="0">
              <a:latin typeface="Courier New" pitchFamily="49" charset="0"/>
              <a:ea typeface="楷体_GB2312" charset="-122"/>
            </a:endParaRPr>
          </a:p>
          <a:p>
            <a:pPr algn="just">
              <a:lnSpc>
                <a:spcPct val="65000"/>
              </a:lnSpc>
              <a:buFont typeface="Wingdings" pitchFamily="2" charset="2"/>
              <a:buNone/>
              <a:defRPr/>
            </a:pPr>
            <a:r>
              <a:rPr lang="en-US" altLang="zh-CN" sz="2000" b="0" kern="0" dirty="0" smtClean="0">
                <a:latin typeface="Courier New" pitchFamily="49" charset="0"/>
                <a:ea typeface="楷体_GB2312" charset="-122"/>
              </a:rPr>
              <a:t>{</a:t>
            </a:r>
            <a:endParaRPr lang="en-US" altLang="zh-CN" sz="2000" b="0" kern="0" dirty="0">
              <a:latin typeface="Courier New" pitchFamily="49" charset="0"/>
              <a:ea typeface="楷体_GB2312" charset="-122"/>
            </a:endParaRPr>
          </a:p>
          <a:p>
            <a:pPr algn="just">
              <a:lnSpc>
                <a:spcPct val="65000"/>
              </a:lnSpc>
              <a:buFont typeface="Wingdings" pitchFamily="2" charset="2"/>
              <a:buNone/>
              <a:defRPr/>
            </a:pPr>
            <a:r>
              <a:rPr lang="en-US" altLang="zh-CN" sz="2000" b="0" kern="0" dirty="0" smtClean="0">
                <a:latin typeface="Courier New" pitchFamily="49" charset="0"/>
                <a:ea typeface="楷体_GB2312" charset="-122"/>
              </a:rPr>
              <a:t>public</a:t>
            </a:r>
            <a:r>
              <a:rPr lang="zh-CN" altLang="en-US" sz="2000" b="0" kern="0" dirty="0">
                <a:latin typeface="Courier New" pitchFamily="49" charset="0"/>
                <a:ea typeface="楷体_GB2312" charset="-122"/>
              </a:rPr>
              <a:t>：</a:t>
            </a:r>
          </a:p>
          <a:p>
            <a:pPr algn="just">
              <a:lnSpc>
                <a:spcPct val="65000"/>
              </a:lnSpc>
              <a:buFont typeface="Wingdings" pitchFamily="2" charset="2"/>
              <a:buNone/>
              <a:defRPr/>
            </a:pPr>
            <a:r>
              <a:rPr lang="zh-CN" altLang="en-US" sz="2000" b="0" kern="0" dirty="0">
                <a:latin typeface="Courier New" pitchFamily="49" charset="0"/>
                <a:ea typeface="楷体_GB2312" charset="-122"/>
              </a:rPr>
              <a:t>	    </a:t>
            </a:r>
            <a:r>
              <a:rPr lang="en-US" altLang="zh-CN" sz="2000" b="0" kern="0" dirty="0">
                <a:latin typeface="Courier New" pitchFamily="49" charset="0"/>
                <a:ea typeface="楷体_GB2312" charset="-122"/>
              </a:rPr>
              <a:t>void </a:t>
            </a:r>
            <a:r>
              <a:rPr lang="en-US" altLang="zh-CN" sz="2000" b="0" kern="0" dirty="0" err="1">
                <a:latin typeface="Courier New" pitchFamily="49" charset="0"/>
                <a:ea typeface="楷体_GB2312" charset="-122"/>
              </a:rPr>
              <a:t>setA</a:t>
            </a:r>
            <a:r>
              <a:rPr lang="en-US" altLang="zh-CN" sz="2000" b="0" kern="0" dirty="0">
                <a:latin typeface="Courier New" pitchFamily="49" charset="0"/>
                <a:ea typeface="楷体_GB2312" charset="-122"/>
              </a:rPr>
              <a:t>(</a:t>
            </a:r>
            <a:r>
              <a:rPr lang="en-US" altLang="zh-CN" sz="2000" b="0" kern="0" dirty="0" err="1">
                <a:latin typeface="Courier New" pitchFamily="49" charset="0"/>
                <a:ea typeface="楷体_GB2312" charset="-122"/>
              </a:rPr>
              <a:t>int</a:t>
            </a:r>
            <a:r>
              <a:rPr lang="en-US" altLang="zh-CN" sz="2000" b="0" kern="0" dirty="0">
                <a:latin typeface="Courier New" pitchFamily="49" charset="0"/>
                <a:ea typeface="楷体_GB2312" charset="-122"/>
              </a:rPr>
              <a:t> x)</a:t>
            </a:r>
          </a:p>
          <a:p>
            <a:pPr algn="just">
              <a:lnSpc>
                <a:spcPct val="65000"/>
              </a:lnSpc>
              <a:buFont typeface="Wingdings" pitchFamily="2" charset="2"/>
              <a:buNone/>
              <a:defRPr/>
            </a:pPr>
            <a:r>
              <a:rPr lang="en-US" altLang="zh-CN" sz="2000" b="0" kern="0" dirty="0">
                <a:latin typeface="Courier New" pitchFamily="49" charset="0"/>
                <a:ea typeface="楷体_GB2312" charset="-122"/>
              </a:rPr>
              <a:t>	    {   a=x; }</a:t>
            </a:r>
          </a:p>
          <a:p>
            <a:pPr algn="just">
              <a:lnSpc>
                <a:spcPct val="65000"/>
              </a:lnSpc>
              <a:buFont typeface="Wingdings" pitchFamily="2" charset="2"/>
              <a:buNone/>
              <a:defRPr/>
            </a:pPr>
            <a:r>
              <a:rPr lang="en-US" altLang="zh-CN" sz="2000" b="0" kern="0" dirty="0">
                <a:latin typeface="Courier New" pitchFamily="49" charset="0"/>
                <a:ea typeface="楷体_GB2312" charset="-122"/>
              </a:rPr>
              <a:t>	    void </a:t>
            </a:r>
            <a:r>
              <a:rPr lang="en-US" altLang="zh-CN" sz="2000" b="0" kern="0" dirty="0" err="1">
                <a:latin typeface="Courier New" pitchFamily="49" charset="0"/>
                <a:ea typeface="楷体_GB2312" charset="-122"/>
              </a:rPr>
              <a:t>printA</a:t>
            </a:r>
            <a:r>
              <a:rPr lang="en-US" altLang="zh-CN" sz="2000" b="0" kern="0" dirty="0">
                <a:latin typeface="Courier New" pitchFamily="49" charset="0"/>
                <a:ea typeface="楷体_GB2312" charset="-122"/>
              </a:rPr>
              <a:t>()</a:t>
            </a:r>
          </a:p>
          <a:p>
            <a:pPr algn="just">
              <a:lnSpc>
                <a:spcPct val="65000"/>
              </a:lnSpc>
              <a:buFont typeface="Wingdings" pitchFamily="2" charset="2"/>
              <a:buNone/>
              <a:defRPr/>
            </a:pPr>
            <a:r>
              <a:rPr lang="en-US" altLang="zh-CN" sz="2000" b="0" kern="0" dirty="0">
                <a:latin typeface="Courier New" pitchFamily="49" charset="0"/>
                <a:ea typeface="楷体_GB2312" charset="-122"/>
              </a:rPr>
              <a:t>	    {   </a:t>
            </a:r>
            <a:r>
              <a:rPr lang="en-US" altLang="zh-CN" sz="2000" b="0" kern="0" dirty="0" err="1">
                <a:latin typeface="Courier New" pitchFamily="49" charset="0"/>
                <a:ea typeface="楷体_GB2312" charset="-122"/>
              </a:rPr>
              <a:t>cout</a:t>
            </a:r>
            <a:r>
              <a:rPr lang="en-US" altLang="zh-CN" sz="2000" b="0" kern="0" dirty="0">
                <a:latin typeface="Courier New" pitchFamily="49" charset="0"/>
                <a:ea typeface="楷体_GB2312" charset="-122"/>
              </a:rPr>
              <a:t>&lt;&lt;"a="&lt;&lt;a&lt;&lt;</a:t>
            </a:r>
            <a:r>
              <a:rPr lang="en-US" altLang="zh-CN" sz="2000" b="0" kern="0" dirty="0" err="1">
                <a:latin typeface="Courier New" pitchFamily="49" charset="0"/>
                <a:ea typeface="楷体_GB2312" charset="-122"/>
              </a:rPr>
              <a:t>endl</a:t>
            </a:r>
            <a:r>
              <a:rPr lang="en-US" altLang="zh-CN" sz="2000" b="0" kern="0" dirty="0">
                <a:latin typeface="Courier New" pitchFamily="49" charset="0"/>
                <a:ea typeface="楷体_GB2312" charset="-122"/>
              </a:rPr>
              <a:t>; }</a:t>
            </a:r>
          </a:p>
          <a:p>
            <a:pPr algn="just">
              <a:lnSpc>
                <a:spcPct val="65000"/>
              </a:lnSpc>
              <a:buFont typeface="Wingdings" pitchFamily="2" charset="2"/>
              <a:buNone/>
              <a:defRPr/>
            </a:pPr>
            <a:r>
              <a:rPr lang="en-US" altLang="zh-CN" sz="2000" b="0" kern="0" dirty="0">
                <a:latin typeface="Courier New" pitchFamily="49" charset="0"/>
                <a:ea typeface="楷体_GB2312" charset="-122"/>
              </a:rPr>
              <a:t>private</a:t>
            </a:r>
            <a:r>
              <a:rPr lang="zh-CN" altLang="en-US" sz="2000" b="0" kern="0" dirty="0">
                <a:latin typeface="Courier New" pitchFamily="49" charset="0"/>
                <a:ea typeface="楷体_GB2312" charset="-122"/>
              </a:rPr>
              <a:t>：</a:t>
            </a:r>
          </a:p>
          <a:p>
            <a:pPr algn="just">
              <a:lnSpc>
                <a:spcPct val="65000"/>
              </a:lnSpc>
              <a:buFont typeface="Wingdings" pitchFamily="2" charset="2"/>
              <a:buNone/>
              <a:defRPr/>
            </a:pPr>
            <a:r>
              <a:rPr lang="zh-CN" altLang="en-US" sz="2000" b="0" kern="0" dirty="0">
                <a:latin typeface="Courier New" pitchFamily="49" charset="0"/>
                <a:ea typeface="楷体_GB2312" charset="-122"/>
              </a:rPr>
              <a:t>	    </a:t>
            </a:r>
            <a:r>
              <a:rPr lang="en-US" altLang="zh-CN" sz="2000" b="0" kern="0" dirty="0" err="1">
                <a:latin typeface="Courier New" pitchFamily="49" charset="0"/>
                <a:ea typeface="楷体_GB2312" charset="-122"/>
              </a:rPr>
              <a:t>int</a:t>
            </a:r>
            <a:r>
              <a:rPr lang="en-US" altLang="zh-CN" sz="2000" b="0" kern="0" dirty="0">
                <a:latin typeface="Courier New" pitchFamily="49" charset="0"/>
                <a:ea typeface="楷体_GB2312" charset="-122"/>
              </a:rPr>
              <a:t> a;</a:t>
            </a:r>
          </a:p>
          <a:p>
            <a:pPr algn="just">
              <a:lnSpc>
                <a:spcPct val="65000"/>
              </a:lnSpc>
              <a:buFont typeface="Wingdings" pitchFamily="2" charset="2"/>
              <a:buNone/>
              <a:defRPr/>
            </a:pPr>
            <a:r>
              <a:rPr lang="en-US" altLang="zh-CN" sz="2000" b="0" kern="0" dirty="0">
                <a:latin typeface="Courier New" pitchFamily="49" charset="0"/>
                <a:ea typeface="楷体_GB2312" charset="-122"/>
              </a:rPr>
              <a:t>	};</a:t>
            </a:r>
          </a:p>
          <a:p>
            <a:pPr algn="just">
              <a:lnSpc>
                <a:spcPct val="65000"/>
              </a:lnSpc>
              <a:buFont typeface="Wingdings" pitchFamily="2" charset="2"/>
              <a:buNone/>
              <a:defRPr/>
            </a:pPr>
            <a:r>
              <a:rPr lang="en-US" altLang="zh-CN" sz="2000" b="0" kern="0" dirty="0">
                <a:latin typeface="Courier New" pitchFamily="49" charset="0"/>
                <a:ea typeface="楷体_GB2312" charset="-122"/>
              </a:rPr>
              <a:t>	class B {</a:t>
            </a:r>
          </a:p>
          <a:p>
            <a:pPr algn="just">
              <a:lnSpc>
                <a:spcPct val="65000"/>
              </a:lnSpc>
              <a:buFont typeface="Wingdings" pitchFamily="2" charset="2"/>
              <a:buNone/>
              <a:defRPr/>
            </a:pPr>
            <a:r>
              <a:rPr lang="en-US" altLang="zh-CN" sz="2000" b="0" kern="0" dirty="0">
                <a:latin typeface="Courier New" pitchFamily="49" charset="0"/>
                <a:ea typeface="楷体_GB2312" charset="-122"/>
              </a:rPr>
              <a:t>	public</a:t>
            </a:r>
            <a:r>
              <a:rPr lang="zh-CN" altLang="en-US" sz="2000" b="0" kern="0" dirty="0">
                <a:latin typeface="Courier New" pitchFamily="49" charset="0"/>
                <a:ea typeface="楷体_GB2312" charset="-122"/>
              </a:rPr>
              <a:t>：</a:t>
            </a:r>
          </a:p>
          <a:p>
            <a:pPr algn="just">
              <a:lnSpc>
                <a:spcPct val="65000"/>
              </a:lnSpc>
              <a:buFont typeface="Wingdings" pitchFamily="2" charset="2"/>
              <a:buNone/>
              <a:defRPr/>
            </a:pPr>
            <a:r>
              <a:rPr lang="zh-CN" altLang="en-US" sz="2000" b="0" kern="0" dirty="0">
                <a:latin typeface="Courier New" pitchFamily="49" charset="0"/>
                <a:ea typeface="楷体_GB2312" charset="-122"/>
              </a:rPr>
              <a:t>	    </a:t>
            </a:r>
            <a:r>
              <a:rPr lang="en-US" altLang="zh-CN" sz="2000" b="0" kern="0" dirty="0">
                <a:latin typeface="Courier New" pitchFamily="49" charset="0"/>
                <a:ea typeface="楷体_GB2312" charset="-122"/>
              </a:rPr>
              <a:t>void </a:t>
            </a:r>
            <a:r>
              <a:rPr lang="en-US" altLang="zh-CN" sz="2000" b="0" kern="0" dirty="0" err="1">
                <a:latin typeface="Courier New" pitchFamily="49" charset="0"/>
                <a:ea typeface="楷体_GB2312" charset="-122"/>
              </a:rPr>
              <a:t>setB</a:t>
            </a:r>
            <a:r>
              <a:rPr lang="en-US" altLang="zh-CN" sz="2000" b="0" kern="0" dirty="0">
                <a:latin typeface="Courier New" pitchFamily="49" charset="0"/>
                <a:ea typeface="楷体_GB2312" charset="-122"/>
              </a:rPr>
              <a:t>(</a:t>
            </a:r>
            <a:r>
              <a:rPr lang="en-US" altLang="zh-CN" sz="2000" b="0" kern="0" dirty="0" err="1">
                <a:latin typeface="Courier New" pitchFamily="49" charset="0"/>
                <a:ea typeface="楷体_GB2312" charset="-122"/>
              </a:rPr>
              <a:t>int</a:t>
            </a:r>
            <a:r>
              <a:rPr lang="en-US" altLang="zh-CN" sz="2000" b="0" kern="0" dirty="0">
                <a:latin typeface="Courier New" pitchFamily="49" charset="0"/>
                <a:ea typeface="楷体_GB2312" charset="-122"/>
              </a:rPr>
              <a:t> x)</a:t>
            </a:r>
          </a:p>
          <a:p>
            <a:pPr algn="just">
              <a:lnSpc>
                <a:spcPct val="65000"/>
              </a:lnSpc>
              <a:buFont typeface="Wingdings" pitchFamily="2" charset="2"/>
              <a:buNone/>
              <a:defRPr/>
            </a:pPr>
            <a:r>
              <a:rPr lang="en-US" altLang="zh-CN" sz="2000" b="0" kern="0" dirty="0">
                <a:latin typeface="Courier New" pitchFamily="49" charset="0"/>
                <a:ea typeface="楷体_GB2312" charset="-122"/>
              </a:rPr>
              <a:t>	    {   b=x; }</a:t>
            </a:r>
          </a:p>
          <a:p>
            <a:pPr algn="just">
              <a:lnSpc>
                <a:spcPct val="65000"/>
              </a:lnSpc>
              <a:buFont typeface="Wingdings" pitchFamily="2" charset="2"/>
              <a:buNone/>
              <a:defRPr/>
            </a:pPr>
            <a:r>
              <a:rPr lang="en-US" altLang="zh-CN" sz="2000" b="0" kern="0" dirty="0">
                <a:latin typeface="Courier New" pitchFamily="49" charset="0"/>
                <a:ea typeface="楷体_GB2312" charset="-122"/>
              </a:rPr>
              <a:t>	    void </a:t>
            </a:r>
            <a:r>
              <a:rPr lang="en-US" altLang="zh-CN" sz="2000" b="0" kern="0" dirty="0" err="1">
                <a:latin typeface="Courier New" pitchFamily="49" charset="0"/>
                <a:ea typeface="楷体_GB2312" charset="-122"/>
              </a:rPr>
              <a:t>printB</a:t>
            </a:r>
            <a:r>
              <a:rPr lang="en-US" altLang="zh-CN" sz="2000" b="0" kern="0" dirty="0">
                <a:latin typeface="Courier New" pitchFamily="49" charset="0"/>
                <a:ea typeface="楷体_GB2312" charset="-122"/>
              </a:rPr>
              <a:t>()</a:t>
            </a:r>
          </a:p>
          <a:p>
            <a:pPr algn="just">
              <a:lnSpc>
                <a:spcPct val="65000"/>
              </a:lnSpc>
              <a:buFont typeface="Wingdings" pitchFamily="2" charset="2"/>
              <a:buNone/>
              <a:defRPr/>
            </a:pPr>
            <a:r>
              <a:rPr lang="en-US" altLang="zh-CN" sz="2000" b="0" kern="0" dirty="0">
                <a:latin typeface="Courier New" pitchFamily="49" charset="0"/>
                <a:ea typeface="楷体_GB2312" charset="-122"/>
              </a:rPr>
              <a:t>	    {   </a:t>
            </a:r>
            <a:r>
              <a:rPr lang="en-US" altLang="zh-CN" sz="2000" b="0" kern="0" dirty="0" err="1">
                <a:latin typeface="Courier New" pitchFamily="49" charset="0"/>
                <a:ea typeface="楷体_GB2312" charset="-122"/>
              </a:rPr>
              <a:t>cout</a:t>
            </a:r>
            <a:r>
              <a:rPr lang="en-US" altLang="zh-CN" sz="2000" b="0" kern="0" dirty="0">
                <a:latin typeface="Courier New" pitchFamily="49" charset="0"/>
                <a:ea typeface="楷体_GB2312" charset="-122"/>
              </a:rPr>
              <a:t>&lt;&lt;"b="&lt;&lt;b&lt;&lt;</a:t>
            </a:r>
            <a:r>
              <a:rPr lang="en-US" altLang="zh-CN" sz="2000" b="0" kern="0" dirty="0" err="1">
                <a:latin typeface="Courier New" pitchFamily="49" charset="0"/>
                <a:ea typeface="楷体_GB2312" charset="-122"/>
              </a:rPr>
              <a:t>endl</a:t>
            </a:r>
            <a:r>
              <a:rPr lang="en-US" altLang="zh-CN" sz="2000" b="0" kern="0" dirty="0">
                <a:latin typeface="Courier New" pitchFamily="49" charset="0"/>
                <a:ea typeface="楷体_GB2312" charset="-122"/>
              </a:rPr>
              <a:t>;  }</a:t>
            </a:r>
          </a:p>
          <a:p>
            <a:pPr algn="just">
              <a:lnSpc>
                <a:spcPct val="65000"/>
              </a:lnSpc>
              <a:buFont typeface="Wingdings" pitchFamily="2" charset="2"/>
              <a:buNone/>
              <a:defRPr/>
            </a:pPr>
            <a:r>
              <a:rPr lang="en-US" altLang="zh-CN" sz="2000" b="0" kern="0" dirty="0">
                <a:latin typeface="Courier New" pitchFamily="49" charset="0"/>
                <a:ea typeface="楷体_GB2312" charset="-122"/>
              </a:rPr>
              <a:t>private</a:t>
            </a:r>
            <a:r>
              <a:rPr lang="zh-CN" altLang="en-US" sz="2000" b="0" kern="0" dirty="0">
                <a:latin typeface="Courier New" pitchFamily="49" charset="0"/>
                <a:ea typeface="楷体_GB2312" charset="-122"/>
              </a:rPr>
              <a:t>：</a:t>
            </a:r>
          </a:p>
          <a:p>
            <a:pPr algn="just">
              <a:lnSpc>
                <a:spcPct val="65000"/>
              </a:lnSpc>
              <a:buFont typeface="Wingdings" pitchFamily="2" charset="2"/>
              <a:buNone/>
              <a:defRPr/>
            </a:pPr>
            <a:r>
              <a:rPr lang="zh-CN" altLang="en-US" sz="2000" b="0" kern="0" dirty="0">
                <a:latin typeface="Courier New" pitchFamily="49" charset="0"/>
                <a:ea typeface="楷体_GB2312" charset="-122"/>
              </a:rPr>
              <a:t>    </a:t>
            </a:r>
            <a:r>
              <a:rPr lang="en-US" altLang="zh-CN" sz="2000" b="0" kern="0" dirty="0" err="1">
                <a:latin typeface="Courier New" pitchFamily="49" charset="0"/>
                <a:ea typeface="楷体_GB2312" charset="-122"/>
              </a:rPr>
              <a:t>int</a:t>
            </a:r>
            <a:r>
              <a:rPr lang="en-US" altLang="zh-CN" sz="2000" b="0" kern="0" dirty="0">
                <a:latin typeface="Courier New" pitchFamily="49" charset="0"/>
                <a:ea typeface="楷体_GB2312" charset="-122"/>
              </a:rPr>
              <a:t> b;</a:t>
            </a:r>
          </a:p>
          <a:p>
            <a:pPr algn="just">
              <a:lnSpc>
                <a:spcPct val="65000"/>
              </a:lnSpc>
              <a:buFont typeface="Wingdings" pitchFamily="2" charset="2"/>
              <a:buNone/>
              <a:defRPr/>
            </a:pPr>
            <a:r>
              <a:rPr lang="en-US" altLang="zh-CN" sz="2000" b="0" kern="0" dirty="0">
                <a:latin typeface="Courier New" pitchFamily="49" charset="0"/>
                <a:ea typeface="楷体_GB2312" charset="-122"/>
              </a:rPr>
              <a:t>};</a:t>
            </a:r>
            <a:endParaRPr lang="en-US" altLang="zh-CN" sz="2000" b="0" kern="0" dirty="0"/>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747329" y="25797"/>
            <a:ext cx="7082496"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600" b="1" dirty="0" smtClean="0">
                <a:latin typeface="宋体" panose="02010600030101010101" pitchFamily="2" charset="-122"/>
              </a:rPr>
              <a:t>例</a:t>
            </a:r>
            <a:r>
              <a:rPr lang="en-US" altLang="zh-CN" sz="3600" b="1" dirty="0" smtClean="0">
                <a:latin typeface="宋体" panose="02010600030101010101" pitchFamily="2" charset="-122"/>
              </a:rPr>
              <a:t>6.13 </a:t>
            </a:r>
            <a:r>
              <a:rPr lang="zh-CN" altLang="en-US" sz="3600" b="1" dirty="0" smtClean="0">
                <a:latin typeface="宋体" panose="02010600030101010101" pitchFamily="2" charset="-122"/>
              </a:rPr>
              <a:t>多</a:t>
            </a:r>
            <a:r>
              <a:rPr lang="zh-CN" altLang="en-US" sz="3600" b="1" dirty="0">
                <a:latin typeface="宋体" panose="02010600030101010101" pitchFamily="2" charset="-122"/>
              </a:rPr>
              <a:t>继承情况下的访问特性</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4004496798"/>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507818" y="981522"/>
            <a:ext cx="8383940" cy="545591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90000"/>
              </a:lnSpc>
              <a:buFont typeface="Wingdings" pitchFamily="2" charset="2"/>
              <a:buNone/>
              <a:defRPr/>
            </a:pPr>
            <a:r>
              <a:rPr lang="en-US" altLang="zh-CN" sz="2000" b="0" kern="0" dirty="0">
                <a:latin typeface="Courier New" pitchFamily="49" charset="0"/>
                <a:cs typeface="Courier New" pitchFamily="49" charset="0"/>
              </a:rPr>
              <a:t>class C</a:t>
            </a:r>
            <a:r>
              <a:rPr lang="zh-CN" altLang="en-US" sz="2000" b="0" kern="0" dirty="0">
                <a:solidFill>
                  <a:schemeClr val="accent2"/>
                </a:solidFill>
                <a:latin typeface="Courier New" pitchFamily="49" charset="0"/>
                <a:ea typeface="楷体_GB2312" charset="-122"/>
              </a:rPr>
              <a:t>：</a:t>
            </a:r>
            <a:r>
              <a:rPr lang="en-US" altLang="zh-CN" sz="2000" b="0" kern="0" dirty="0">
                <a:solidFill>
                  <a:srgbClr val="FF0000"/>
                </a:solidFill>
                <a:latin typeface="Courier New" pitchFamily="49" charset="0"/>
                <a:cs typeface="Courier New" pitchFamily="49" charset="0"/>
              </a:rPr>
              <a:t>public </a:t>
            </a:r>
            <a:r>
              <a:rPr lang="en-US" altLang="zh-CN" sz="2000" b="0" kern="0" dirty="0" err="1">
                <a:solidFill>
                  <a:srgbClr val="FF0000"/>
                </a:solidFill>
                <a:latin typeface="Courier New" pitchFamily="49" charset="0"/>
                <a:cs typeface="Courier New" pitchFamily="49" charset="0"/>
              </a:rPr>
              <a:t>A,private</a:t>
            </a:r>
            <a:r>
              <a:rPr lang="en-US" altLang="zh-CN" sz="2000" b="0" kern="0" dirty="0">
                <a:solidFill>
                  <a:srgbClr val="FF0000"/>
                </a:solidFill>
                <a:latin typeface="Courier New" pitchFamily="49" charset="0"/>
                <a:cs typeface="Courier New" pitchFamily="49" charset="0"/>
              </a:rPr>
              <a:t> B </a:t>
            </a:r>
            <a:endParaRPr lang="en-US" altLang="zh-CN" sz="2000" b="0" kern="0" dirty="0" smtClean="0">
              <a:solidFill>
                <a:srgbClr val="FF0000"/>
              </a:solidFill>
              <a:latin typeface="Courier New" pitchFamily="49" charset="0"/>
              <a:cs typeface="Courier New" pitchFamily="49" charset="0"/>
            </a:endParaRPr>
          </a:p>
          <a:p>
            <a:pPr algn="just">
              <a:lnSpc>
                <a:spcPct val="90000"/>
              </a:lnSpc>
              <a:buFont typeface="Wingdings" pitchFamily="2" charset="2"/>
              <a:buNone/>
              <a:defRPr/>
            </a:pPr>
            <a:r>
              <a:rPr lang="en-US" altLang="zh-CN" sz="2000" b="0" kern="0" dirty="0" smtClean="0">
                <a:latin typeface="Courier New" pitchFamily="49" charset="0"/>
                <a:cs typeface="Courier New" pitchFamily="49" charset="0"/>
              </a:rPr>
              <a:t>{</a:t>
            </a:r>
            <a:endParaRPr lang="en-US" altLang="zh-CN" sz="2000" b="0" kern="0" dirty="0">
              <a:latin typeface="Courier New" pitchFamily="49" charset="0"/>
              <a:cs typeface="Courier New" pitchFamily="49" charset="0"/>
            </a:endParaRPr>
          </a:p>
          <a:p>
            <a:pPr algn="just">
              <a:lnSpc>
                <a:spcPct val="90000"/>
              </a:lnSpc>
              <a:buFont typeface="Wingdings" pitchFamily="2" charset="2"/>
              <a:buNone/>
              <a:defRPr/>
            </a:pPr>
            <a:r>
              <a:rPr lang="en-US" altLang="zh-CN" sz="2000" b="0" kern="0" dirty="0" smtClean="0">
                <a:latin typeface="Courier New" pitchFamily="49" charset="0"/>
                <a:cs typeface="Courier New" pitchFamily="49" charset="0"/>
              </a:rPr>
              <a:t>public</a:t>
            </a:r>
            <a:r>
              <a:rPr lang="zh-CN" altLang="en-US" sz="2000" b="0" kern="0" dirty="0">
                <a:latin typeface="Courier New" pitchFamily="49" charset="0"/>
                <a:ea typeface="楷体_GB2312" charset="-122"/>
              </a:rPr>
              <a:t>：</a:t>
            </a:r>
            <a:endParaRPr lang="zh-CN" altLang="en-US" sz="2000" b="0" kern="0" dirty="0">
              <a:latin typeface="Courier New" pitchFamily="49" charset="0"/>
              <a:cs typeface="Courier New" pitchFamily="49" charset="0"/>
            </a:endParaRPr>
          </a:p>
          <a:p>
            <a:pPr algn="just">
              <a:lnSpc>
                <a:spcPct val="90000"/>
              </a:lnSpc>
              <a:buFont typeface="Wingdings" pitchFamily="2" charset="2"/>
              <a:buNone/>
              <a:defRPr/>
            </a:pPr>
            <a:r>
              <a:rPr lang="zh-CN" altLang="en-US" sz="2000" b="0" kern="0" dirty="0">
                <a:latin typeface="Courier New" pitchFamily="49" charset="0"/>
                <a:cs typeface="Courier New" pitchFamily="49" charset="0"/>
              </a:rPr>
              <a:t>	    </a:t>
            </a:r>
            <a:r>
              <a:rPr lang="en-US" altLang="zh-CN" sz="2000" b="0" kern="0" dirty="0">
                <a:latin typeface="Courier New" pitchFamily="49" charset="0"/>
                <a:cs typeface="Courier New" pitchFamily="49" charset="0"/>
              </a:rPr>
              <a:t>void </a:t>
            </a:r>
            <a:r>
              <a:rPr lang="en-US" altLang="zh-CN" sz="2000" b="0" kern="0" dirty="0" err="1">
                <a:latin typeface="Courier New" pitchFamily="49" charset="0"/>
                <a:cs typeface="Courier New" pitchFamily="49" charset="0"/>
              </a:rPr>
              <a:t>setC</a:t>
            </a:r>
            <a:r>
              <a:rPr lang="en-US" altLang="zh-CN" sz="2000" b="0" kern="0" dirty="0">
                <a:latin typeface="Courier New" pitchFamily="49" charset="0"/>
                <a:cs typeface="Courier New" pitchFamily="49" charset="0"/>
              </a:rPr>
              <a:t>(</a:t>
            </a:r>
            <a:r>
              <a:rPr lang="en-US" altLang="zh-CN" sz="2000" b="0" kern="0" dirty="0" err="1">
                <a:latin typeface="Courier New" pitchFamily="49" charset="0"/>
                <a:cs typeface="Courier New" pitchFamily="49" charset="0"/>
              </a:rPr>
              <a:t>int</a:t>
            </a:r>
            <a:r>
              <a:rPr lang="en-US" altLang="zh-CN"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x,int</a:t>
            </a:r>
            <a:r>
              <a:rPr lang="en-US" altLang="zh-CN" sz="2000" b="0" kern="0" dirty="0">
                <a:latin typeface="Courier New" pitchFamily="49" charset="0"/>
                <a:cs typeface="Courier New" pitchFamily="49" charset="0"/>
              </a:rPr>
              <a:t> y)</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c=x;</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setB</a:t>
            </a:r>
            <a:r>
              <a:rPr lang="en-US" altLang="zh-CN" sz="2000" b="0" kern="0" dirty="0">
                <a:latin typeface="Courier New" pitchFamily="49" charset="0"/>
                <a:cs typeface="Courier New" pitchFamily="49" charset="0"/>
              </a:rPr>
              <a:t>(y);</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void </a:t>
            </a:r>
            <a:r>
              <a:rPr lang="en-US" altLang="zh-CN" sz="2000" b="0" kern="0" dirty="0" err="1">
                <a:latin typeface="Courier New" pitchFamily="49" charset="0"/>
                <a:cs typeface="Courier New" pitchFamily="49" charset="0"/>
              </a:rPr>
              <a:t>printC</a:t>
            </a:r>
            <a:r>
              <a:rPr lang="en-US" altLang="zh-CN" sz="2000" b="0" kern="0" dirty="0">
                <a:latin typeface="Courier New" pitchFamily="49" charset="0"/>
                <a:cs typeface="Courier New" pitchFamily="49" charset="0"/>
              </a:rPr>
              <a:t>()</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printB</a:t>
            </a:r>
            <a:r>
              <a:rPr lang="en-US" altLang="zh-CN" sz="2000" b="0" kern="0" dirty="0">
                <a:latin typeface="Courier New" pitchFamily="49" charset="0"/>
                <a:cs typeface="Courier New" pitchFamily="49" charset="0"/>
              </a:rPr>
              <a:t>();</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cout</a:t>
            </a:r>
            <a:r>
              <a:rPr lang="en-US" altLang="zh-CN" sz="2000" b="0" kern="0" dirty="0">
                <a:latin typeface="Courier New" pitchFamily="49" charset="0"/>
                <a:cs typeface="Courier New" pitchFamily="49" charset="0"/>
              </a:rPr>
              <a:t>&lt;&lt;"c="&lt;&lt;c&lt;&lt;</a:t>
            </a:r>
            <a:r>
              <a:rPr lang="en-US" altLang="zh-CN" sz="2000" b="0" kern="0" dirty="0" err="1">
                <a:latin typeface="Courier New" pitchFamily="49" charset="0"/>
                <a:cs typeface="Courier New" pitchFamily="49" charset="0"/>
              </a:rPr>
              <a:t>endl</a:t>
            </a:r>
            <a:r>
              <a:rPr lang="en-US" altLang="zh-CN" sz="2000" b="0" kern="0" dirty="0">
                <a:latin typeface="Courier New" pitchFamily="49" charset="0"/>
                <a:cs typeface="Courier New" pitchFamily="49" charset="0"/>
              </a:rPr>
              <a:t>;</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private</a:t>
            </a:r>
            <a:r>
              <a:rPr lang="zh-CN" altLang="en-US" sz="2000" b="0" kern="0" dirty="0">
                <a:latin typeface="Courier New" pitchFamily="49" charset="0"/>
                <a:ea typeface="楷体_GB2312" charset="-122"/>
              </a:rPr>
              <a:t>：</a:t>
            </a:r>
            <a:endParaRPr lang="zh-CN" altLang="en-US" sz="2000" b="0" kern="0" dirty="0">
              <a:latin typeface="Courier New" pitchFamily="49" charset="0"/>
              <a:cs typeface="Courier New" pitchFamily="49" charset="0"/>
            </a:endParaRPr>
          </a:p>
          <a:p>
            <a:pPr algn="just">
              <a:lnSpc>
                <a:spcPct val="90000"/>
              </a:lnSpc>
              <a:buFont typeface="Wingdings" pitchFamily="2" charset="2"/>
              <a:buNone/>
              <a:defRPr/>
            </a:pPr>
            <a:r>
              <a:rPr lang="zh-CN" altLang="en-US"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int</a:t>
            </a:r>
            <a:r>
              <a:rPr lang="en-US" altLang="zh-CN" sz="2000" b="0" kern="0" dirty="0">
                <a:latin typeface="Courier New" pitchFamily="49" charset="0"/>
                <a:cs typeface="Courier New" pitchFamily="49" charset="0"/>
              </a:rPr>
              <a:t> c;</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endParaRPr lang="en-US" altLang="zh-CN" sz="2000" b="0" kern="0" dirty="0"/>
          </a:p>
        </p:txBody>
      </p:sp>
      <p:sp>
        <p:nvSpPr>
          <p:cNvPr id="3" name="Rectangle 3"/>
          <p:cNvSpPr>
            <a:spLocks noChangeArrowheads="1"/>
          </p:cNvSpPr>
          <p:nvPr/>
        </p:nvSpPr>
        <p:spPr bwMode="auto">
          <a:xfrm>
            <a:off x="6747025" y="1413203"/>
            <a:ext cx="3383746" cy="288198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a:latin typeface="Courier New" panose="02070309020205020404" pitchFamily="49" charset="0"/>
                <a:cs typeface="Courier New" panose="02070309020205020404" pitchFamily="49" charset="0"/>
              </a:rPr>
              <a:t>void main()</a:t>
            </a:r>
          </a:p>
          <a:p>
            <a:pPr eaLnBrk="1" hangingPunct="1"/>
            <a:r>
              <a:rPr kumimoji="1" lang="en-US" altLang="zh-CN" sz="1800">
                <a:latin typeface="Courier New" panose="02070309020205020404" pitchFamily="49" charset="0"/>
                <a:cs typeface="Courier New" panose="02070309020205020404" pitchFamily="49" charset="0"/>
              </a:rPr>
              <a:t>{</a:t>
            </a:r>
          </a:p>
          <a:p>
            <a:pPr eaLnBrk="1" hangingPunct="1"/>
            <a:r>
              <a:rPr kumimoji="1" lang="en-US" altLang="zh-CN" sz="1800">
                <a:latin typeface="Courier New" panose="02070309020205020404" pitchFamily="49" charset="0"/>
                <a:cs typeface="Courier New" panose="02070309020205020404" pitchFamily="49" charset="0"/>
              </a:rPr>
              <a:t>    C obj;</a:t>
            </a:r>
          </a:p>
          <a:p>
            <a:pPr eaLnBrk="1" hangingPunct="1"/>
            <a:r>
              <a:rPr kumimoji="1" lang="en-US" altLang="zh-CN" sz="1800">
                <a:latin typeface="Courier New" panose="02070309020205020404" pitchFamily="49" charset="0"/>
                <a:cs typeface="Courier New" panose="02070309020205020404" pitchFamily="49" charset="0"/>
              </a:rPr>
              <a:t>    obj.setA(3);</a:t>
            </a:r>
          </a:p>
          <a:p>
            <a:pPr eaLnBrk="1" hangingPunct="1"/>
            <a:r>
              <a:rPr kumimoji="1" lang="en-US" altLang="zh-CN" sz="1800">
                <a:latin typeface="Courier New" panose="02070309020205020404" pitchFamily="49" charset="0"/>
                <a:cs typeface="Courier New" panose="02070309020205020404" pitchFamily="49" charset="0"/>
              </a:rPr>
              <a:t>    obj.printA();</a:t>
            </a:r>
          </a:p>
          <a:p>
            <a:pPr eaLnBrk="1" hangingPunct="1"/>
            <a:r>
              <a:rPr kumimoji="1" lang="en-US" altLang="zh-CN" sz="1800">
                <a:solidFill>
                  <a:srgbClr val="990000"/>
                </a:solidFill>
                <a:latin typeface="Courier New" panose="02070309020205020404" pitchFamily="49" charset="0"/>
                <a:cs typeface="Courier New" panose="02070309020205020404" pitchFamily="49" charset="0"/>
              </a:rPr>
              <a:t>    obj.setB(4);//</a:t>
            </a:r>
            <a:r>
              <a:rPr kumimoji="1" lang="zh-CN" altLang="en-US" sz="1800">
                <a:solidFill>
                  <a:srgbClr val="990000"/>
                </a:solidFill>
                <a:latin typeface="Courier New" panose="02070309020205020404" pitchFamily="49" charset="0"/>
                <a:ea typeface="楷体_GB2312" pitchFamily="49" charset="-122"/>
              </a:rPr>
              <a:t>错误</a:t>
            </a:r>
            <a:endParaRPr kumimoji="1" lang="zh-CN" altLang="en-US" sz="1800">
              <a:solidFill>
                <a:srgbClr val="990000"/>
              </a:solidFill>
              <a:latin typeface="Courier New" panose="02070309020205020404" pitchFamily="49" charset="0"/>
              <a:cs typeface="Courier New" panose="02070309020205020404" pitchFamily="49" charset="0"/>
            </a:endParaRPr>
          </a:p>
          <a:p>
            <a:pPr eaLnBrk="1" hangingPunct="1"/>
            <a:r>
              <a:rPr kumimoji="1" lang="zh-CN" altLang="en-US" sz="1800">
                <a:solidFill>
                  <a:srgbClr val="990000"/>
                </a:solidFill>
                <a:latin typeface="Courier New" panose="02070309020205020404" pitchFamily="49" charset="0"/>
                <a:cs typeface="Courier New" panose="02070309020205020404" pitchFamily="49" charset="0"/>
              </a:rPr>
              <a:t>    </a:t>
            </a:r>
            <a:r>
              <a:rPr kumimoji="1" lang="en-US" altLang="zh-CN" sz="1800">
                <a:solidFill>
                  <a:srgbClr val="990000"/>
                </a:solidFill>
                <a:latin typeface="Courier New" panose="02070309020205020404" pitchFamily="49" charset="0"/>
                <a:cs typeface="Courier New" panose="02070309020205020404" pitchFamily="49" charset="0"/>
              </a:rPr>
              <a:t>obj.printB();//</a:t>
            </a:r>
            <a:r>
              <a:rPr kumimoji="1" lang="zh-CN" altLang="en-US" sz="1800">
                <a:solidFill>
                  <a:srgbClr val="990000"/>
                </a:solidFill>
                <a:latin typeface="Courier New" panose="02070309020205020404" pitchFamily="49" charset="0"/>
                <a:ea typeface="楷体_GB2312" pitchFamily="49" charset="-122"/>
              </a:rPr>
              <a:t>错误</a:t>
            </a:r>
            <a:endParaRPr kumimoji="1" lang="zh-CN" altLang="en-US" sz="1800">
              <a:solidFill>
                <a:srgbClr val="990000"/>
              </a:solidFill>
              <a:latin typeface="Courier New" panose="02070309020205020404" pitchFamily="49" charset="0"/>
              <a:cs typeface="Courier New" panose="02070309020205020404" pitchFamily="49" charset="0"/>
            </a:endParaRPr>
          </a:p>
          <a:p>
            <a:pPr eaLnBrk="1" hangingPunct="1"/>
            <a:r>
              <a:rPr kumimoji="1" lang="zh-CN" altLang="en-US" sz="1800">
                <a:latin typeface="Courier New" panose="02070309020205020404" pitchFamily="49" charset="0"/>
                <a:cs typeface="Courier New" panose="02070309020205020404" pitchFamily="49" charset="0"/>
              </a:rPr>
              <a:t>    </a:t>
            </a:r>
            <a:r>
              <a:rPr kumimoji="1" lang="en-US" altLang="zh-CN" sz="1800">
                <a:latin typeface="Courier New" panose="02070309020205020404" pitchFamily="49" charset="0"/>
                <a:cs typeface="Courier New" panose="02070309020205020404" pitchFamily="49" charset="0"/>
              </a:rPr>
              <a:t>obj.setC(6,8);</a:t>
            </a:r>
          </a:p>
          <a:p>
            <a:pPr eaLnBrk="1" hangingPunct="1"/>
            <a:r>
              <a:rPr kumimoji="1" lang="en-US" altLang="zh-CN" sz="1800">
                <a:latin typeface="Courier New" panose="02070309020205020404" pitchFamily="49" charset="0"/>
                <a:cs typeface="Courier New" panose="02070309020205020404" pitchFamily="49" charset="0"/>
              </a:rPr>
              <a:t>    obj.printC();</a:t>
            </a:r>
          </a:p>
          <a:p>
            <a:pPr eaLnBrk="1" hangingPunct="1"/>
            <a:r>
              <a:rPr kumimoji="1" lang="en-US" altLang="zh-CN" sz="1800">
                <a:latin typeface="Courier New" panose="02070309020205020404" pitchFamily="49" charset="0"/>
                <a:cs typeface="Courier New" panose="02070309020205020404" pitchFamily="49" charset="0"/>
              </a:rPr>
              <a:t>}</a:t>
            </a:r>
          </a:p>
        </p:txBody>
      </p:sp>
      <p:sp>
        <p:nvSpPr>
          <p:cNvPr id="4" name="Oval 4"/>
          <p:cNvSpPr>
            <a:spLocks noChangeArrowheads="1"/>
          </p:cNvSpPr>
          <p:nvPr/>
        </p:nvSpPr>
        <p:spPr bwMode="auto">
          <a:xfrm>
            <a:off x="7612413" y="4582586"/>
            <a:ext cx="1727600" cy="1700607"/>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1800">
                <a:latin typeface="Courier New" panose="02070309020205020404" pitchFamily="49" charset="0"/>
                <a:cs typeface="Courier New" panose="02070309020205020404" pitchFamily="49" charset="0"/>
              </a:rPr>
              <a:t>a=3</a:t>
            </a:r>
          </a:p>
          <a:p>
            <a:pPr eaLnBrk="1" hangingPunct="1"/>
            <a:r>
              <a:rPr kumimoji="1" lang="en-US" altLang="zh-CN" sz="1800">
                <a:latin typeface="Courier New" panose="02070309020205020404" pitchFamily="49" charset="0"/>
                <a:cs typeface="Courier New" panose="02070309020205020404" pitchFamily="49" charset="0"/>
              </a:rPr>
              <a:t>b=8</a:t>
            </a:r>
          </a:p>
          <a:p>
            <a:pPr eaLnBrk="1" hangingPunct="1"/>
            <a:r>
              <a:rPr kumimoji="1" lang="en-US" altLang="zh-CN" sz="1800">
                <a:latin typeface="Courier New" panose="02070309020205020404" pitchFamily="49" charset="0"/>
                <a:cs typeface="Courier New" panose="02070309020205020404" pitchFamily="49" charset="0"/>
              </a:rPr>
              <a:t>c=6</a:t>
            </a:r>
          </a:p>
        </p:txBody>
      </p:sp>
      <p:pic>
        <p:nvPicPr>
          <p:cNvPr id="5"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0247"/>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3" name="TextBox 64"/>
          <p:cNvSpPr txBox="1">
            <a:spLocks noChangeArrowheads="1"/>
          </p:cNvSpPr>
          <p:nvPr/>
        </p:nvSpPr>
        <p:spPr bwMode="auto">
          <a:xfrm>
            <a:off x="747329" y="25797"/>
            <a:ext cx="7082496"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600" b="1" dirty="0" smtClean="0">
                <a:latin typeface="宋体" panose="02010600030101010101" pitchFamily="2" charset="-122"/>
              </a:rPr>
              <a:t>例</a:t>
            </a:r>
            <a:r>
              <a:rPr lang="en-US" altLang="zh-CN" sz="3600" b="1" dirty="0" smtClean="0">
                <a:latin typeface="宋体" panose="02010600030101010101" pitchFamily="2" charset="-122"/>
              </a:rPr>
              <a:t>6.13 </a:t>
            </a:r>
            <a:r>
              <a:rPr lang="zh-CN" altLang="en-US" sz="3600" b="1" dirty="0" smtClean="0">
                <a:latin typeface="宋体" panose="02010600030101010101" pitchFamily="2" charset="-122"/>
              </a:rPr>
              <a:t>多</a:t>
            </a:r>
            <a:r>
              <a:rPr lang="zh-CN" altLang="en-US" sz="3600" b="1" dirty="0">
                <a:latin typeface="宋体" panose="02010600030101010101" pitchFamily="2" charset="-122"/>
              </a:rPr>
              <a:t>继承情况下的访问特性</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23571881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914599" y="796440"/>
            <a:ext cx="6519784" cy="36362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rtl="0" eaLnBrk="1" fontAlgn="base" hangingPunct="1">
              <a:spcBef>
                <a:spcPct val="0"/>
              </a:spcBef>
              <a:spcAft>
                <a:spcPct val="0"/>
              </a:spcAft>
              <a:defRPr sz="3200" b="1">
                <a:solidFill>
                  <a:srgbClr val="800000"/>
                </a:solidFill>
                <a:latin typeface="+mj-lt"/>
                <a:ea typeface="+mj-ea"/>
                <a:cs typeface="+mj-cs"/>
              </a:defRPr>
            </a:lvl1pPr>
            <a:lvl2pPr algn="l" rtl="0" eaLnBrk="1" fontAlgn="base" hangingPunct="1">
              <a:spcBef>
                <a:spcPct val="0"/>
              </a:spcBef>
              <a:spcAft>
                <a:spcPct val="0"/>
              </a:spcAft>
              <a:defRPr sz="3200" b="1">
                <a:solidFill>
                  <a:srgbClr val="800000"/>
                </a:solidFill>
                <a:latin typeface="Times New Roman" pitchFamily="18" charset="0"/>
                <a:ea typeface="宋体" pitchFamily="2" charset="-122"/>
              </a:defRPr>
            </a:lvl2pPr>
            <a:lvl3pPr algn="l" rtl="0" eaLnBrk="1" fontAlgn="base" hangingPunct="1">
              <a:spcBef>
                <a:spcPct val="0"/>
              </a:spcBef>
              <a:spcAft>
                <a:spcPct val="0"/>
              </a:spcAft>
              <a:defRPr sz="3200" b="1">
                <a:solidFill>
                  <a:srgbClr val="800000"/>
                </a:solidFill>
                <a:latin typeface="Times New Roman" pitchFamily="18" charset="0"/>
                <a:ea typeface="宋体" pitchFamily="2" charset="-122"/>
              </a:defRPr>
            </a:lvl3pPr>
            <a:lvl4pPr algn="l" rtl="0" eaLnBrk="1" fontAlgn="base" hangingPunct="1">
              <a:spcBef>
                <a:spcPct val="0"/>
              </a:spcBef>
              <a:spcAft>
                <a:spcPct val="0"/>
              </a:spcAft>
              <a:defRPr sz="3200" b="1">
                <a:solidFill>
                  <a:srgbClr val="800000"/>
                </a:solidFill>
                <a:latin typeface="Times New Roman" pitchFamily="18" charset="0"/>
                <a:ea typeface="宋体" pitchFamily="2" charset="-122"/>
              </a:defRPr>
            </a:lvl4pPr>
            <a:lvl5pPr algn="l" rtl="0" eaLnBrk="1" fontAlgn="base" hangingPunct="1">
              <a:spcBef>
                <a:spcPct val="0"/>
              </a:spcBef>
              <a:spcAft>
                <a:spcPct val="0"/>
              </a:spcAft>
              <a:defRPr sz="3200" b="1">
                <a:solidFill>
                  <a:srgbClr val="800000"/>
                </a:solidFill>
                <a:latin typeface="Times New Roman" pitchFamily="18" charset="0"/>
                <a:ea typeface="宋体" pitchFamily="2" charset="-122"/>
              </a:defRPr>
            </a:lvl5pPr>
            <a:lvl6pPr marL="457200" algn="l" rtl="0" eaLnBrk="1" fontAlgn="base" hangingPunct="1">
              <a:spcBef>
                <a:spcPct val="0"/>
              </a:spcBef>
              <a:spcAft>
                <a:spcPct val="0"/>
              </a:spcAft>
              <a:defRPr sz="3200" b="1">
                <a:solidFill>
                  <a:srgbClr val="800000"/>
                </a:solidFill>
                <a:latin typeface="Times New Roman" pitchFamily="18" charset="0"/>
                <a:ea typeface="宋体" pitchFamily="2" charset="-122"/>
              </a:defRPr>
            </a:lvl6pPr>
            <a:lvl7pPr marL="914400" algn="l" rtl="0" eaLnBrk="1" fontAlgn="base" hangingPunct="1">
              <a:spcBef>
                <a:spcPct val="0"/>
              </a:spcBef>
              <a:spcAft>
                <a:spcPct val="0"/>
              </a:spcAft>
              <a:defRPr sz="3200" b="1">
                <a:solidFill>
                  <a:srgbClr val="800000"/>
                </a:solidFill>
                <a:latin typeface="Times New Roman" pitchFamily="18" charset="0"/>
                <a:ea typeface="宋体" pitchFamily="2" charset="-122"/>
              </a:defRPr>
            </a:lvl7pPr>
            <a:lvl8pPr marL="1371600" algn="l" rtl="0" eaLnBrk="1" fontAlgn="base" hangingPunct="1">
              <a:spcBef>
                <a:spcPct val="0"/>
              </a:spcBef>
              <a:spcAft>
                <a:spcPct val="0"/>
              </a:spcAft>
              <a:defRPr sz="3200" b="1">
                <a:solidFill>
                  <a:srgbClr val="800000"/>
                </a:solidFill>
                <a:latin typeface="Times New Roman" pitchFamily="18" charset="0"/>
                <a:ea typeface="宋体" pitchFamily="2" charset="-122"/>
              </a:defRPr>
            </a:lvl8pPr>
            <a:lvl9pPr marL="1828800" algn="l" rtl="0" eaLnBrk="1" fontAlgn="base" hangingPunct="1">
              <a:spcBef>
                <a:spcPct val="0"/>
              </a:spcBef>
              <a:spcAft>
                <a:spcPct val="0"/>
              </a:spcAft>
              <a:defRPr sz="3200" b="1">
                <a:solidFill>
                  <a:srgbClr val="800000"/>
                </a:solidFill>
                <a:latin typeface="Times New Roman" pitchFamily="18" charset="0"/>
                <a:ea typeface="宋体" pitchFamily="2" charset="-122"/>
              </a:defRPr>
            </a:lvl9pPr>
          </a:lstStyle>
          <a:p>
            <a:pPr>
              <a:defRPr/>
            </a:pPr>
            <a:r>
              <a:rPr lang="zh-CN" altLang="en-US" sz="2400" b="0" kern="0" dirty="0"/>
              <a:t>对基类成员的访问必须是无二义性</a:t>
            </a:r>
          </a:p>
        </p:txBody>
      </p:sp>
      <p:sp>
        <p:nvSpPr>
          <p:cNvPr id="3" name="Rectangle 3"/>
          <p:cNvSpPr txBox="1">
            <a:spLocks noChangeArrowheads="1"/>
          </p:cNvSpPr>
          <p:nvPr/>
        </p:nvSpPr>
        <p:spPr bwMode="auto">
          <a:xfrm>
            <a:off x="401477" y="1313167"/>
            <a:ext cx="7774199" cy="554642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90000"/>
              </a:lnSpc>
              <a:buFont typeface="Wingdings" pitchFamily="2" charset="2"/>
              <a:buNone/>
              <a:defRPr/>
            </a:pPr>
            <a:r>
              <a:rPr lang="en-US" altLang="zh-CN" sz="2000" b="0" kern="0" dirty="0">
                <a:latin typeface="Courier New" pitchFamily="49" charset="0"/>
                <a:cs typeface="Courier New" pitchFamily="49" charset="0"/>
              </a:rPr>
              <a:t>class X{</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public</a:t>
            </a:r>
            <a:r>
              <a:rPr lang="zh-CN" altLang="en-US" sz="2000" b="0" kern="0" dirty="0">
                <a:latin typeface="Courier New" pitchFamily="49" charset="0"/>
                <a:ea typeface="楷体_GB2312" charset="-122"/>
              </a:rPr>
              <a:t>：</a:t>
            </a:r>
            <a:endParaRPr lang="zh-CN" altLang="en-US" sz="2000" b="0" kern="0" dirty="0">
              <a:latin typeface="Courier New" pitchFamily="49" charset="0"/>
              <a:cs typeface="Courier New" pitchFamily="49" charset="0"/>
            </a:endParaRPr>
          </a:p>
          <a:p>
            <a:pPr algn="just">
              <a:lnSpc>
                <a:spcPct val="90000"/>
              </a:lnSpc>
              <a:buFont typeface="Wingdings" pitchFamily="2" charset="2"/>
              <a:buNone/>
              <a:defRPr/>
            </a:pPr>
            <a:r>
              <a:rPr lang="zh-CN" altLang="en-US"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int</a:t>
            </a:r>
            <a:r>
              <a:rPr lang="en-US" altLang="zh-CN" sz="2000" b="0" kern="0" dirty="0">
                <a:latin typeface="Courier New" pitchFamily="49" charset="0"/>
                <a:cs typeface="Courier New" pitchFamily="49" charset="0"/>
              </a:rPr>
              <a:t> f();</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class Y{</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public</a:t>
            </a:r>
            <a:r>
              <a:rPr lang="zh-CN" altLang="en-US" sz="2000" b="0" kern="0" dirty="0">
                <a:latin typeface="Courier New" pitchFamily="49" charset="0"/>
                <a:ea typeface="楷体_GB2312" charset="-122"/>
              </a:rPr>
              <a:t>：</a:t>
            </a:r>
            <a:endParaRPr lang="zh-CN" altLang="en-US" sz="2000" b="0" kern="0" dirty="0">
              <a:latin typeface="Courier New" pitchFamily="49" charset="0"/>
              <a:cs typeface="Courier New" pitchFamily="49" charset="0"/>
            </a:endParaRPr>
          </a:p>
          <a:p>
            <a:pPr algn="just">
              <a:lnSpc>
                <a:spcPct val="90000"/>
              </a:lnSpc>
              <a:buFont typeface="Wingdings" pitchFamily="2" charset="2"/>
              <a:buNone/>
              <a:defRPr/>
            </a:pPr>
            <a:r>
              <a:rPr lang="zh-CN" altLang="en-US"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int</a:t>
            </a:r>
            <a:r>
              <a:rPr lang="en-US" altLang="zh-CN" sz="2000" b="0" kern="0" dirty="0">
                <a:latin typeface="Courier New" pitchFamily="49" charset="0"/>
                <a:cs typeface="Courier New" pitchFamily="49" charset="0"/>
              </a:rPr>
              <a:t> f();</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int</a:t>
            </a:r>
            <a:r>
              <a:rPr lang="en-US" altLang="zh-CN" sz="2000" b="0" kern="0" dirty="0">
                <a:latin typeface="Courier New" pitchFamily="49" charset="0"/>
                <a:cs typeface="Courier New" pitchFamily="49" charset="0"/>
              </a:rPr>
              <a:t> g();</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class Z</a:t>
            </a:r>
            <a:r>
              <a:rPr lang="zh-CN" altLang="en-US" sz="2000" b="0" kern="0" dirty="0">
                <a:solidFill>
                  <a:schemeClr val="accent2"/>
                </a:solidFill>
                <a:latin typeface="Courier New" pitchFamily="49" charset="0"/>
                <a:ea typeface="楷体_GB2312" charset="-122"/>
              </a:rPr>
              <a:t>：</a:t>
            </a:r>
            <a:r>
              <a:rPr lang="en-US" altLang="zh-CN" sz="2000" b="0" kern="0" dirty="0">
                <a:solidFill>
                  <a:srgbClr val="FF0000"/>
                </a:solidFill>
                <a:latin typeface="Courier New" pitchFamily="49" charset="0"/>
                <a:cs typeface="Courier New" pitchFamily="49" charset="0"/>
              </a:rPr>
              <a:t>public </a:t>
            </a:r>
            <a:r>
              <a:rPr lang="en-US" altLang="zh-CN" sz="2000" b="0" kern="0" dirty="0" err="1">
                <a:solidFill>
                  <a:srgbClr val="FF0000"/>
                </a:solidFill>
                <a:latin typeface="Courier New" pitchFamily="49" charset="0"/>
                <a:cs typeface="Courier New" pitchFamily="49" charset="0"/>
              </a:rPr>
              <a:t>X,public</a:t>
            </a:r>
            <a:r>
              <a:rPr lang="en-US" altLang="zh-CN" sz="2000" b="0" kern="0" dirty="0">
                <a:solidFill>
                  <a:srgbClr val="FF0000"/>
                </a:solidFill>
                <a:latin typeface="Courier New" pitchFamily="49" charset="0"/>
                <a:cs typeface="Courier New" pitchFamily="49" charset="0"/>
              </a:rPr>
              <a:t> Y </a:t>
            </a:r>
            <a:r>
              <a:rPr lang="en-US" altLang="zh-CN" sz="2000" b="0" kern="0" dirty="0">
                <a:latin typeface="Courier New" pitchFamily="49" charset="0"/>
                <a:cs typeface="Courier New" pitchFamily="49" charset="0"/>
              </a:rPr>
              <a:t>{</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public</a:t>
            </a:r>
            <a:r>
              <a:rPr lang="zh-CN" altLang="en-US" sz="2000" b="0" kern="0" dirty="0">
                <a:latin typeface="Courier New" pitchFamily="49" charset="0"/>
                <a:ea typeface="楷体_GB2312" charset="-122"/>
              </a:rPr>
              <a:t>：</a:t>
            </a:r>
            <a:endParaRPr lang="zh-CN" altLang="en-US" sz="2000" b="0" kern="0" dirty="0">
              <a:latin typeface="Courier New" pitchFamily="49" charset="0"/>
              <a:cs typeface="Courier New" pitchFamily="49" charset="0"/>
            </a:endParaRPr>
          </a:p>
          <a:p>
            <a:pPr algn="just">
              <a:lnSpc>
                <a:spcPct val="90000"/>
              </a:lnSpc>
              <a:buFont typeface="Wingdings" pitchFamily="2" charset="2"/>
              <a:buNone/>
              <a:defRPr/>
            </a:pPr>
            <a:r>
              <a:rPr lang="zh-CN" altLang="en-US"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int</a:t>
            </a:r>
            <a:r>
              <a:rPr lang="en-US" altLang="zh-CN" sz="2000" b="0" kern="0" dirty="0">
                <a:latin typeface="Courier New" pitchFamily="49" charset="0"/>
                <a:cs typeface="Courier New" pitchFamily="49" charset="0"/>
              </a:rPr>
              <a:t> g();</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    </a:t>
            </a:r>
            <a:r>
              <a:rPr lang="en-US" altLang="zh-CN" sz="2000" b="0" kern="0" dirty="0" err="1">
                <a:latin typeface="Courier New" pitchFamily="49" charset="0"/>
                <a:cs typeface="Courier New" pitchFamily="49" charset="0"/>
              </a:rPr>
              <a:t>int</a:t>
            </a:r>
            <a:r>
              <a:rPr lang="en-US" altLang="zh-CN" sz="2000" b="0" kern="0" dirty="0">
                <a:latin typeface="Courier New" pitchFamily="49" charset="0"/>
                <a:cs typeface="Courier New" pitchFamily="49" charset="0"/>
              </a:rPr>
              <a:t> h();</a:t>
            </a:r>
          </a:p>
          <a:p>
            <a:pPr algn="just">
              <a:lnSpc>
                <a:spcPct val="90000"/>
              </a:lnSpc>
              <a:buFont typeface="Wingdings" pitchFamily="2" charset="2"/>
              <a:buNone/>
              <a:defRPr/>
            </a:pPr>
            <a:r>
              <a:rPr lang="en-US" altLang="zh-CN" sz="2000" b="0" kern="0" dirty="0">
                <a:latin typeface="Courier New" pitchFamily="49" charset="0"/>
                <a:cs typeface="Courier New" pitchFamily="49" charset="0"/>
              </a:rPr>
              <a:t>};</a:t>
            </a:r>
            <a:r>
              <a:rPr lang="en-US" altLang="zh-CN" sz="2000" b="0" kern="0" dirty="0"/>
              <a:t> </a:t>
            </a:r>
          </a:p>
          <a:p>
            <a:pPr>
              <a:lnSpc>
                <a:spcPct val="90000"/>
              </a:lnSpc>
              <a:buFont typeface="Wingdings" pitchFamily="2" charset="2"/>
              <a:buNone/>
              <a:defRPr/>
            </a:pPr>
            <a:r>
              <a:rPr lang="en-US" altLang="zh-CN" sz="2000" b="0" kern="0" dirty="0"/>
              <a:t>Z  </a:t>
            </a:r>
            <a:r>
              <a:rPr lang="en-US" altLang="zh-CN" sz="2000" b="0" kern="0" dirty="0" err="1"/>
              <a:t>obj</a:t>
            </a:r>
            <a:r>
              <a:rPr lang="en-US" altLang="zh-CN" sz="2000" b="0" kern="0" dirty="0"/>
              <a:t>;</a:t>
            </a:r>
            <a:endParaRPr kumimoji="1" lang="en-US" altLang="zh-CN" sz="2000" b="0" kern="0" dirty="0"/>
          </a:p>
          <a:p>
            <a:pPr>
              <a:lnSpc>
                <a:spcPct val="90000"/>
              </a:lnSpc>
              <a:buFont typeface="Wingdings" pitchFamily="2" charset="2"/>
              <a:buNone/>
              <a:defRPr/>
            </a:pPr>
            <a:r>
              <a:rPr kumimoji="1" lang="en-US" altLang="zh-CN" sz="2000" b="0" kern="0" dirty="0" err="1">
                <a:solidFill>
                  <a:srgbClr val="FF0000"/>
                </a:solidFill>
              </a:rPr>
              <a:t>obj.f</a:t>
            </a:r>
            <a:r>
              <a:rPr kumimoji="1" lang="en-US" altLang="zh-CN" sz="2000" b="0" kern="0" dirty="0">
                <a:solidFill>
                  <a:srgbClr val="FF0000"/>
                </a:solidFill>
              </a:rPr>
              <a:t>(); </a:t>
            </a:r>
            <a:r>
              <a:rPr kumimoji="1" lang="en-US" altLang="zh-CN" sz="2000" b="0" kern="0" dirty="0"/>
              <a:t>//</a:t>
            </a:r>
            <a:r>
              <a:rPr kumimoji="1" lang="zh-CN" altLang="en-US" sz="2000" b="0" kern="0" dirty="0"/>
              <a:t>二义性错误，不知调用的是类</a:t>
            </a:r>
            <a:r>
              <a:rPr kumimoji="1" lang="en-US" altLang="zh-CN" sz="2000" b="0" kern="0" dirty="0"/>
              <a:t>X</a:t>
            </a:r>
            <a:r>
              <a:rPr kumimoji="1" lang="zh-CN" altLang="en-US" sz="2000" b="0" kern="0" dirty="0"/>
              <a:t>的</a:t>
            </a:r>
            <a:r>
              <a:rPr kumimoji="1" lang="en-US" altLang="zh-CN" sz="2000" b="0" kern="0" dirty="0"/>
              <a:t>f()</a:t>
            </a:r>
            <a:r>
              <a:rPr kumimoji="1" lang="zh-CN" altLang="en-US" sz="2000" b="0" kern="0" dirty="0"/>
              <a:t>，还是类</a:t>
            </a:r>
            <a:r>
              <a:rPr kumimoji="1" lang="en-US" altLang="zh-CN" sz="2000" b="0" kern="0" dirty="0"/>
              <a:t>Y</a:t>
            </a:r>
            <a:r>
              <a:rPr kumimoji="1" lang="zh-CN" altLang="en-US" sz="2000" b="0" kern="0" dirty="0"/>
              <a:t>的</a:t>
            </a:r>
            <a:r>
              <a:rPr kumimoji="1" lang="en-US" altLang="zh-CN" sz="2000" b="0" kern="0" dirty="0"/>
              <a:t>f()</a:t>
            </a:r>
            <a:r>
              <a:rPr kumimoji="1" lang="zh-CN" altLang="en-US" sz="2000" b="0" kern="0" dirty="0"/>
              <a:t>。</a:t>
            </a:r>
          </a:p>
        </p:txBody>
      </p:sp>
      <p:sp>
        <p:nvSpPr>
          <p:cNvPr id="4" name="Rectangle 4"/>
          <p:cNvSpPr>
            <a:spLocks noChangeArrowheads="1"/>
          </p:cNvSpPr>
          <p:nvPr/>
        </p:nvSpPr>
        <p:spPr bwMode="auto">
          <a:xfrm>
            <a:off x="5594233" y="2134095"/>
            <a:ext cx="4681033" cy="14401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SzPct val="90000"/>
              <a:buFont typeface="Wingdings" panose="05000000000000000000" pitchFamily="2" charset="2"/>
              <a:buNone/>
            </a:pPr>
            <a:r>
              <a:rPr lang="zh-CN" altLang="en-US" sz="1800" b="1">
                <a:solidFill>
                  <a:schemeClr val="accent2"/>
                </a:solidFill>
              </a:rPr>
              <a:t>使用类名限定可以消除二义性</a:t>
            </a:r>
            <a:r>
              <a:rPr lang="zh-CN" altLang="en-US" sz="1800" b="1">
                <a:solidFill>
                  <a:schemeClr val="bg1"/>
                </a:solidFill>
              </a:rPr>
              <a:t>，</a:t>
            </a:r>
            <a:r>
              <a:rPr lang="zh-CN" altLang="en-US" sz="1800" b="1"/>
              <a:t>例如：</a:t>
            </a:r>
            <a:endParaRPr kumimoji="1" lang="zh-CN" altLang="en-US" sz="1800" b="1">
              <a:latin typeface="Courier New" panose="02070309020205020404" pitchFamily="49" charset="0"/>
              <a:cs typeface="Courier New" panose="02070309020205020404" pitchFamily="49" charset="0"/>
            </a:endParaRPr>
          </a:p>
          <a:p>
            <a:pPr eaLnBrk="1" hangingPunct="1"/>
            <a:r>
              <a:rPr kumimoji="1" lang="zh-CN" altLang="en-US" sz="1800" b="1"/>
              <a:t> </a:t>
            </a:r>
          </a:p>
          <a:p>
            <a:pPr eaLnBrk="1" hangingPunct="1"/>
            <a:r>
              <a:rPr kumimoji="1" lang="en-US" altLang="zh-CN" sz="1800" b="1">
                <a:latin typeface="Courier New" panose="02070309020205020404" pitchFamily="49" charset="0"/>
                <a:cs typeface="Courier New" panose="02070309020205020404" pitchFamily="49" charset="0"/>
              </a:rPr>
              <a:t>obj.X</a:t>
            </a:r>
            <a:r>
              <a:rPr kumimoji="1" lang="en-US" altLang="zh-CN" sz="1800" b="1"/>
              <a:t>∷</a:t>
            </a:r>
            <a:r>
              <a:rPr kumimoji="1" lang="en-US" altLang="zh-CN" sz="1800" b="1">
                <a:latin typeface="Courier New" panose="02070309020205020404" pitchFamily="49" charset="0"/>
                <a:cs typeface="Courier New" panose="02070309020205020404" pitchFamily="49" charset="0"/>
              </a:rPr>
              <a:t>f();    //</a:t>
            </a:r>
            <a:r>
              <a:rPr kumimoji="1" lang="zh-CN" altLang="en-US" sz="1800" b="1">
                <a:latin typeface="Courier New" panose="02070309020205020404" pitchFamily="49" charset="0"/>
                <a:ea typeface="楷体_GB2312" pitchFamily="49" charset="-122"/>
              </a:rPr>
              <a:t>调用类</a:t>
            </a:r>
            <a:r>
              <a:rPr kumimoji="1" lang="en-US" altLang="zh-CN" sz="1800" b="1">
                <a:latin typeface="Courier New" panose="02070309020205020404" pitchFamily="49" charset="0"/>
                <a:cs typeface="Courier New" panose="02070309020205020404" pitchFamily="49" charset="0"/>
              </a:rPr>
              <a:t>X</a:t>
            </a:r>
            <a:r>
              <a:rPr kumimoji="1" lang="zh-CN" altLang="en-US" sz="1800" b="1">
                <a:latin typeface="Courier New" panose="02070309020205020404" pitchFamily="49" charset="0"/>
                <a:ea typeface="楷体_GB2312" pitchFamily="49" charset="-122"/>
              </a:rPr>
              <a:t>的</a:t>
            </a:r>
            <a:r>
              <a:rPr kumimoji="1" lang="en-US" altLang="zh-CN" sz="1800" b="1">
                <a:latin typeface="Courier New" panose="02070309020205020404" pitchFamily="49" charset="0"/>
                <a:cs typeface="Courier New" panose="02070309020205020404" pitchFamily="49" charset="0"/>
              </a:rPr>
              <a:t>f()</a:t>
            </a:r>
          </a:p>
          <a:p>
            <a:pPr eaLnBrk="1" hangingPunct="1"/>
            <a:r>
              <a:rPr kumimoji="1" lang="en-US" altLang="zh-CN" sz="1800" b="1">
                <a:latin typeface="Courier New" panose="02070309020205020404" pitchFamily="49" charset="0"/>
                <a:cs typeface="Courier New" panose="02070309020205020404" pitchFamily="49" charset="0"/>
              </a:rPr>
              <a:t>obj.Y</a:t>
            </a:r>
            <a:r>
              <a:rPr kumimoji="1" lang="en-US" altLang="zh-CN" sz="1800" b="1"/>
              <a:t>∷</a:t>
            </a:r>
            <a:r>
              <a:rPr kumimoji="1" lang="en-US" altLang="zh-CN" sz="1800" b="1">
                <a:latin typeface="Courier New" panose="02070309020205020404" pitchFamily="49" charset="0"/>
                <a:cs typeface="Courier New" panose="02070309020205020404" pitchFamily="49" charset="0"/>
              </a:rPr>
              <a:t>f();    //</a:t>
            </a:r>
            <a:r>
              <a:rPr kumimoji="1" lang="zh-CN" altLang="en-US" sz="1800" b="1">
                <a:latin typeface="Courier New" panose="02070309020205020404" pitchFamily="49" charset="0"/>
                <a:ea typeface="楷体_GB2312" pitchFamily="49" charset="-122"/>
              </a:rPr>
              <a:t>调用类</a:t>
            </a:r>
            <a:r>
              <a:rPr kumimoji="1" lang="en-US" altLang="zh-CN" sz="1800" b="1">
                <a:latin typeface="Courier New" panose="02070309020205020404" pitchFamily="49" charset="0"/>
                <a:cs typeface="Courier New" panose="02070309020205020404" pitchFamily="49" charset="0"/>
              </a:rPr>
              <a:t>Y</a:t>
            </a:r>
            <a:r>
              <a:rPr kumimoji="1" lang="zh-CN" altLang="en-US" sz="1800" b="1">
                <a:latin typeface="Courier New" panose="02070309020205020404" pitchFamily="49" charset="0"/>
                <a:ea typeface="楷体_GB2312" pitchFamily="49" charset="-122"/>
              </a:rPr>
              <a:t>的</a:t>
            </a:r>
            <a:r>
              <a:rPr kumimoji="1" lang="en-US" altLang="zh-CN" sz="1800" b="1">
                <a:latin typeface="Courier New" panose="02070309020205020404" pitchFamily="49" charset="0"/>
                <a:cs typeface="Courier New" panose="02070309020205020404" pitchFamily="49" charset="0"/>
              </a:rPr>
              <a:t>f()</a:t>
            </a:r>
          </a:p>
        </p:txBody>
      </p:sp>
      <p:pic>
        <p:nvPicPr>
          <p:cNvPr id="5"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0247"/>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3" name="TextBox 64"/>
          <p:cNvSpPr txBox="1">
            <a:spLocks noChangeArrowheads="1"/>
          </p:cNvSpPr>
          <p:nvPr/>
        </p:nvSpPr>
        <p:spPr bwMode="auto">
          <a:xfrm>
            <a:off x="747329" y="25797"/>
            <a:ext cx="7082496"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600" b="1" dirty="0" smtClean="0">
                <a:latin typeface="宋体" panose="02010600030101010101" pitchFamily="2" charset="-122"/>
              </a:rPr>
              <a:t>例</a:t>
            </a:r>
            <a:r>
              <a:rPr lang="en-US" altLang="zh-CN" sz="3600" b="1" dirty="0" smtClean="0">
                <a:latin typeface="宋体" panose="02010600030101010101" pitchFamily="2" charset="-122"/>
              </a:rPr>
              <a:t>6.13 </a:t>
            </a:r>
            <a:r>
              <a:rPr lang="zh-CN" altLang="en-US" sz="3600" b="1" dirty="0" smtClean="0">
                <a:latin typeface="宋体" panose="02010600030101010101" pitchFamily="2" charset="-122"/>
              </a:rPr>
              <a:t>多</a:t>
            </a:r>
            <a:r>
              <a:rPr lang="zh-CN" altLang="en-US" sz="3600" b="1" dirty="0">
                <a:latin typeface="宋体" panose="02010600030101010101" pitchFamily="2" charset="-122"/>
              </a:rPr>
              <a:t>继承情况下的访问特性</a:t>
            </a:r>
            <a:endParaRPr lang="zh-CN" altLang="en-US" sz="3000" dirty="0">
              <a:latin typeface="Rockwell" pitchFamily="18" charset="0"/>
              <a:ea typeface="微软雅黑" pitchFamily="34" charset="-122"/>
            </a:endParaRPr>
          </a:p>
        </p:txBody>
      </p:sp>
    </p:spTree>
    <p:extLst>
      <p:ext uri="{BB962C8B-B14F-4D97-AF65-F5344CB8AC3E}">
        <p14:creationId xmlns:p14="http://schemas.microsoft.com/office/powerpoint/2010/main" val="4107260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22511" y="837506"/>
            <a:ext cx="11953328" cy="547338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anose="05000000000000000000" pitchFamily="2" charset="2"/>
              <a:buChar char="u"/>
              <a:defRPr/>
            </a:pPr>
            <a:r>
              <a:rPr lang="zh-CN" altLang="en-US" sz="2801" b="0" kern="0" dirty="0">
                <a:solidFill>
                  <a:srgbClr val="000000"/>
                </a:solidFill>
              </a:rPr>
              <a:t>多继承构造函数定义的一般形式如下</a:t>
            </a:r>
            <a:r>
              <a:rPr lang="en-US" altLang="zh-CN" sz="2801" b="0" kern="0" dirty="0">
                <a:solidFill>
                  <a:srgbClr val="000000"/>
                </a:solidFill>
              </a:rPr>
              <a:t>:</a:t>
            </a:r>
          </a:p>
          <a:p>
            <a:pPr>
              <a:buFont typeface="Wingdings" pitchFamily="2" charset="2"/>
              <a:buNone/>
              <a:defRPr/>
            </a:pPr>
            <a:r>
              <a:rPr lang="en-US" altLang="zh-CN" sz="2400" b="0" kern="0" dirty="0">
                <a:solidFill>
                  <a:srgbClr val="000000"/>
                </a:solidFill>
              </a:rPr>
              <a:t>   </a:t>
            </a:r>
            <a:r>
              <a:rPr lang="en-US" altLang="zh-CN" sz="2400" b="0" kern="0" dirty="0" smtClean="0">
                <a:solidFill>
                  <a:srgbClr val="000000"/>
                </a:solidFill>
              </a:rPr>
              <a:t>class </a:t>
            </a:r>
            <a:r>
              <a:rPr lang="zh-CN" altLang="en-US" sz="2400" b="0" kern="0" dirty="0"/>
              <a:t>派生类名</a:t>
            </a:r>
            <a:r>
              <a:rPr lang="en-US" altLang="zh-CN" sz="2400" b="0" kern="0" dirty="0"/>
              <a:t>(</a:t>
            </a:r>
            <a:r>
              <a:rPr lang="zh-CN" altLang="en-US" sz="2400" b="0" kern="0" dirty="0"/>
              <a:t>参数总表</a:t>
            </a:r>
            <a:r>
              <a:rPr lang="en-US" altLang="zh-CN" sz="2400" b="0" kern="0" dirty="0"/>
              <a:t>):</a:t>
            </a:r>
            <a:r>
              <a:rPr lang="zh-CN" altLang="en-US" sz="2400" b="0" kern="0" dirty="0">
                <a:solidFill>
                  <a:srgbClr val="CC0000"/>
                </a:solidFill>
              </a:rPr>
              <a:t>基类名</a:t>
            </a:r>
            <a:r>
              <a:rPr lang="en-US" altLang="zh-CN" sz="2400" b="0" kern="0" dirty="0">
                <a:solidFill>
                  <a:srgbClr val="CC0000"/>
                </a:solidFill>
              </a:rPr>
              <a:t>1(</a:t>
            </a:r>
            <a:r>
              <a:rPr lang="zh-CN" altLang="en-US" sz="2400" b="0" kern="0" dirty="0">
                <a:solidFill>
                  <a:srgbClr val="CC0000"/>
                </a:solidFill>
              </a:rPr>
              <a:t>参数表</a:t>
            </a:r>
            <a:r>
              <a:rPr lang="en-US" altLang="zh-CN" sz="2400" b="0" kern="0" dirty="0">
                <a:solidFill>
                  <a:srgbClr val="CC0000"/>
                </a:solidFill>
              </a:rPr>
              <a:t>1),</a:t>
            </a:r>
            <a:r>
              <a:rPr lang="zh-CN" altLang="en-US" sz="2400" b="0" kern="0" dirty="0">
                <a:solidFill>
                  <a:srgbClr val="CC0000"/>
                </a:solidFill>
              </a:rPr>
              <a:t>基类名</a:t>
            </a:r>
            <a:r>
              <a:rPr lang="en-US" altLang="zh-CN" sz="2400" b="0" kern="0" dirty="0">
                <a:solidFill>
                  <a:srgbClr val="CC0000"/>
                </a:solidFill>
              </a:rPr>
              <a:t>2(</a:t>
            </a:r>
            <a:r>
              <a:rPr lang="zh-CN" altLang="en-US" sz="2400" b="0" kern="0" dirty="0">
                <a:solidFill>
                  <a:srgbClr val="CC0000"/>
                </a:solidFill>
              </a:rPr>
              <a:t>参数表</a:t>
            </a:r>
            <a:r>
              <a:rPr lang="en-US" altLang="zh-CN" sz="2400" b="0" kern="0" dirty="0">
                <a:solidFill>
                  <a:srgbClr val="CC0000"/>
                </a:solidFill>
              </a:rPr>
              <a:t>2),…,</a:t>
            </a:r>
            <a:r>
              <a:rPr lang="zh-CN" altLang="en-US" sz="2400" b="0" kern="0" dirty="0">
                <a:solidFill>
                  <a:srgbClr val="CC0000"/>
                </a:solidFill>
              </a:rPr>
              <a:t>基类名</a:t>
            </a:r>
            <a:r>
              <a:rPr lang="en-US" altLang="zh-CN" sz="2400" b="0" kern="0" dirty="0">
                <a:solidFill>
                  <a:srgbClr val="CC0000"/>
                </a:solidFill>
              </a:rPr>
              <a:t>n(</a:t>
            </a:r>
            <a:r>
              <a:rPr lang="zh-CN" altLang="en-US" sz="2400" b="0" kern="0" dirty="0">
                <a:solidFill>
                  <a:srgbClr val="CC0000"/>
                </a:solidFill>
              </a:rPr>
              <a:t>参数表</a:t>
            </a:r>
            <a:r>
              <a:rPr lang="en-US" altLang="zh-CN" sz="2400" b="0" kern="0" dirty="0">
                <a:solidFill>
                  <a:srgbClr val="CC0000"/>
                </a:solidFill>
              </a:rPr>
              <a:t>n)</a:t>
            </a:r>
          </a:p>
          <a:p>
            <a:pPr>
              <a:buFont typeface="Wingdings" pitchFamily="2" charset="2"/>
              <a:buNone/>
              <a:defRPr/>
            </a:pPr>
            <a:r>
              <a:rPr lang="en-US" altLang="zh-CN" sz="2400" b="0" kern="0" dirty="0">
                <a:solidFill>
                  <a:srgbClr val="CC0000"/>
                </a:solidFill>
              </a:rPr>
              <a:t>    {</a:t>
            </a:r>
          </a:p>
          <a:p>
            <a:pPr>
              <a:buFont typeface="Wingdings" pitchFamily="2" charset="2"/>
              <a:buNone/>
              <a:defRPr/>
            </a:pPr>
            <a:r>
              <a:rPr lang="en-US" altLang="zh-CN" sz="2400" b="0" kern="0" dirty="0">
                <a:solidFill>
                  <a:srgbClr val="CC0000"/>
                </a:solidFill>
              </a:rPr>
              <a:t>           // </a:t>
            </a:r>
            <a:r>
              <a:rPr lang="zh-CN" altLang="en-US" sz="2400" b="0" kern="0" dirty="0">
                <a:solidFill>
                  <a:srgbClr val="CC0000"/>
                </a:solidFill>
              </a:rPr>
              <a:t>派生类新增成员的初始化语句</a:t>
            </a:r>
          </a:p>
          <a:p>
            <a:pPr>
              <a:buFont typeface="Wingdings" pitchFamily="2" charset="2"/>
              <a:buNone/>
              <a:defRPr/>
            </a:pPr>
            <a:r>
              <a:rPr lang="zh-CN" altLang="en-US" sz="2400" b="0" kern="0" dirty="0">
                <a:solidFill>
                  <a:srgbClr val="CC0000"/>
                </a:solidFill>
              </a:rPr>
              <a:t>     </a:t>
            </a:r>
            <a:r>
              <a:rPr lang="en-US" altLang="zh-CN" sz="2400" b="0" kern="0" dirty="0" smtClean="0">
                <a:solidFill>
                  <a:srgbClr val="CC0000"/>
                </a:solidFill>
              </a:rPr>
              <a:t>}</a:t>
            </a:r>
          </a:p>
          <a:p>
            <a:pPr>
              <a:buFont typeface="Wingdings" pitchFamily="2" charset="2"/>
              <a:buNone/>
              <a:defRPr/>
            </a:pPr>
            <a:endParaRPr lang="en-US" altLang="zh-CN" sz="2400" b="0" kern="0" dirty="0">
              <a:solidFill>
                <a:srgbClr val="CC0000"/>
              </a:solidFill>
            </a:endParaRPr>
          </a:p>
          <a:p>
            <a:pPr>
              <a:buFont typeface="Wingdings" panose="05000000000000000000" pitchFamily="2" charset="2"/>
              <a:buChar char="u"/>
              <a:defRPr/>
            </a:pPr>
            <a:r>
              <a:rPr lang="zh-CN" altLang="en-US" sz="2801" b="0" kern="0" dirty="0"/>
              <a:t>构造函数的执行顺序同单继承：</a:t>
            </a:r>
          </a:p>
          <a:p>
            <a:pPr>
              <a:defRPr/>
            </a:pPr>
            <a:r>
              <a:rPr lang="zh-CN" altLang="en-US" sz="2400" b="0" kern="0" dirty="0"/>
              <a:t>先执行</a:t>
            </a:r>
            <a:r>
              <a:rPr lang="zh-CN" altLang="en-US" sz="2400" b="0" kern="0" dirty="0">
                <a:solidFill>
                  <a:srgbClr val="FF0000"/>
                </a:solidFill>
              </a:rPr>
              <a:t>基类</a:t>
            </a:r>
            <a:r>
              <a:rPr lang="zh-CN" altLang="en-US" sz="2400" b="0" kern="0" dirty="0"/>
              <a:t>构造函数，再执行</a:t>
            </a:r>
            <a:r>
              <a:rPr lang="zh-CN" altLang="en-US" sz="2400" b="0" kern="0" dirty="0">
                <a:solidFill>
                  <a:srgbClr val="FF0000"/>
                </a:solidFill>
              </a:rPr>
              <a:t>对象成员</a:t>
            </a:r>
            <a:r>
              <a:rPr lang="zh-CN" altLang="en-US" sz="2400" b="0" kern="0" dirty="0"/>
              <a:t>的构造函数，最后执行</a:t>
            </a:r>
            <a:r>
              <a:rPr lang="zh-CN" altLang="en-US" sz="2400" b="0" kern="0" dirty="0">
                <a:solidFill>
                  <a:srgbClr val="FF0000"/>
                </a:solidFill>
              </a:rPr>
              <a:t>派生类</a:t>
            </a:r>
            <a:r>
              <a:rPr lang="zh-CN" altLang="en-US" sz="2400" b="0" kern="0" dirty="0"/>
              <a:t>构造函数。</a:t>
            </a:r>
            <a:endParaRPr lang="en-US" altLang="zh-CN" sz="2400" b="0" kern="0" dirty="0"/>
          </a:p>
          <a:p>
            <a:pPr>
              <a:defRPr/>
            </a:pPr>
            <a:r>
              <a:rPr lang="zh-CN" altLang="en-US" sz="2400" b="0" dirty="0"/>
              <a:t>必须同时负责该派生类所有基类构造函数的调用。派生类的参数个数必须包含完成所有基类初始化所需的参数个数。</a:t>
            </a:r>
          </a:p>
          <a:p>
            <a:pPr>
              <a:defRPr/>
            </a:pPr>
            <a:r>
              <a:rPr lang="zh-CN" altLang="en-US" sz="2400" b="0" kern="0" dirty="0"/>
              <a:t>处于</a:t>
            </a:r>
            <a:r>
              <a:rPr lang="zh-CN" altLang="en-US" sz="2400" b="0" kern="0" dirty="0">
                <a:solidFill>
                  <a:srgbClr val="FF0000"/>
                </a:solidFill>
              </a:rPr>
              <a:t>同一层次</a:t>
            </a:r>
            <a:r>
              <a:rPr lang="zh-CN" altLang="en-US" sz="2400" b="0" kern="0" dirty="0"/>
              <a:t>各基类构造函数执行顺序，取决于</a:t>
            </a:r>
            <a:r>
              <a:rPr lang="zh-CN" altLang="en-US" sz="2400" b="0" kern="0" dirty="0">
                <a:solidFill>
                  <a:srgbClr val="FF0000"/>
                </a:solidFill>
              </a:rPr>
              <a:t>声明</a:t>
            </a:r>
            <a:r>
              <a:rPr lang="zh-CN" altLang="en-US" sz="2400" b="0" kern="0" dirty="0"/>
              <a:t>派生类时所指定各</a:t>
            </a:r>
            <a:r>
              <a:rPr lang="zh-CN" altLang="en-US" sz="2400" b="0" kern="0" dirty="0">
                <a:solidFill>
                  <a:srgbClr val="FF0000"/>
                </a:solidFill>
              </a:rPr>
              <a:t>基类的顺序，</a:t>
            </a:r>
            <a:r>
              <a:rPr lang="zh-CN" altLang="en-US" sz="2400" b="0" dirty="0"/>
              <a:t>与派生类构造函数中所定义的成员初始化列表的各项顺序无关。</a:t>
            </a:r>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747329" y="25797"/>
            <a:ext cx="708249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t>3. </a:t>
            </a:r>
            <a:r>
              <a:rPr lang="zh-CN" altLang="en-US" sz="3200" kern="0" dirty="0" smtClean="0"/>
              <a:t>多</a:t>
            </a:r>
            <a:r>
              <a:rPr lang="zh-CN" altLang="en-US" sz="3200" kern="0" dirty="0"/>
              <a:t>继承的构造函数与析构函数 </a:t>
            </a:r>
          </a:p>
        </p:txBody>
      </p:sp>
    </p:spTree>
    <p:extLst>
      <p:ext uri="{BB962C8B-B14F-4D97-AF65-F5344CB8AC3E}">
        <p14:creationId xmlns:p14="http://schemas.microsoft.com/office/powerpoint/2010/main" val="249098240"/>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94519" y="809335"/>
            <a:ext cx="11161240" cy="586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1800" dirty="0">
                <a:latin typeface="Courier New" panose="02070309020205020404" pitchFamily="49" charset="0"/>
                <a:cs typeface="Courier New" panose="02070309020205020404" pitchFamily="49" charset="0"/>
              </a:rPr>
              <a:t>class  Hard{</a:t>
            </a:r>
          </a:p>
          <a:p>
            <a:pPr algn="just"/>
            <a:r>
              <a:rPr kumimoji="1" lang="en-US" altLang="zh-CN" sz="1800" dirty="0">
                <a:latin typeface="Courier New" panose="02070309020205020404" pitchFamily="49" charset="0"/>
                <a:cs typeface="Courier New" panose="02070309020205020404" pitchFamily="49" charset="0"/>
              </a:rPr>
              <a:t>protected</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char </a:t>
            </a:r>
            <a:r>
              <a:rPr kumimoji="1" lang="en-US" altLang="zh-CN" sz="1800" dirty="0" err="1">
                <a:latin typeface="Courier New" panose="02070309020205020404" pitchFamily="49" charset="0"/>
                <a:cs typeface="Courier New" panose="02070309020205020404" pitchFamily="49" charset="0"/>
              </a:rPr>
              <a:t>bodyname</a:t>
            </a:r>
            <a:r>
              <a:rPr kumimoji="1" lang="en-US" altLang="zh-CN" sz="1800" dirty="0">
                <a:latin typeface="Courier New" panose="02070309020205020404" pitchFamily="49" charset="0"/>
                <a:cs typeface="Courier New" panose="02070309020205020404" pitchFamily="49" charset="0"/>
              </a:rPr>
              <a:t>[20];</a:t>
            </a:r>
          </a:p>
          <a:p>
            <a:pPr algn="just"/>
            <a:r>
              <a:rPr kumimoji="1" lang="en-US" altLang="zh-CN" sz="1800" dirty="0">
                <a:latin typeface="Courier New" panose="02070309020205020404" pitchFamily="49" charset="0"/>
                <a:cs typeface="Courier New" panose="02070309020205020404" pitchFamily="49" charset="0"/>
              </a:rPr>
              <a:t>public</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Hard(char *</a:t>
            </a:r>
            <a:r>
              <a:rPr kumimoji="1" lang="en-US" altLang="zh-CN" sz="1800" dirty="0" err="1">
                <a:latin typeface="Courier New" panose="02070309020205020404" pitchFamily="49" charset="0"/>
                <a:cs typeface="Courier New" panose="02070309020205020404" pitchFamily="49" charset="0"/>
              </a:rPr>
              <a:t>bdnm</a:t>
            </a:r>
            <a:r>
              <a:rPr kumimoji="1" lang="en-US" altLang="zh-CN" sz="1800" dirty="0">
                <a:latin typeface="Courier New" panose="02070309020205020404" pitchFamily="49" charset="0"/>
                <a:cs typeface="Courier New" panose="02070309020205020404" pitchFamily="49" charset="0"/>
              </a:rPr>
              <a:t>);         	// </a:t>
            </a:r>
            <a:r>
              <a:rPr kumimoji="1" lang="zh-CN" altLang="en-US" sz="1800" dirty="0">
                <a:latin typeface="Courier New" panose="02070309020205020404" pitchFamily="49" charset="0"/>
                <a:ea typeface="楷体_GB2312" pitchFamily="49" charset="-122"/>
              </a:rPr>
              <a:t>基类</a:t>
            </a:r>
            <a:r>
              <a:rPr kumimoji="1" lang="en-US" altLang="zh-CN" sz="1800" dirty="0">
                <a:latin typeface="Courier New" panose="02070309020205020404" pitchFamily="49" charset="0"/>
                <a:cs typeface="Courier New" panose="02070309020205020404" pitchFamily="49" charset="0"/>
              </a:rPr>
              <a:t>Hard</a:t>
            </a:r>
            <a:r>
              <a:rPr kumimoji="1" lang="zh-CN" altLang="en-US" sz="1800" dirty="0">
                <a:latin typeface="Courier New" panose="02070309020205020404" pitchFamily="49" charset="0"/>
                <a:ea typeface="楷体_GB2312" pitchFamily="49" charset="-122"/>
              </a:rPr>
              <a:t>构造函数</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a:t>
            </a:r>
            <a:r>
              <a:rPr kumimoji="1" lang="en-US" altLang="zh-CN" sz="1800" dirty="0">
                <a:ea typeface="楷体_GB2312" pitchFamily="49" charset="-122"/>
              </a:rPr>
              <a:t>…</a:t>
            </a:r>
            <a:r>
              <a:rPr kumimoji="1" lang="en-US" altLang="zh-CN" sz="1800" dirty="0">
                <a:latin typeface="Courier New" panose="02070309020205020404" pitchFamily="49" charset="0"/>
                <a:ea typeface="楷体_GB2312" pitchFamily="49" charset="-122"/>
              </a:rPr>
              <a:t>          </a:t>
            </a:r>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a:latin typeface="Courier New" panose="02070309020205020404" pitchFamily="49" charset="0"/>
                <a:cs typeface="Courier New" panose="02070309020205020404" pitchFamily="49" charset="0"/>
              </a:rPr>
              <a:t>class  Soft{</a:t>
            </a:r>
          </a:p>
          <a:p>
            <a:pPr algn="just"/>
            <a:r>
              <a:rPr kumimoji="1" lang="en-US" altLang="zh-CN" sz="1800" dirty="0">
                <a:latin typeface="Courier New" panose="02070309020205020404" pitchFamily="49" charset="0"/>
                <a:cs typeface="Courier New" panose="02070309020205020404" pitchFamily="49" charset="0"/>
              </a:rPr>
              <a:t>protected</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char </a:t>
            </a:r>
            <a:r>
              <a:rPr kumimoji="1" lang="en-US" altLang="zh-CN" sz="1800" dirty="0" err="1">
                <a:latin typeface="Courier New" panose="02070309020205020404" pitchFamily="49" charset="0"/>
                <a:cs typeface="Courier New" panose="02070309020205020404" pitchFamily="49" charset="0"/>
              </a:rPr>
              <a:t>os</a:t>
            </a:r>
            <a:r>
              <a:rPr kumimoji="1" lang="en-US" altLang="zh-CN" sz="1800" dirty="0">
                <a:latin typeface="Courier New" panose="02070309020205020404" pitchFamily="49" charset="0"/>
                <a:cs typeface="Courier New" panose="02070309020205020404" pitchFamily="49" charset="0"/>
              </a:rPr>
              <a:t>[10];</a:t>
            </a:r>
          </a:p>
          <a:p>
            <a:pPr algn="just"/>
            <a:r>
              <a:rPr kumimoji="1" lang="en-US" altLang="zh-CN" sz="1800" dirty="0">
                <a:latin typeface="Courier New" panose="02070309020205020404" pitchFamily="49" charset="0"/>
                <a:cs typeface="Courier New" panose="02070309020205020404" pitchFamily="49" charset="0"/>
              </a:rPr>
              <a:t>    char Lang[15];</a:t>
            </a:r>
          </a:p>
          <a:p>
            <a:pPr algn="just"/>
            <a:r>
              <a:rPr kumimoji="1" lang="en-US" altLang="zh-CN" sz="1800" dirty="0">
                <a:latin typeface="Courier New" panose="02070309020205020404" pitchFamily="49" charset="0"/>
                <a:cs typeface="Courier New" panose="02070309020205020404" pitchFamily="49" charset="0"/>
              </a:rPr>
              <a:t>public</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Soft(char *</a:t>
            </a:r>
            <a:r>
              <a:rPr kumimoji="1" lang="en-US" altLang="zh-CN" sz="1800" dirty="0" err="1">
                <a:latin typeface="Courier New" panose="02070309020205020404" pitchFamily="49" charset="0"/>
                <a:cs typeface="Courier New" panose="02070309020205020404" pitchFamily="49" charset="0"/>
              </a:rPr>
              <a:t>o,char</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lg</a:t>
            </a:r>
            <a:r>
              <a:rPr kumimoji="1" lang="en-US" altLang="zh-CN" sz="1800" dirty="0">
                <a:latin typeface="Courier New" panose="02070309020205020404" pitchFamily="49" charset="0"/>
                <a:cs typeface="Courier New" panose="02070309020205020404" pitchFamily="49" charset="0"/>
              </a:rPr>
              <a:t>);   	// </a:t>
            </a:r>
            <a:r>
              <a:rPr kumimoji="1" lang="zh-CN" altLang="en-US" sz="1800" dirty="0">
                <a:latin typeface="Courier New" panose="02070309020205020404" pitchFamily="49" charset="0"/>
                <a:ea typeface="楷体_GB2312" pitchFamily="49" charset="-122"/>
              </a:rPr>
              <a:t>基类</a:t>
            </a:r>
            <a:r>
              <a:rPr kumimoji="1" lang="en-US" altLang="zh-CN" sz="1800" dirty="0">
                <a:latin typeface="Courier New" panose="02070309020205020404" pitchFamily="49" charset="0"/>
                <a:cs typeface="Courier New" panose="02070309020205020404" pitchFamily="49" charset="0"/>
              </a:rPr>
              <a:t>Soft</a:t>
            </a:r>
            <a:r>
              <a:rPr kumimoji="1" lang="zh-CN" altLang="en-US" sz="1800" dirty="0">
                <a:latin typeface="Courier New" panose="02070309020205020404" pitchFamily="49" charset="0"/>
                <a:ea typeface="楷体_GB2312" pitchFamily="49" charset="-122"/>
              </a:rPr>
              <a:t>的构造函数</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a:t>
            </a:r>
            <a:r>
              <a:rPr kumimoji="1" lang="en-US" altLang="zh-CN" sz="1800" dirty="0">
                <a:ea typeface="楷体_GB2312" pitchFamily="49" charset="-122"/>
              </a:rPr>
              <a:t>…</a:t>
            </a:r>
            <a:r>
              <a:rPr kumimoji="1" lang="en-US" altLang="zh-CN" sz="1800" dirty="0">
                <a:latin typeface="Courier New" panose="02070309020205020404" pitchFamily="49" charset="0"/>
                <a:ea typeface="楷体_GB2312" pitchFamily="49" charset="-122"/>
              </a:rPr>
              <a:t>          </a:t>
            </a:r>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a:latin typeface="Courier New" panose="02070309020205020404" pitchFamily="49" charset="0"/>
                <a:cs typeface="Courier New" panose="02070309020205020404" pitchFamily="49" charset="0"/>
              </a:rPr>
              <a:t>class System</a:t>
            </a:r>
            <a:r>
              <a:rPr kumimoji="1" lang="zh-CN" altLang="en-US" sz="1800" dirty="0">
                <a:solidFill>
                  <a:schemeClr val="accent2"/>
                </a:solidFill>
                <a:latin typeface="Courier New" panose="02070309020205020404" pitchFamily="49" charset="0"/>
                <a:ea typeface="楷体_GB2312" pitchFamily="49" charset="-122"/>
              </a:rPr>
              <a:t>：</a:t>
            </a:r>
            <a:r>
              <a:rPr kumimoji="1" lang="en-US" altLang="zh-CN" sz="1800" dirty="0">
                <a:solidFill>
                  <a:srgbClr val="FF0000"/>
                </a:solidFill>
                <a:latin typeface="Courier New" panose="02070309020205020404" pitchFamily="49" charset="0"/>
                <a:cs typeface="Courier New" panose="02070309020205020404" pitchFamily="49" charset="0"/>
              </a:rPr>
              <a:t>public </a:t>
            </a:r>
            <a:r>
              <a:rPr kumimoji="1" lang="en-US" altLang="zh-CN" sz="1800" dirty="0" err="1">
                <a:solidFill>
                  <a:srgbClr val="FF0000"/>
                </a:solidFill>
                <a:latin typeface="Courier New" panose="02070309020205020404" pitchFamily="49" charset="0"/>
                <a:cs typeface="Courier New" panose="02070309020205020404" pitchFamily="49" charset="0"/>
              </a:rPr>
              <a:t>Hard,public</a:t>
            </a:r>
            <a:r>
              <a:rPr kumimoji="1" lang="en-US" altLang="zh-CN" sz="1800" dirty="0">
                <a:solidFill>
                  <a:srgbClr val="FF0000"/>
                </a:solidFill>
                <a:latin typeface="Courier New" panose="02070309020205020404" pitchFamily="49" charset="0"/>
                <a:cs typeface="Courier New" panose="02070309020205020404" pitchFamily="49" charset="0"/>
              </a:rPr>
              <a:t> Soft </a:t>
            </a:r>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a:latin typeface="Courier New" panose="02070309020205020404" pitchFamily="49" charset="0"/>
                <a:cs typeface="Courier New" panose="02070309020205020404" pitchFamily="49" charset="0"/>
              </a:rPr>
              <a:t>private</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char owner[10];</a:t>
            </a:r>
          </a:p>
          <a:p>
            <a:pPr algn="just"/>
            <a:r>
              <a:rPr kumimoji="1" lang="en-US" altLang="zh-CN" sz="1800" dirty="0">
                <a:latin typeface="Courier New" panose="02070309020205020404" pitchFamily="49" charset="0"/>
                <a:cs typeface="Courier New" panose="02070309020205020404" pitchFamily="49" charset="0"/>
              </a:rPr>
              <a:t>public</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System(char *</a:t>
            </a:r>
            <a:r>
              <a:rPr kumimoji="1" lang="en-US" altLang="zh-CN" sz="1800" dirty="0" err="1">
                <a:latin typeface="Courier New" panose="02070309020205020404" pitchFamily="49" charset="0"/>
                <a:cs typeface="Courier New" panose="02070309020205020404" pitchFamily="49" charset="0"/>
              </a:rPr>
              <a:t>ow,char</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bn,char</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o,char</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lg</a:t>
            </a:r>
            <a:r>
              <a:rPr kumimoji="1" lang="en-US" altLang="zh-CN" sz="1800" dirty="0">
                <a:latin typeface="Courier New" panose="02070309020205020404" pitchFamily="49" charset="0"/>
                <a:cs typeface="Courier New" panose="02070309020205020404" pitchFamily="49" charset="0"/>
              </a:rPr>
              <a:t>) </a:t>
            </a:r>
          </a:p>
          <a:p>
            <a:pPr algn="just"/>
            <a:r>
              <a:rPr kumimoji="1" lang="en-US" altLang="zh-CN" sz="1800" dirty="0">
                <a:latin typeface="Courier New" panose="02070309020205020404" pitchFamily="49" charset="0"/>
                <a:cs typeface="Courier New" panose="02070309020205020404" pitchFamily="49" charset="0"/>
              </a:rPr>
              <a:t>                 </a:t>
            </a:r>
            <a:r>
              <a:rPr kumimoji="1" lang="zh-CN" altLang="en-US" sz="1800" dirty="0">
                <a:solidFill>
                  <a:srgbClr val="FF0000"/>
                </a:solidFill>
                <a:latin typeface="Courier New" panose="02070309020205020404" pitchFamily="49" charset="0"/>
                <a:ea typeface="楷体_GB2312" pitchFamily="49" charset="-122"/>
              </a:rPr>
              <a:t>：</a:t>
            </a:r>
            <a:r>
              <a:rPr kumimoji="1" lang="en-US" altLang="zh-CN" sz="1800" dirty="0">
                <a:solidFill>
                  <a:srgbClr val="FF0000"/>
                </a:solidFill>
                <a:latin typeface="Courier New" panose="02070309020205020404" pitchFamily="49" charset="0"/>
                <a:cs typeface="Courier New" panose="02070309020205020404" pitchFamily="49" charset="0"/>
              </a:rPr>
              <a:t>Hard(</a:t>
            </a:r>
            <a:r>
              <a:rPr kumimoji="1" lang="en-US" altLang="zh-CN" sz="1800" dirty="0" err="1">
                <a:solidFill>
                  <a:srgbClr val="FF0000"/>
                </a:solidFill>
                <a:latin typeface="Courier New" panose="02070309020205020404" pitchFamily="49" charset="0"/>
                <a:cs typeface="Courier New" panose="02070309020205020404" pitchFamily="49" charset="0"/>
              </a:rPr>
              <a:t>bn</a:t>
            </a:r>
            <a:r>
              <a:rPr kumimoji="1" lang="en-US" altLang="zh-CN" sz="1800" dirty="0">
                <a:solidFill>
                  <a:srgbClr val="FF0000"/>
                </a:solidFill>
                <a:latin typeface="Courier New" panose="02070309020205020404" pitchFamily="49" charset="0"/>
                <a:cs typeface="Courier New" panose="02070309020205020404" pitchFamily="49" charset="0"/>
              </a:rPr>
              <a:t>),Soft(</a:t>
            </a:r>
            <a:r>
              <a:rPr kumimoji="1" lang="en-US" altLang="zh-CN" sz="1800" dirty="0" err="1">
                <a:solidFill>
                  <a:srgbClr val="FF0000"/>
                </a:solidFill>
                <a:latin typeface="Courier New" panose="02070309020205020404" pitchFamily="49" charset="0"/>
                <a:cs typeface="Courier New" panose="02070309020205020404" pitchFamily="49" charset="0"/>
              </a:rPr>
              <a:t>o,lg</a:t>
            </a:r>
            <a:r>
              <a:rPr kumimoji="1" lang="en-US" altLang="zh-CN" sz="1800" dirty="0">
                <a:solidFill>
                  <a:srgbClr val="FF0000"/>
                </a:solidFill>
                <a:latin typeface="Courier New" panose="02070309020205020404" pitchFamily="49" charset="0"/>
                <a:cs typeface="Courier New" panose="02070309020205020404" pitchFamily="49" charset="0"/>
              </a:rPr>
              <a:t>);     </a:t>
            </a:r>
          </a:p>
          <a:p>
            <a:pPr algn="just"/>
            <a:r>
              <a:rPr kumimoji="1" lang="en-US" altLang="zh-CN" sz="1800" dirty="0">
                <a:latin typeface="Courier New" panose="02070309020205020404" pitchFamily="49" charset="0"/>
                <a:cs typeface="Courier New" panose="02070309020205020404" pitchFamily="49" charset="0"/>
              </a:rPr>
              <a:t>                      //</a:t>
            </a:r>
            <a:r>
              <a:rPr kumimoji="1" lang="zh-CN" altLang="en-US" sz="1800" dirty="0">
                <a:latin typeface="Courier New" panose="02070309020205020404" pitchFamily="49" charset="0"/>
                <a:ea typeface="楷体_GB2312" pitchFamily="49" charset="-122"/>
              </a:rPr>
              <a:t>缀上了基类</a:t>
            </a:r>
            <a:r>
              <a:rPr kumimoji="1" lang="en-US" altLang="zh-CN" sz="1800" dirty="0">
                <a:latin typeface="Courier New" panose="02070309020205020404" pitchFamily="49" charset="0"/>
                <a:cs typeface="Courier New" panose="02070309020205020404" pitchFamily="49" charset="0"/>
              </a:rPr>
              <a:t>Hard</a:t>
            </a:r>
            <a:r>
              <a:rPr kumimoji="1" lang="zh-CN" altLang="en-US" sz="1800" dirty="0">
                <a:latin typeface="Courier New" panose="02070309020205020404" pitchFamily="49" charset="0"/>
                <a:ea typeface="楷体_GB2312" pitchFamily="49" charset="-122"/>
              </a:rPr>
              <a:t>和</a:t>
            </a:r>
            <a:r>
              <a:rPr kumimoji="1" lang="en-US" altLang="zh-CN" sz="1800" dirty="0">
                <a:latin typeface="Courier New" panose="02070309020205020404" pitchFamily="49" charset="0"/>
                <a:cs typeface="Courier New" panose="02070309020205020404" pitchFamily="49" charset="0"/>
              </a:rPr>
              <a:t>Soft</a:t>
            </a:r>
            <a:r>
              <a:rPr kumimoji="1" lang="zh-CN" altLang="en-US" sz="1800" dirty="0">
                <a:latin typeface="Courier New" panose="02070309020205020404" pitchFamily="49" charset="0"/>
                <a:ea typeface="楷体_GB2312" pitchFamily="49" charset="-122"/>
              </a:rPr>
              <a:t>的构造函数</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a:t>
            </a:r>
            <a:r>
              <a:rPr kumimoji="1" lang="en-US" altLang="zh-CN" sz="1800" dirty="0">
                <a:ea typeface="楷体_GB2312" pitchFamily="49" charset="-122"/>
              </a:rPr>
              <a:t>…</a:t>
            </a:r>
            <a:r>
              <a:rPr kumimoji="1" lang="en-US" altLang="zh-CN" sz="1800" dirty="0">
                <a:latin typeface="Courier New" panose="02070309020205020404" pitchFamily="49" charset="0"/>
                <a:ea typeface="楷体_GB2312" pitchFamily="49" charset="-122"/>
              </a:rPr>
              <a:t>     </a:t>
            </a:r>
            <a:r>
              <a:rPr kumimoji="1" lang="en-US" altLang="zh-CN" sz="1800" dirty="0">
                <a:latin typeface="Courier New" panose="02070309020205020404" pitchFamily="49" charset="0"/>
                <a:cs typeface="Courier New" panose="02070309020205020404" pitchFamily="49" charset="0"/>
              </a:rPr>
              <a:t>};</a:t>
            </a:r>
            <a:endParaRPr kumimoji="1" lang="en-US" altLang="zh-CN" sz="1800" dirty="0"/>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08249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t>例</a:t>
            </a:r>
            <a:r>
              <a:rPr lang="en-US" altLang="zh-CN" sz="3200" kern="0" dirty="0" smtClean="0"/>
              <a:t>6.14 </a:t>
            </a:r>
            <a:endParaRPr lang="zh-CN" altLang="en-US" sz="3200" kern="0" dirty="0"/>
          </a:p>
        </p:txBody>
      </p:sp>
    </p:spTree>
    <p:extLst>
      <p:ext uri="{BB962C8B-B14F-4D97-AF65-F5344CB8AC3E}">
        <p14:creationId xmlns:p14="http://schemas.microsoft.com/office/powerpoint/2010/main" val="3068850262"/>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94519" y="693490"/>
            <a:ext cx="9146117" cy="6410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1800" dirty="0">
                <a:latin typeface="Courier New" panose="02070309020205020404" pitchFamily="49" charset="0"/>
                <a:cs typeface="Courier New" panose="02070309020205020404" pitchFamily="49" charset="0"/>
              </a:rPr>
              <a:t>class  window {                	//</a:t>
            </a:r>
            <a:r>
              <a:rPr kumimoji="1" lang="zh-CN" altLang="en-US" sz="1800" dirty="0">
                <a:latin typeface="Courier New" panose="02070309020205020404" pitchFamily="49" charset="0"/>
                <a:ea typeface="楷体_GB2312" pitchFamily="49" charset="-122"/>
              </a:rPr>
              <a:t>定义窗口类</a:t>
            </a:r>
            <a:r>
              <a:rPr kumimoji="1" lang="en-US" altLang="zh-CN" sz="1800" dirty="0">
                <a:latin typeface="Courier New" panose="02070309020205020404" pitchFamily="49" charset="0"/>
                <a:cs typeface="Courier New" panose="02070309020205020404" pitchFamily="49" charset="0"/>
              </a:rPr>
              <a:t>window</a:t>
            </a:r>
          </a:p>
          <a:p>
            <a:pPr algn="just"/>
            <a:r>
              <a:rPr kumimoji="1" lang="en-US" altLang="zh-CN" sz="1800" dirty="0">
                <a:latin typeface="Courier New" panose="02070309020205020404" pitchFamily="49" charset="0"/>
                <a:cs typeface="Courier New" panose="02070309020205020404" pitchFamily="49" charset="0"/>
              </a:rPr>
              <a:t>    //</a:t>
            </a:r>
            <a:r>
              <a:rPr kumimoji="1" lang="en-US" altLang="zh-CN" sz="1800" dirty="0">
                <a:ea typeface="楷体_GB2312" pitchFamily="49" charset="-122"/>
              </a:rPr>
              <a:t>…</a:t>
            </a:r>
            <a:endParaRPr kumimoji="1" lang="en-US" altLang="zh-CN" sz="1800" dirty="0">
              <a:latin typeface="Courier New" panose="02070309020205020404" pitchFamily="49" charset="0"/>
              <a:cs typeface="Courier New" panose="02070309020205020404" pitchFamily="49" charset="0"/>
            </a:endParaRPr>
          </a:p>
          <a:p>
            <a:pPr algn="just"/>
            <a:r>
              <a:rPr kumimoji="1" lang="en-US" altLang="zh-CN" sz="1800" dirty="0">
                <a:latin typeface="Courier New" panose="02070309020205020404" pitchFamily="49" charset="0"/>
                <a:cs typeface="Courier New" panose="02070309020205020404" pitchFamily="49" charset="0"/>
              </a:rPr>
              <a:t>public</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window(</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top,int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left,int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bottom,int</a:t>
            </a:r>
            <a:r>
              <a:rPr kumimoji="1" lang="en-US" altLang="zh-CN" sz="1800" dirty="0">
                <a:latin typeface="Courier New" panose="02070309020205020404" pitchFamily="49" charset="0"/>
                <a:cs typeface="Courier New" panose="02070309020205020404" pitchFamily="49" charset="0"/>
              </a:rPr>
              <a:t> right);</a:t>
            </a:r>
          </a:p>
          <a:p>
            <a:pPr algn="just"/>
            <a:r>
              <a:rPr kumimoji="1" lang="en-US" altLang="zh-CN" sz="1800" dirty="0">
                <a:latin typeface="Courier New" panose="02070309020205020404" pitchFamily="49" charset="0"/>
                <a:cs typeface="Courier New" panose="02070309020205020404" pitchFamily="49" charset="0"/>
              </a:rPr>
              <a:t>    ~window();</a:t>
            </a:r>
          </a:p>
          <a:p>
            <a:pPr algn="just"/>
            <a:r>
              <a:rPr kumimoji="1" lang="en-US" altLang="zh-CN" sz="1800" dirty="0">
                <a:latin typeface="Courier New" panose="02070309020205020404" pitchFamily="49" charset="0"/>
                <a:cs typeface="Courier New" panose="02070309020205020404" pitchFamily="49" charset="0"/>
              </a:rPr>
              <a:t>    //</a:t>
            </a:r>
            <a:r>
              <a:rPr kumimoji="1" lang="en-US" altLang="zh-CN" sz="1800" dirty="0">
                <a:ea typeface="楷体_GB2312" pitchFamily="49" charset="-122"/>
              </a:rPr>
              <a:t>…</a:t>
            </a:r>
            <a:r>
              <a:rPr kumimoji="1" lang="en-US" altLang="zh-CN" sz="1800" dirty="0">
                <a:latin typeface="Courier New" panose="02070309020205020404" pitchFamily="49" charset="0"/>
                <a:ea typeface="楷体_GB2312" pitchFamily="49" charset="-122"/>
              </a:rPr>
              <a:t>  </a:t>
            </a:r>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a:latin typeface="Courier New" panose="02070309020205020404" pitchFamily="49" charset="0"/>
                <a:cs typeface="Courier New" panose="02070309020205020404" pitchFamily="49" charset="0"/>
              </a:rPr>
              <a:t>class  scrollbar{             	//</a:t>
            </a:r>
            <a:r>
              <a:rPr kumimoji="1" lang="zh-CN" altLang="en-US" sz="1800" dirty="0">
                <a:latin typeface="Courier New" panose="02070309020205020404" pitchFamily="49" charset="0"/>
                <a:ea typeface="楷体_GB2312" pitchFamily="49" charset="-122"/>
              </a:rPr>
              <a:t>定义滚动条类</a:t>
            </a:r>
            <a:r>
              <a:rPr kumimoji="1" lang="en-US" altLang="zh-CN" sz="1800" dirty="0">
                <a:latin typeface="Courier New" panose="02070309020205020404" pitchFamily="49" charset="0"/>
                <a:cs typeface="Courier New" panose="02070309020205020404" pitchFamily="49" charset="0"/>
              </a:rPr>
              <a:t>scrollbar</a:t>
            </a:r>
          </a:p>
          <a:p>
            <a:pPr algn="just"/>
            <a:r>
              <a:rPr kumimoji="1" lang="en-US" altLang="zh-CN" sz="1800" dirty="0">
                <a:latin typeface="Courier New" panose="02070309020205020404" pitchFamily="49" charset="0"/>
                <a:cs typeface="Courier New" panose="02070309020205020404" pitchFamily="49" charset="0"/>
              </a:rPr>
              <a:t>    //</a:t>
            </a:r>
            <a:r>
              <a:rPr kumimoji="1" lang="en-US" altLang="zh-CN" sz="1800" dirty="0">
                <a:ea typeface="楷体_GB2312" pitchFamily="49" charset="-122"/>
              </a:rPr>
              <a:t>…</a:t>
            </a:r>
            <a:endParaRPr kumimoji="1" lang="en-US" altLang="zh-CN" sz="1800" dirty="0">
              <a:latin typeface="Courier New" panose="02070309020205020404" pitchFamily="49" charset="0"/>
              <a:cs typeface="Courier New" panose="02070309020205020404" pitchFamily="49" charset="0"/>
            </a:endParaRPr>
          </a:p>
          <a:p>
            <a:pPr algn="just"/>
            <a:r>
              <a:rPr kumimoji="1" lang="en-US" altLang="zh-CN" sz="1800" dirty="0">
                <a:latin typeface="Courier New" panose="02070309020205020404" pitchFamily="49" charset="0"/>
                <a:cs typeface="Courier New" panose="02070309020205020404" pitchFamily="49" charset="0"/>
              </a:rPr>
              <a:t>public</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scrollbar(</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top,int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left,int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bottom,int</a:t>
            </a:r>
            <a:r>
              <a:rPr kumimoji="1" lang="en-US" altLang="zh-CN" sz="1800" dirty="0">
                <a:latin typeface="Courier New" panose="02070309020205020404" pitchFamily="49" charset="0"/>
                <a:cs typeface="Courier New" panose="02070309020205020404" pitchFamily="49" charset="0"/>
              </a:rPr>
              <a:t> right);</a:t>
            </a:r>
          </a:p>
          <a:p>
            <a:pPr algn="just"/>
            <a:r>
              <a:rPr kumimoji="1" lang="en-US" altLang="zh-CN" sz="1800" dirty="0">
                <a:latin typeface="Courier New" panose="02070309020205020404" pitchFamily="49" charset="0"/>
                <a:cs typeface="Courier New" panose="02070309020205020404" pitchFamily="49" charset="0"/>
              </a:rPr>
              <a:t>    ~scrollbar();</a:t>
            </a:r>
          </a:p>
          <a:p>
            <a:pPr algn="just"/>
            <a:r>
              <a:rPr kumimoji="1" lang="en-US" altLang="zh-CN" sz="1800" dirty="0">
                <a:latin typeface="Courier New" panose="02070309020205020404" pitchFamily="49" charset="0"/>
                <a:cs typeface="Courier New" panose="02070309020205020404" pitchFamily="49" charset="0"/>
              </a:rPr>
              <a:t>    //</a:t>
            </a:r>
            <a:r>
              <a:rPr kumimoji="1" lang="en-US" altLang="zh-CN" sz="1800" dirty="0">
                <a:ea typeface="楷体_GB2312" pitchFamily="49" charset="-122"/>
              </a:rPr>
              <a:t>…</a:t>
            </a:r>
            <a:r>
              <a:rPr kumimoji="1" lang="en-US" altLang="zh-CN" sz="1800" dirty="0">
                <a:latin typeface="Courier New" panose="02070309020205020404" pitchFamily="49" charset="0"/>
                <a:ea typeface="楷体_GB2312" pitchFamily="49" charset="-122"/>
              </a:rPr>
              <a:t>    </a:t>
            </a:r>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a:latin typeface="Courier New" panose="02070309020205020404" pitchFamily="49" charset="0"/>
                <a:cs typeface="Courier New" panose="02070309020205020404" pitchFamily="49" charset="0"/>
              </a:rPr>
              <a:t>class </a:t>
            </a:r>
            <a:r>
              <a:rPr kumimoji="1" lang="en-US" altLang="zh-CN" sz="1800" dirty="0" err="1">
                <a:latin typeface="Courier New" panose="02070309020205020404" pitchFamily="49" charset="0"/>
                <a:cs typeface="Courier New" panose="02070309020205020404" pitchFamily="49" charset="0"/>
              </a:rPr>
              <a:t>scrollbarwind</a:t>
            </a:r>
            <a:r>
              <a:rPr kumimoji="1" lang="zh-CN" altLang="en-US" sz="1800" dirty="0">
                <a:solidFill>
                  <a:schemeClr val="accent2"/>
                </a:solidFill>
                <a:latin typeface="Courier New" panose="02070309020205020404" pitchFamily="49" charset="0"/>
                <a:ea typeface="楷体_GB2312" pitchFamily="49" charset="-122"/>
              </a:rPr>
              <a:t>：</a:t>
            </a:r>
            <a:r>
              <a:rPr kumimoji="1" lang="en-US" altLang="zh-CN" sz="1800" dirty="0" err="1">
                <a:solidFill>
                  <a:srgbClr val="FF0000"/>
                </a:solidFill>
                <a:latin typeface="Courier New" panose="02070309020205020404" pitchFamily="49" charset="0"/>
                <a:cs typeface="Courier New" panose="02070309020205020404" pitchFamily="49" charset="0"/>
              </a:rPr>
              <a:t>window,scrollbar</a:t>
            </a:r>
            <a:r>
              <a:rPr kumimoji="1" lang="en-US" altLang="zh-CN" sz="1800" dirty="0">
                <a:solidFill>
                  <a:srgbClr val="FF0000"/>
                </a:solidFill>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    //</a:t>
            </a:r>
            <a:r>
              <a:rPr kumimoji="1" lang="zh-CN" altLang="en-US" sz="1800" dirty="0">
                <a:latin typeface="Courier New" panose="02070309020205020404" pitchFamily="49" charset="0"/>
                <a:ea typeface="楷体_GB2312" pitchFamily="49" charset="-122"/>
              </a:rPr>
              <a:t>定义派生类</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a:t>
            </a:r>
            <a:r>
              <a:rPr kumimoji="1" lang="en-US" altLang="zh-CN" sz="1800" dirty="0">
                <a:ea typeface="楷体_GB2312" pitchFamily="49" charset="-122"/>
              </a:rPr>
              <a:t>…</a:t>
            </a:r>
            <a:endParaRPr kumimoji="1" lang="en-US" altLang="zh-CN" sz="1800" dirty="0">
              <a:latin typeface="Courier New" panose="02070309020205020404" pitchFamily="49" charset="0"/>
              <a:cs typeface="Courier New" panose="02070309020205020404" pitchFamily="49" charset="0"/>
            </a:endParaRPr>
          </a:p>
          <a:p>
            <a:pPr algn="just"/>
            <a:r>
              <a:rPr kumimoji="1" lang="en-US" altLang="zh-CN" sz="1800" dirty="0">
                <a:latin typeface="Courier New" panose="02070309020205020404" pitchFamily="49" charset="0"/>
                <a:cs typeface="Courier New" panose="02070309020205020404" pitchFamily="49" charset="0"/>
              </a:rPr>
              <a:t>public</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scrollbarwind</a:t>
            </a:r>
            <a:r>
              <a:rPr kumimoji="1" lang="en-US" altLang="zh-CN" sz="1800" dirty="0">
                <a:latin typeface="Courier New" panose="02070309020205020404" pitchFamily="49" charset="0"/>
                <a:cs typeface="Courier New" panose="02070309020205020404" pitchFamily="49" charset="0"/>
              </a:rPr>
              <a:t>(</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top,int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left,int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bottom,int</a:t>
            </a:r>
            <a:r>
              <a:rPr kumimoji="1" lang="en-US" altLang="zh-CN" sz="1800" dirty="0">
                <a:latin typeface="Courier New" panose="02070309020205020404" pitchFamily="49" charset="0"/>
                <a:cs typeface="Courier New" panose="02070309020205020404" pitchFamily="49" charset="0"/>
              </a:rPr>
              <a:t> right);</a:t>
            </a:r>
          </a:p>
          <a:p>
            <a:pPr algn="just"/>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scrollbarwing</a:t>
            </a:r>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a:latin typeface="Courier New" panose="02070309020205020404" pitchFamily="49" charset="0"/>
                <a:cs typeface="Courier New" panose="02070309020205020404" pitchFamily="49" charset="0"/>
              </a:rPr>
              <a:t>    //</a:t>
            </a:r>
            <a:r>
              <a:rPr kumimoji="1" lang="en-US" altLang="zh-CN" sz="1800" dirty="0">
                <a:ea typeface="楷体_GB2312" pitchFamily="49" charset="-122"/>
              </a:rPr>
              <a:t>…</a:t>
            </a:r>
            <a:r>
              <a:rPr kumimoji="1" lang="en-US" altLang="zh-CN" sz="1800" dirty="0">
                <a:latin typeface="Courier New" panose="02070309020205020404" pitchFamily="49" charset="0"/>
                <a:ea typeface="楷体_GB2312" pitchFamily="49" charset="-122"/>
              </a:rPr>
              <a:t>    </a:t>
            </a:r>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err="1">
                <a:latin typeface="Courier New" panose="02070309020205020404" pitchFamily="49" charset="0"/>
                <a:cs typeface="Courier New" panose="02070309020205020404" pitchFamily="49" charset="0"/>
              </a:rPr>
              <a:t>scrollbarwind</a:t>
            </a:r>
            <a:r>
              <a:rPr kumimoji="1" lang="en-US" altLang="zh-CN" sz="1800" dirty="0" err="1"/>
              <a:t>∷</a:t>
            </a:r>
            <a:r>
              <a:rPr kumimoji="1" lang="en-US" altLang="zh-CN" sz="1800" dirty="0" err="1">
                <a:latin typeface="Courier New" panose="02070309020205020404" pitchFamily="49" charset="0"/>
                <a:cs typeface="Courier New" panose="02070309020205020404" pitchFamily="49" charset="0"/>
              </a:rPr>
              <a:t>scrollbarwind</a:t>
            </a:r>
            <a:r>
              <a:rPr kumimoji="1" lang="en-US" altLang="zh-CN" sz="1800" dirty="0">
                <a:latin typeface="Courier New" panose="02070309020205020404" pitchFamily="49" charset="0"/>
                <a:cs typeface="Courier New" panose="02070309020205020404" pitchFamily="49" charset="0"/>
              </a:rPr>
              <a:t>(</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top,int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left,int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bottom,int</a:t>
            </a:r>
            <a:r>
              <a:rPr kumimoji="1" lang="en-US" altLang="zh-CN" sz="1800" dirty="0">
                <a:latin typeface="Courier New" panose="02070309020205020404" pitchFamily="49" charset="0"/>
                <a:cs typeface="Courier New" panose="02070309020205020404" pitchFamily="49" charset="0"/>
              </a:rPr>
              <a:t> right)</a:t>
            </a:r>
            <a:r>
              <a:rPr kumimoji="1" lang="zh-CN" altLang="en-US" sz="1800" dirty="0">
                <a:solidFill>
                  <a:schemeClr val="accent2"/>
                </a:solidFill>
                <a:latin typeface="Courier New" panose="02070309020205020404" pitchFamily="49" charset="0"/>
                <a:ea typeface="楷体_GB2312" pitchFamily="49" charset="-122"/>
              </a:rPr>
              <a:t>：</a:t>
            </a:r>
            <a:r>
              <a:rPr kumimoji="1" lang="en-US" altLang="zh-CN" sz="1800" dirty="0">
                <a:solidFill>
                  <a:srgbClr val="FF0000"/>
                </a:solidFill>
                <a:latin typeface="Courier New" panose="02070309020205020404" pitchFamily="49" charset="0"/>
                <a:cs typeface="Courier New" panose="02070309020205020404" pitchFamily="49" charset="0"/>
              </a:rPr>
              <a:t>window(</a:t>
            </a:r>
            <a:r>
              <a:rPr kumimoji="1" lang="en-US" altLang="zh-CN" sz="1800" dirty="0" err="1">
                <a:solidFill>
                  <a:srgbClr val="FF0000"/>
                </a:solidFill>
                <a:latin typeface="Courier New" panose="02070309020205020404" pitchFamily="49" charset="0"/>
                <a:cs typeface="Courier New" panose="02070309020205020404" pitchFamily="49" charset="0"/>
              </a:rPr>
              <a:t>top,left,bottom,right</a:t>
            </a:r>
            <a:r>
              <a:rPr kumimoji="1" lang="en-US" altLang="zh-CN" sz="1800" dirty="0">
                <a:solidFill>
                  <a:srgbClr val="FF0000"/>
                </a:solidFill>
                <a:latin typeface="Courier New" panose="02070309020205020404" pitchFamily="49" charset="0"/>
                <a:cs typeface="Courier New" panose="02070309020205020404" pitchFamily="49" charset="0"/>
              </a:rPr>
              <a:t>),</a:t>
            </a:r>
            <a:r>
              <a:rPr kumimoji="1" lang="en-US" altLang="zh-CN" sz="1800" dirty="0" err="1">
                <a:solidFill>
                  <a:srgbClr val="FF0000"/>
                </a:solidFill>
                <a:latin typeface="Courier New" panose="02070309020205020404" pitchFamily="49" charset="0"/>
                <a:cs typeface="Courier New" panose="02070309020205020404" pitchFamily="49" charset="0"/>
              </a:rPr>
              <a:t>scrcollbar</a:t>
            </a:r>
            <a:r>
              <a:rPr kumimoji="1" lang="en-US" altLang="zh-CN" sz="1800" dirty="0">
                <a:solidFill>
                  <a:srgbClr val="FF0000"/>
                </a:solidFill>
                <a:latin typeface="Courier New" panose="02070309020205020404" pitchFamily="49" charset="0"/>
                <a:cs typeface="Courier New" panose="02070309020205020404" pitchFamily="49" charset="0"/>
              </a:rPr>
              <a:t>(top,right-20,bottom,right)</a:t>
            </a:r>
          </a:p>
          <a:p>
            <a:pPr algn="just"/>
            <a:r>
              <a:rPr kumimoji="1" lang="en-US" altLang="zh-CN" sz="1800" dirty="0">
                <a:latin typeface="Courier New" panose="02070309020205020404" pitchFamily="49" charset="0"/>
                <a:cs typeface="Courier New" panose="02070309020205020404" pitchFamily="49" charset="0"/>
              </a:rPr>
              <a:t>               {    //</a:t>
            </a:r>
            <a:r>
              <a:rPr kumimoji="1" lang="en-US" altLang="zh-CN" sz="1800" dirty="0">
                <a:ea typeface="楷体_GB2312" pitchFamily="49" charset="-122"/>
              </a:rPr>
              <a:t>…</a:t>
            </a:r>
            <a:r>
              <a:rPr kumimoji="1" lang="en-US" altLang="zh-CN" sz="1800" dirty="0">
                <a:latin typeface="Courier New" panose="02070309020205020404" pitchFamily="49" charset="0"/>
                <a:ea typeface="楷体_GB2312" pitchFamily="49" charset="-122"/>
              </a:rPr>
              <a:t>     </a:t>
            </a:r>
            <a:r>
              <a:rPr kumimoji="1" lang="en-US" altLang="zh-CN" sz="1800" dirty="0">
                <a:latin typeface="Courier New" panose="02070309020205020404" pitchFamily="49" charset="0"/>
                <a:cs typeface="Courier New" panose="02070309020205020404" pitchFamily="49" charset="0"/>
              </a:rPr>
              <a:t>}</a:t>
            </a:r>
          </a:p>
          <a:p>
            <a:endParaRPr kumimoji="1" lang="en-US" altLang="zh-CN" sz="1800" dirty="0"/>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082496"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t>例</a:t>
            </a:r>
            <a:r>
              <a:rPr lang="en-US" altLang="zh-CN" sz="3200" kern="0" dirty="0"/>
              <a:t>6.14 </a:t>
            </a:r>
            <a:endParaRPr lang="zh-CN" altLang="en-US" sz="3200" kern="0" dirty="0"/>
          </a:p>
        </p:txBody>
      </p:sp>
    </p:spTree>
    <p:extLst>
      <p:ext uri="{BB962C8B-B14F-4D97-AF65-F5344CB8AC3E}">
        <p14:creationId xmlns:p14="http://schemas.microsoft.com/office/powerpoint/2010/main" val="624525005"/>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921496" y="1052757"/>
            <a:ext cx="8750737" cy="538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0005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t> </a:t>
            </a:r>
            <a:r>
              <a:rPr kumimoji="1" lang="en-US" altLang="zh-CN">
                <a:solidFill>
                  <a:srgbClr val="000000"/>
                </a:solidFill>
              </a:rPr>
              <a:t>//</a:t>
            </a:r>
            <a:r>
              <a:rPr kumimoji="1" lang="zh-CN" altLang="en-US">
                <a:solidFill>
                  <a:srgbClr val="000000"/>
                </a:solidFill>
              </a:rPr>
              <a:t>定义一个基类</a:t>
            </a:r>
          </a:p>
          <a:p>
            <a:r>
              <a:rPr kumimoji="1" lang="zh-CN" altLang="en-US" sz="2000">
                <a:solidFill>
                  <a:srgbClr val="000000"/>
                </a:solidFill>
              </a:rPr>
              <a:t>    </a:t>
            </a:r>
            <a:r>
              <a:rPr kumimoji="1" lang="en-US" altLang="zh-CN" sz="2000">
                <a:solidFill>
                  <a:srgbClr val="000000"/>
                </a:solidFill>
              </a:rPr>
              <a:t>class  person{ </a:t>
            </a:r>
          </a:p>
          <a:p>
            <a:r>
              <a:rPr kumimoji="1" lang="en-US" altLang="zh-CN" sz="2000">
                <a:solidFill>
                  <a:srgbClr val="000000"/>
                </a:solidFill>
              </a:rPr>
              <a:t>    protected:</a:t>
            </a:r>
          </a:p>
          <a:p>
            <a:r>
              <a:rPr kumimoji="1" lang="en-US" altLang="zh-CN" sz="2000">
                <a:solidFill>
                  <a:srgbClr val="000000"/>
                </a:solidFill>
              </a:rPr>
              <a:t>        char  name[10];</a:t>
            </a:r>
          </a:p>
          <a:p>
            <a:r>
              <a:rPr kumimoji="1" lang="en-US" altLang="zh-CN" sz="2000">
                <a:solidFill>
                  <a:srgbClr val="000000"/>
                </a:solidFill>
              </a:rPr>
              <a:t>        int  age;</a:t>
            </a:r>
          </a:p>
          <a:p>
            <a:r>
              <a:rPr kumimoji="1" lang="en-US" altLang="zh-CN" sz="2000">
                <a:solidFill>
                  <a:srgbClr val="000000"/>
                </a:solidFill>
              </a:rPr>
              <a:t>        char  sex;</a:t>
            </a:r>
          </a:p>
          <a:p>
            <a:r>
              <a:rPr kumimoji="1" lang="en-US" altLang="zh-CN" sz="2000">
                <a:solidFill>
                  <a:srgbClr val="000000"/>
                </a:solidFill>
              </a:rPr>
              <a:t>    public:</a:t>
            </a:r>
          </a:p>
          <a:p>
            <a:r>
              <a:rPr kumimoji="1" lang="en-US" altLang="zh-CN" sz="2000">
                <a:solidFill>
                  <a:srgbClr val="000000"/>
                </a:solidFill>
              </a:rPr>
              <a:t>        //……</a:t>
            </a:r>
          </a:p>
          <a:p>
            <a:r>
              <a:rPr kumimoji="1" lang="en-US" altLang="zh-CN" sz="2000">
                <a:solidFill>
                  <a:srgbClr val="000000"/>
                </a:solidFill>
              </a:rPr>
              <a:t>    };</a:t>
            </a:r>
          </a:p>
          <a:p>
            <a:r>
              <a:rPr kumimoji="1" lang="en-US" altLang="zh-CN" sz="2000">
                <a:solidFill>
                  <a:srgbClr val="000000"/>
                </a:solidFill>
              </a:rPr>
              <a:t>     //</a:t>
            </a:r>
            <a:r>
              <a:rPr kumimoji="1" lang="zh-CN" altLang="en-US" sz="2000">
                <a:solidFill>
                  <a:srgbClr val="000000"/>
                </a:solidFill>
              </a:rPr>
              <a:t>定义一个派生类</a:t>
            </a:r>
          </a:p>
          <a:p>
            <a:r>
              <a:rPr kumimoji="1" lang="zh-CN" altLang="en-US" sz="2000">
                <a:solidFill>
                  <a:srgbClr val="000000"/>
                </a:solidFill>
              </a:rPr>
              <a:t>    </a:t>
            </a:r>
            <a:r>
              <a:rPr kumimoji="1" lang="en-US" altLang="zh-CN" sz="2000">
                <a:solidFill>
                  <a:srgbClr val="000000"/>
                </a:solidFill>
              </a:rPr>
              <a:t>class  employee</a:t>
            </a:r>
            <a:r>
              <a:rPr kumimoji="1" lang="en-US" altLang="zh-CN" sz="2000">
                <a:solidFill>
                  <a:srgbClr val="FF0000"/>
                </a:solidFill>
              </a:rPr>
              <a:t>:public  person</a:t>
            </a:r>
            <a:r>
              <a:rPr kumimoji="1" lang="en-US" altLang="zh-CN" sz="2000">
                <a:solidFill>
                  <a:srgbClr val="000000"/>
                </a:solidFill>
              </a:rPr>
              <a:t> {</a:t>
            </a:r>
          </a:p>
          <a:p>
            <a:r>
              <a:rPr kumimoji="1" lang="en-US" altLang="zh-CN" sz="2000">
                <a:solidFill>
                  <a:srgbClr val="000000"/>
                </a:solidFill>
              </a:rPr>
              <a:t>     protected:</a:t>
            </a:r>
          </a:p>
          <a:p>
            <a:r>
              <a:rPr kumimoji="1" lang="en-US" altLang="zh-CN" sz="2000">
                <a:solidFill>
                  <a:srgbClr val="000000"/>
                </a:solidFill>
              </a:rPr>
              <a:t>         char  department[20];</a:t>
            </a:r>
          </a:p>
          <a:p>
            <a:r>
              <a:rPr kumimoji="1" lang="en-US" altLang="zh-CN" sz="2000">
                <a:solidFill>
                  <a:srgbClr val="000000"/>
                </a:solidFill>
              </a:rPr>
              <a:t>         float  salary;</a:t>
            </a:r>
          </a:p>
          <a:p>
            <a:r>
              <a:rPr kumimoji="1" lang="en-US" altLang="zh-CN" sz="2000">
                <a:solidFill>
                  <a:srgbClr val="000000"/>
                </a:solidFill>
              </a:rPr>
              <a:t>     public:</a:t>
            </a:r>
          </a:p>
          <a:p>
            <a:r>
              <a:rPr kumimoji="1" lang="en-US" altLang="zh-CN" sz="2000">
                <a:solidFill>
                  <a:srgbClr val="000000"/>
                </a:solidFill>
              </a:rPr>
              <a:t>       //……</a:t>
            </a:r>
            <a:r>
              <a:rPr kumimoji="1" lang="zh-CN" altLang="en-US" sz="2000">
                <a:solidFill>
                  <a:srgbClr val="000000"/>
                </a:solidFill>
              </a:rPr>
              <a:t>　　    </a:t>
            </a:r>
            <a:endParaRPr kumimoji="1" lang="en-US" altLang="zh-CN" sz="2000">
              <a:solidFill>
                <a:srgbClr val="000000"/>
              </a:solidFill>
            </a:endParaRPr>
          </a:p>
          <a:p>
            <a:r>
              <a:rPr kumimoji="1" lang="en-US" altLang="zh-CN" sz="2000">
                <a:solidFill>
                  <a:srgbClr val="000000"/>
                </a:solidFill>
              </a:rPr>
              <a:t>};</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smtClean="0">
                <a:solidFill>
                  <a:schemeClr val="bg1"/>
                </a:solidFill>
                <a:latin typeface="Rockwell" pitchFamily="18" charset="0"/>
                <a:ea typeface="微软雅黑" pitchFamily="34" charset="-122"/>
              </a:rPr>
              <a:t>继承和派生的</a:t>
            </a:r>
            <a:r>
              <a:rPr lang="zh-CN" altLang="en-US" sz="3000" dirty="0">
                <a:solidFill>
                  <a:schemeClr val="bg1"/>
                </a:solidFill>
                <a:latin typeface="Rockwell" pitchFamily="18" charset="0"/>
                <a:ea typeface="微软雅黑" pitchFamily="34" charset="-122"/>
              </a:rPr>
              <a:t>概念</a:t>
            </a:r>
          </a:p>
        </p:txBody>
      </p:sp>
    </p:spTree>
    <p:extLst>
      <p:ext uri="{BB962C8B-B14F-4D97-AF65-F5344CB8AC3E}">
        <p14:creationId xmlns:p14="http://schemas.microsoft.com/office/powerpoint/2010/main" val="31451666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266527" y="965835"/>
            <a:ext cx="828231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kumimoji="1" lang="en-US" altLang="zh-CN" sz="1800" dirty="0" smtClean="0">
                <a:latin typeface="Courier New" panose="02070309020205020404" pitchFamily="49" charset="0"/>
                <a:cs typeface="Courier New" panose="02070309020205020404" pitchFamily="49" charset="0"/>
              </a:rPr>
              <a:t>#</a:t>
            </a:r>
            <a:r>
              <a:rPr kumimoji="1" lang="en-US" altLang="zh-CN" sz="1800" dirty="0">
                <a:latin typeface="Courier New" panose="02070309020205020404" pitchFamily="49" charset="0"/>
                <a:cs typeface="Courier New" panose="02070309020205020404" pitchFamily="49" charset="0"/>
              </a:rPr>
              <a:t>include&lt;</a:t>
            </a:r>
            <a:r>
              <a:rPr kumimoji="1" lang="en-US" altLang="zh-CN" sz="1800" dirty="0" err="1">
                <a:latin typeface="Courier New" panose="02070309020205020404" pitchFamily="49" charset="0"/>
                <a:cs typeface="Courier New" panose="02070309020205020404" pitchFamily="49" charset="0"/>
              </a:rPr>
              <a:t>iostream.h</a:t>
            </a:r>
            <a:r>
              <a:rPr kumimoji="1" lang="en-US" altLang="zh-CN" sz="1800" dirty="0">
                <a:latin typeface="Courier New" panose="02070309020205020404" pitchFamily="49" charset="0"/>
                <a:cs typeface="Courier New" panose="02070309020205020404" pitchFamily="49" charset="0"/>
              </a:rPr>
              <a:t>&gt;	</a:t>
            </a:r>
          </a:p>
          <a:p>
            <a:pPr algn="just"/>
            <a:r>
              <a:rPr kumimoji="1" lang="en-US" altLang="zh-CN" sz="1800" dirty="0">
                <a:latin typeface="Courier New" panose="02070309020205020404" pitchFamily="49" charset="0"/>
                <a:cs typeface="Courier New" panose="02070309020205020404" pitchFamily="49" charset="0"/>
              </a:rPr>
              <a:t>class Base1 {	</a:t>
            </a:r>
          </a:p>
          <a:p>
            <a:pPr algn="just"/>
            <a:r>
              <a:rPr kumimoji="1" lang="en-US" altLang="zh-CN" sz="1800" dirty="0">
                <a:latin typeface="Courier New" panose="02070309020205020404" pitchFamily="49" charset="0"/>
                <a:cs typeface="Courier New" panose="02070309020205020404" pitchFamily="49" charset="0"/>
              </a:rPr>
              <a:t>public</a:t>
            </a:r>
            <a:r>
              <a:rPr kumimoji="1" lang="zh-CN" altLang="en-US" sz="1800" dirty="0">
                <a:latin typeface="Courier New" panose="02070309020205020404" pitchFamily="49" charset="0"/>
                <a:ea typeface="楷体_GB2312" pitchFamily="49" charset="-122"/>
              </a:rPr>
              <a:t>：</a:t>
            </a:r>
            <a:r>
              <a:rPr kumimoji="1" lang="zh-CN" altLang="en-US" sz="1800" dirty="0">
                <a:latin typeface="Courier New" panose="02070309020205020404" pitchFamily="49" charset="0"/>
                <a:cs typeface="Courier New" panose="02070309020205020404" pitchFamily="49" charset="0"/>
              </a:rPr>
              <a:t>	</a:t>
            </a: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Base1(</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sx</a:t>
            </a:r>
            <a:r>
              <a:rPr kumimoji="1" lang="en-US" altLang="zh-CN" sz="1800" dirty="0">
                <a:latin typeface="Courier New" panose="02070309020205020404" pitchFamily="49" charset="0"/>
                <a:cs typeface="Courier New" panose="02070309020205020404" pitchFamily="49" charset="0"/>
              </a:rPr>
              <a:t>)              // </a:t>
            </a:r>
            <a:r>
              <a:rPr kumimoji="1" lang="zh-CN" altLang="en-US" sz="1800" dirty="0">
                <a:latin typeface="Courier New" panose="02070309020205020404" pitchFamily="49" charset="0"/>
                <a:ea typeface="楷体_GB2312" pitchFamily="49" charset="-122"/>
              </a:rPr>
              <a:t>基类</a:t>
            </a:r>
            <a:r>
              <a:rPr kumimoji="1" lang="en-US" altLang="zh-CN" sz="1800" dirty="0">
                <a:latin typeface="Courier New" panose="02070309020205020404" pitchFamily="49" charset="0"/>
                <a:cs typeface="Courier New" panose="02070309020205020404" pitchFamily="49" charset="0"/>
              </a:rPr>
              <a:t>Base1</a:t>
            </a:r>
            <a:r>
              <a:rPr kumimoji="1" lang="zh-CN" altLang="en-US" sz="1800" dirty="0">
                <a:latin typeface="Courier New" panose="02070309020205020404" pitchFamily="49" charset="0"/>
                <a:ea typeface="楷体_GB2312" pitchFamily="49" charset="-122"/>
              </a:rPr>
              <a:t>的构造函数</a:t>
            </a:r>
            <a:r>
              <a:rPr kumimoji="1" lang="zh-CN" altLang="en-US" sz="1800" dirty="0">
                <a:latin typeface="Courier New" panose="02070309020205020404" pitchFamily="49" charset="0"/>
                <a:cs typeface="Courier New" panose="02070309020205020404" pitchFamily="49" charset="0"/>
              </a:rPr>
              <a:t>	 </a:t>
            </a: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   x=</a:t>
            </a:r>
            <a:r>
              <a:rPr kumimoji="1" lang="en-US" altLang="zh-CN" sz="1800" dirty="0" err="1">
                <a:latin typeface="Courier New" panose="02070309020205020404" pitchFamily="49" charset="0"/>
                <a:cs typeface="Courier New" panose="02070309020205020404" pitchFamily="49" charset="0"/>
              </a:rPr>
              <a:t>sx</a:t>
            </a:r>
            <a:r>
              <a:rPr kumimoji="1" lang="en-US" altLang="zh-CN" sz="1800" dirty="0">
                <a:latin typeface="Courier New" panose="02070309020205020404" pitchFamily="49" charset="0"/>
                <a:cs typeface="Courier New" panose="02070309020205020404" pitchFamily="49" charset="0"/>
              </a:rPr>
              <a:t>;  }	 </a:t>
            </a:r>
          </a:p>
          <a:p>
            <a:pPr algn="just"/>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getx</a:t>
            </a:r>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a:latin typeface="Courier New" panose="02070309020205020404" pitchFamily="49" charset="0"/>
                <a:cs typeface="Courier New" panose="02070309020205020404" pitchFamily="49" charset="0"/>
              </a:rPr>
              <a:t>    {   return x; }</a:t>
            </a:r>
          </a:p>
          <a:p>
            <a:pPr algn="just"/>
            <a:r>
              <a:rPr kumimoji="1" lang="en-US" altLang="zh-CN" sz="1800" dirty="0">
                <a:latin typeface="Courier New" panose="02070309020205020404" pitchFamily="49" charset="0"/>
                <a:cs typeface="Courier New" panose="02070309020205020404" pitchFamily="49" charset="0"/>
              </a:rPr>
              <a:t>private</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x;	 </a:t>
            </a:r>
          </a:p>
          <a:p>
            <a:pPr algn="just"/>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a:latin typeface="Courier New" panose="02070309020205020404" pitchFamily="49" charset="0"/>
                <a:cs typeface="Courier New" panose="02070309020205020404" pitchFamily="49" charset="0"/>
              </a:rPr>
              <a:t>class Base2 {</a:t>
            </a:r>
          </a:p>
          <a:p>
            <a:pPr algn="just"/>
            <a:r>
              <a:rPr kumimoji="1" lang="en-US" altLang="zh-CN" sz="1800" dirty="0">
                <a:latin typeface="Courier New" panose="02070309020205020404" pitchFamily="49" charset="0"/>
                <a:cs typeface="Courier New" panose="02070309020205020404" pitchFamily="49" charset="0"/>
              </a:rPr>
              <a:t>public</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Base2(</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sy</a:t>
            </a:r>
            <a:r>
              <a:rPr kumimoji="1" lang="en-US" altLang="zh-CN" sz="1800" dirty="0">
                <a:latin typeface="Courier New" panose="02070309020205020404" pitchFamily="49" charset="0"/>
                <a:cs typeface="Courier New" panose="02070309020205020404" pitchFamily="49" charset="0"/>
              </a:rPr>
              <a:t>)           // </a:t>
            </a:r>
            <a:r>
              <a:rPr kumimoji="1" lang="zh-CN" altLang="en-US" sz="1800" dirty="0">
                <a:latin typeface="Courier New" panose="02070309020205020404" pitchFamily="49" charset="0"/>
                <a:ea typeface="楷体_GB2312" pitchFamily="49" charset="-122"/>
              </a:rPr>
              <a:t>基类</a:t>
            </a:r>
            <a:r>
              <a:rPr kumimoji="1" lang="en-US" altLang="zh-CN" sz="1800" dirty="0">
                <a:latin typeface="Courier New" panose="02070309020205020404" pitchFamily="49" charset="0"/>
                <a:cs typeface="Courier New" panose="02070309020205020404" pitchFamily="49" charset="0"/>
              </a:rPr>
              <a:t>Base2</a:t>
            </a:r>
            <a:r>
              <a:rPr kumimoji="1" lang="zh-CN" altLang="en-US" sz="1800" dirty="0">
                <a:latin typeface="Courier New" panose="02070309020205020404" pitchFamily="49" charset="0"/>
                <a:ea typeface="楷体_GB2312" pitchFamily="49" charset="-122"/>
              </a:rPr>
              <a:t>的构造函数</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a:latin typeface="Courier New" panose="02070309020205020404" pitchFamily="49" charset="0"/>
                <a:cs typeface="Courier New" panose="02070309020205020404" pitchFamily="49" charset="0"/>
              </a:rPr>
              <a:t>{ y=</a:t>
            </a:r>
            <a:r>
              <a:rPr kumimoji="1" lang="en-US" altLang="zh-CN" sz="1800" dirty="0" err="1">
                <a:latin typeface="Courier New" panose="02070309020205020404" pitchFamily="49" charset="0"/>
                <a:cs typeface="Courier New" panose="02070309020205020404" pitchFamily="49" charset="0"/>
              </a:rPr>
              <a:t>sy</a:t>
            </a:r>
            <a:r>
              <a:rPr kumimoji="1" lang="en-US" altLang="zh-CN" sz="1800" dirty="0">
                <a:latin typeface="Courier New" panose="02070309020205020404" pitchFamily="49" charset="0"/>
                <a:cs typeface="Courier New" panose="02070309020205020404" pitchFamily="49" charset="0"/>
              </a:rPr>
              <a:t>; }</a:t>
            </a:r>
          </a:p>
          <a:p>
            <a:pPr algn="just"/>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gety</a:t>
            </a:r>
            <a:r>
              <a:rPr kumimoji="1" lang="en-US" altLang="zh-CN" sz="1800" dirty="0">
                <a:latin typeface="Courier New" panose="02070309020205020404" pitchFamily="49" charset="0"/>
                <a:cs typeface="Courier New" panose="02070309020205020404" pitchFamily="49" charset="0"/>
              </a:rPr>
              <a:t>()</a:t>
            </a:r>
          </a:p>
          <a:p>
            <a:pPr algn="just"/>
            <a:r>
              <a:rPr kumimoji="1" lang="en-US" altLang="zh-CN" sz="1800" dirty="0">
                <a:latin typeface="Courier New" panose="02070309020205020404" pitchFamily="49" charset="0"/>
                <a:cs typeface="Courier New" panose="02070309020205020404" pitchFamily="49" charset="0"/>
              </a:rPr>
              <a:t>    { return y; }</a:t>
            </a:r>
          </a:p>
          <a:p>
            <a:pPr algn="just"/>
            <a:r>
              <a:rPr kumimoji="1" lang="en-US" altLang="zh-CN" sz="1800" dirty="0">
                <a:latin typeface="Courier New" panose="02070309020205020404" pitchFamily="49" charset="0"/>
                <a:cs typeface="Courier New" panose="02070309020205020404" pitchFamily="49" charset="0"/>
              </a:rPr>
              <a:t>private</a:t>
            </a:r>
            <a:r>
              <a:rPr kumimoji="1" lang="zh-CN" altLang="en-US" sz="1800" dirty="0">
                <a:latin typeface="Courier New" panose="02070309020205020404" pitchFamily="49" charset="0"/>
                <a:ea typeface="楷体_GB2312" pitchFamily="49" charset="-122"/>
              </a:rPr>
              <a:t>：</a:t>
            </a:r>
            <a:endParaRPr kumimoji="1" lang="zh-CN" altLang="en-US" sz="1800" dirty="0">
              <a:latin typeface="Courier New" panose="02070309020205020404" pitchFamily="49" charset="0"/>
              <a:cs typeface="Courier New" panose="02070309020205020404" pitchFamily="49" charset="0"/>
            </a:endParaRPr>
          </a:p>
          <a:p>
            <a:pPr algn="just"/>
            <a:r>
              <a:rPr kumimoji="1" lang="zh-CN" altLang="en-US" sz="1800" dirty="0">
                <a:latin typeface="Courier New" panose="02070309020205020404" pitchFamily="49" charset="0"/>
                <a:cs typeface="Courier New" panose="02070309020205020404" pitchFamily="49" charset="0"/>
              </a:rPr>
              <a:t>    </a:t>
            </a:r>
            <a:r>
              <a:rPr kumimoji="1" lang="en-US" altLang="zh-CN" sz="1800" dirty="0" err="1">
                <a:latin typeface="Courier New" panose="02070309020205020404" pitchFamily="49" charset="0"/>
                <a:cs typeface="Courier New" panose="02070309020205020404" pitchFamily="49" charset="0"/>
              </a:rPr>
              <a:t>int</a:t>
            </a:r>
            <a:r>
              <a:rPr kumimoji="1" lang="en-US" altLang="zh-CN" sz="1800" dirty="0">
                <a:latin typeface="Courier New" panose="02070309020205020404" pitchFamily="49" charset="0"/>
                <a:cs typeface="Courier New" panose="02070309020205020404" pitchFamily="49" charset="0"/>
              </a:rPr>
              <a:t> y;</a:t>
            </a:r>
          </a:p>
          <a:p>
            <a:pPr algn="just"/>
            <a:r>
              <a:rPr kumimoji="1" lang="en-US" altLang="zh-CN" sz="1800" dirty="0">
                <a:latin typeface="Courier New" panose="02070309020205020404" pitchFamily="49" charset="0"/>
                <a:cs typeface="Courier New" panose="02070309020205020404" pitchFamily="49" charset="0"/>
              </a:rPr>
              <a:t>};</a:t>
            </a:r>
          </a:p>
          <a:p>
            <a:endParaRPr kumimoji="1" lang="en-US" altLang="zh-CN" sz="1800" dirty="0"/>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t>例</a:t>
            </a:r>
            <a:r>
              <a:rPr lang="en-US" altLang="zh-CN" sz="3200" kern="0" dirty="0" smtClean="0"/>
              <a:t>6.15</a:t>
            </a:r>
            <a:r>
              <a:rPr kumimoji="1" lang="zh-CN" altLang="en-US" sz="3200" b="1" dirty="0"/>
              <a:t>多继承中的构造函数的定义方法</a:t>
            </a:r>
            <a:endParaRPr lang="zh-CN" altLang="en-US" sz="3200" kern="0" dirty="0"/>
          </a:p>
        </p:txBody>
      </p:sp>
    </p:spTree>
    <p:extLst>
      <p:ext uri="{BB962C8B-B14F-4D97-AF65-F5344CB8AC3E}">
        <p14:creationId xmlns:p14="http://schemas.microsoft.com/office/powerpoint/2010/main" val="2435900352"/>
      </p:ext>
    </p:extLst>
  </p:cSld>
  <p:clrMapOvr>
    <a:masterClrMapping/>
  </p:clrMapOvr>
  <p:transition spd="med">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25777" y="1269554"/>
            <a:ext cx="8209275"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000" dirty="0">
                <a:latin typeface="Courier New" panose="02070309020205020404" pitchFamily="49" charset="0"/>
                <a:cs typeface="Courier New" panose="02070309020205020404" pitchFamily="49" charset="0"/>
              </a:rPr>
              <a:t>class Derived</a:t>
            </a:r>
            <a:r>
              <a:rPr kumimoji="1" lang="zh-CN" altLang="en-US" sz="2000" dirty="0">
                <a:solidFill>
                  <a:schemeClr val="accent2"/>
                </a:solidFill>
                <a:latin typeface="Courier New" panose="02070309020205020404" pitchFamily="49" charset="0"/>
                <a:ea typeface="楷体_GB2312" pitchFamily="49" charset="-122"/>
              </a:rPr>
              <a:t>：</a:t>
            </a:r>
            <a:r>
              <a:rPr kumimoji="1" lang="en-US" altLang="zh-CN" sz="2000" dirty="0">
                <a:solidFill>
                  <a:srgbClr val="FF0000"/>
                </a:solidFill>
                <a:latin typeface="Courier New" panose="02070309020205020404" pitchFamily="49" charset="0"/>
                <a:cs typeface="Courier New" panose="02070309020205020404" pitchFamily="49" charset="0"/>
              </a:rPr>
              <a:t>public Base1,private Base2 </a:t>
            </a:r>
            <a:endParaRPr kumimoji="1" lang="en-US" altLang="zh-CN" sz="2000" dirty="0" smtClean="0">
              <a:solidFill>
                <a:srgbClr val="FF0000"/>
              </a:solidFill>
              <a:latin typeface="Courier New" panose="02070309020205020404" pitchFamily="49" charset="0"/>
              <a:cs typeface="Courier New" panose="02070309020205020404" pitchFamily="49" charset="0"/>
            </a:endParaRPr>
          </a:p>
          <a:p>
            <a:pPr algn="just" eaLnBrk="1" hangingPunct="1"/>
            <a:r>
              <a:rPr kumimoji="1" lang="en-US" altLang="zh-CN" sz="2000" dirty="0" smtClean="0">
                <a:latin typeface="Courier New" panose="02070309020205020404" pitchFamily="49" charset="0"/>
                <a:cs typeface="Courier New" panose="02070309020205020404" pitchFamily="49" charset="0"/>
              </a:rPr>
              <a:t>{</a:t>
            </a:r>
            <a:r>
              <a:rPr kumimoji="1" lang="en-US" altLang="zh-CN" sz="2000" dirty="0">
                <a:latin typeface="Courier New" panose="02070309020205020404" pitchFamily="49" charset="0"/>
                <a:cs typeface="Courier New" panose="02070309020205020404" pitchFamily="49" charset="0"/>
              </a:rPr>
              <a:t>	</a:t>
            </a:r>
          </a:p>
          <a:p>
            <a:pPr algn="just"/>
            <a:r>
              <a:rPr kumimoji="1" lang="en-US" altLang="zh-CN" sz="2000" dirty="0">
                <a:latin typeface="Courier New" panose="02070309020205020404" pitchFamily="49" charset="0"/>
                <a:cs typeface="Courier New" panose="02070309020205020404" pitchFamily="49" charset="0"/>
              </a:rPr>
              <a:t>public</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r>
              <a:rPr kumimoji="1" lang="zh-CN" altLang="en-US" sz="2000" dirty="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Derived(</a:t>
            </a:r>
            <a:r>
              <a:rPr kumimoji="1" lang="en-US" altLang="zh-CN" sz="2000" dirty="0" err="1">
                <a:latin typeface="Courier New" panose="02070309020205020404" pitchFamily="49" charset="0"/>
                <a:cs typeface="Courier New" panose="02070309020205020404" pitchFamily="49" charset="0"/>
              </a:rPr>
              <a:t>intsx,intsy,intsz</a:t>
            </a:r>
            <a:r>
              <a:rPr kumimoji="1" lang="en-US" altLang="zh-CN" sz="2000" dirty="0">
                <a:latin typeface="Courier New" panose="02070309020205020404" pitchFamily="49" charset="0"/>
                <a:cs typeface="Courier New" panose="02070309020205020404" pitchFamily="49" charset="0"/>
              </a:rPr>
              <a:t>)</a:t>
            </a:r>
            <a:r>
              <a:rPr kumimoji="1" lang="zh-CN" altLang="en-US" sz="2000" dirty="0">
                <a:solidFill>
                  <a:srgbClr val="FF0000"/>
                </a:solidFill>
                <a:latin typeface="Courier New" panose="02070309020205020404" pitchFamily="49" charset="0"/>
                <a:ea typeface="楷体_GB2312" pitchFamily="49" charset="-122"/>
              </a:rPr>
              <a:t>：</a:t>
            </a:r>
            <a:r>
              <a:rPr kumimoji="1" lang="en-US" altLang="zh-CN" sz="2000" dirty="0">
                <a:solidFill>
                  <a:srgbClr val="FF0000"/>
                </a:solidFill>
                <a:latin typeface="Courier New" panose="02070309020205020404" pitchFamily="49" charset="0"/>
                <a:cs typeface="Courier New" panose="02070309020205020404" pitchFamily="49" charset="0"/>
              </a:rPr>
              <a:t>Base1(</a:t>
            </a:r>
            <a:r>
              <a:rPr kumimoji="1" lang="en-US" altLang="zh-CN" sz="2000" dirty="0" err="1">
                <a:solidFill>
                  <a:srgbClr val="FF0000"/>
                </a:solidFill>
                <a:latin typeface="Courier New" panose="02070309020205020404" pitchFamily="49" charset="0"/>
                <a:cs typeface="Courier New" panose="02070309020205020404" pitchFamily="49" charset="0"/>
              </a:rPr>
              <a:t>sx</a:t>
            </a:r>
            <a:r>
              <a:rPr kumimoji="1" lang="en-US" altLang="zh-CN" sz="2000" dirty="0">
                <a:solidFill>
                  <a:srgbClr val="FF0000"/>
                </a:solidFill>
                <a:latin typeface="Courier New" panose="02070309020205020404" pitchFamily="49" charset="0"/>
                <a:cs typeface="Courier New" panose="02070309020205020404" pitchFamily="49" charset="0"/>
              </a:rPr>
              <a:t>),Base2(</a:t>
            </a:r>
            <a:r>
              <a:rPr kumimoji="1" lang="en-US" altLang="zh-CN" sz="2000" dirty="0" err="1">
                <a:solidFill>
                  <a:srgbClr val="FF0000"/>
                </a:solidFill>
                <a:latin typeface="Courier New" panose="02070309020205020404" pitchFamily="49" charset="0"/>
                <a:cs typeface="Courier New" panose="02070309020205020404" pitchFamily="49" charset="0"/>
              </a:rPr>
              <a:t>sy</a:t>
            </a:r>
            <a:r>
              <a:rPr kumimoji="1" lang="en-US" altLang="zh-CN" sz="2000" dirty="0">
                <a:solidFill>
                  <a:srgbClr val="FF0000"/>
                </a:solidFill>
                <a:latin typeface="Courier New" panose="02070309020205020404" pitchFamily="49" charset="0"/>
                <a:cs typeface="Courier New" panose="02070309020205020404" pitchFamily="49" charset="0"/>
              </a:rPr>
              <a:t>) </a:t>
            </a:r>
          </a:p>
          <a:p>
            <a:pPr algn="just"/>
            <a:r>
              <a:rPr kumimoji="1" lang="en-US" altLang="zh-CN" sz="2000" dirty="0">
                <a:latin typeface="Courier New" panose="02070309020205020404" pitchFamily="49" charset="0"/>
                <a:cs typeface="Courier New" panose="02070309020205020404" pitchFamily="49" charset="0"/>
              </a:rPr>
              <a:t>    {   z=</a:t>
            </a:r>
            <a:r>
              <a:rPr kumimoji="1" lang="en-US" altLang="zh-CN" sz="2000" dirty="0" err="1">
                <a:latin typeface="Courier New" panose="02070309020205020404" pitchFamily="49" charset="0"/>
                <a:cs typeface="Courier New" panose="02070309020205020404" pitchFamily="49" charset="0"/>
              </a:rPr>
              <a:t>sz</a:t>
            </a:r>
            <a:r>
              <a:rPr kumimoji="1" lang="en-US" altLang="zh-CN" sz="2000" dirty="0">
                <a:latin typeface="Courier New" panose="02070309020205020404" pitchFamily="49" charset="0"/>
                <a:cs typeface="Courier New" panose="02070309020205020404" pitchFamily="49" charset="0"/>
              </a:rPr>
              <a:t>;  }                            </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getz</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    {   return z; }</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gety</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    {   return </a:t>
            </a:r>
            <a:r>
              <a:rPr kumimoji="1" lang="en-US" altLang="zh-CN" sz="2000" dirty="0">
                <a:solidFill>
                  <a:srgbClr val="FF0000"/>
                </a:solidFill>
                <a:latin typeface="Courier New" panose="02070309020205020404" pitchFamily="49" charset="0"/>
                <a:cs typeface="Courier New" panose="02070309020205020404" pitchFamily="49" charset="0"/>
              </a:rPr>
              <a:t>Base2</a:t>
            </a:r>
            <a:r>
              <a:rPr kumimoji="1" lang="en-US" altLang="zh-CN" sz="2000" dirty="0">
                <a:solidFill>
                  <a:srgbClr val="FF0000"/>
                </a:solidFill>
              </a:rPr>
              <a:t>∷</a:t>
            </a:r>
            <a:r>
              <a:rPr kumimoji="1" lang="en-US" altLang="zh-CN" sz="2000" dirty="0">
                <a:solidFill>
                  <a:srgbClr val="FF0000"/>
                </a:solidFill>
                <a:latin typeface="Courier New" panose="02070309020205020404" pitchFamily="49" charset="0"/>
                <a:cs typeface="Courier New" panose="02070309020205020404" pitchFamily="49" charset="0"/>
              </a:rPr>
              <a:t>gety(); </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private</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r>
              <a:rPr kumimoji="1" lang="zh-CN" altLang="en-US"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z;</a:t>
            </a:r>
          </a:p>
          <a:p>
            <a:pPr algn="just"/>
            <a:r>
              <a:rPr kumimoji="1" lang="en-US" altLang="zh-CN" sz="2000" dirty="0" smtClean="0">
                <a:latin typeface="Courier New" panose="02070309020205020404" pitchFamily="49" charset="0"/>
                <a:cs typeface="Courier New" panose="02070309020205020404" pitchFamily="49" charset="0"/>
              </a:rPr>
              <a:t>};</a:t>
            </a:r>
            <a:endParaRPr kumimoji="1" lang="en-US" altLang="zh-CN" sz="2000" dirty="0">
              <a:latin typeface="Courier New" panose="02070309020205020404" pitchFamily="49" charset="0"/>
              <a:cs typeface="Courier New" panose="02070309020205020404" pitchFamily="49" charset="0"/>
            </a:endParaRPr>
          </a:p>
          <a:p>
            <a:endParaRPr kumimoji="1" lang="en-US" altLang="zh-CN" sz="2000" b="1" dirty="0"/>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t>例</a:t>
            </a:r>
            <a:r>
              <a:rPr lang="en-US" altLang="zh-CN" sz="3200" kern="0" dirty="0" smtClean="0"/>
              <a:t>6.15</a:t>
            </a:r>
            <a:r>
              <a:rPr kumimoji="1" lang="zh-CN" altLang="en-US" sz="3200" b="1" dirty="0"/>
              <a:t>多继承中的构造函数的定义方法</a:t>
            </a:r>
            <a:endParaRPr lang="zh-CN" altLang="en-US" sz="3200" kern="0" dirty="0"/>
          </a:p>
        </p:txBody>
      </p:sp>
    </p:spTree>
    <p:extLst>
      <p:ext uri="{BB962C8B-B14F-4D97-AF65-F5344CB8AC3E}">
        <p14:creationId xmlns:p14="http://schemas.microsoft.com/office/powerpoint/2010/main" val="1766788817"/>
      </p:ext>
    </p:extLst>
  </p:cSld>
  <p:clrMapOvr>
    <a:masterClrMapping/>
  </p:clrMapOvr>
  <p:transition spd="med">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125777" y="1269554"/>
            <a:ext cx="8355359" cy="405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000" dirty="0">
                <a:latin typeface="Courier New" panose="02070309020205020404" pitchFamily="49" charset="0"/>
                <a:cs typeface="Courier New" panose="02070309020205020404" pitchFamily="49" charset="0"/>
              </a:rPr>
              <a:t>main()</a:t>
            </a:r>
          </a:p>
          <a:p>
            <a:pPr algn="just"/>
            <a:endParaRPr kumimoji="1" lang="en-US" altLang="zh-CN" sz="2000" dirty="0">
              <a:latin typeface="Courier New" panose="02070309020205020404" pitchFamily="49" charset="0"/>
              <a:cs typeface="Courier New" panose="02070309020205020404" pitchFamily="49" charset="0"/>
            </a:endParaRPr>
          </a:p>
          <a:p>
            <a:pPr algn="just"/>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      Derived </a:t>
            </a:r>
            <a:r>
              <a:rPr kumimoji="1" lang="en-US" altLang="zh-CN" sz="2000" dirty="0" err="1">
                <a:latin typeface="Courier New" panose="02070309020205020404" pitchFamily="49" charset="0"/>
                <a:cs typeface="Courier New" panose="02070309020205020404" pitchFamily="49" charset="0"/>
              </a:rPr>
              <a:t>obj</a:t>
            </a:r>
            <a:r>
              <a:rPr kumimoji="1" lang="en-US" altLang="zh-CN" sz="2000" dirty="0">
                <a:latin typeface="Courier New" panose="02070309020205020404" pitchFamily="49" charset="0"/>
                <a:cs typeface="Courier New" panose="02070309020205020404" pitchFamily="49" charset="0"/>
              </a:rPr>
              <a:t>(1,3,5);</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ma=</a:t>
            </a:r>
            <a:r>
              <a:rPr kumimoji="1" lang="en-US" altLang="zh-CN" sz="2000" dirty="0" err="1">
                <a:latin typeface="Courier New" panose="02070309020205020404" pitchFamily="49" charset="0"/>
                <a:cs typeface="Courier New" panose="02070309020205020404" pitchFamily="49" charset="0"/>
              </a:rPr>
              <a:t>obj.getx</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&lt;&lt;"x="&lt;&lt;ma&lt;&lt;</a:t>
            </a:r>
            <a:r>
              <a:rPr kumimoji="1" lang="en-US" altLang="zh-CN" sz="2000" dirty="0" err="1">
                <a:latin typeface="Courier New" panose="02070309020205020404" pitchFamily="49" charset="0"/>
                <a:cs typeface="Courier New" panose="02070309020205020404" pitchFamily="49" charset="0"/>
              </a:rPr>
              <a:t>endl</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err="1">
                <a:solidFill>
                  <a:srgbClr val="FF0000"/>
                </a:solidFill>
                <a:latin typeface="Courier New" panose="02070309020205020404" pitchFamily="49" charset="0"/>
                <a:cs typeface="Courier New" panose="02070309020205020404" pitchFamily="49" charset="0"/>
              </a:rPr>
              <a:t>int</a:t>
            </a:r>
            <a:r>
              <a:rPr kumimoji="1" lang="en-US" altLang="zh-CN" sz="2000" dirty="0">
                <a:solidFill>
                  <a:srgbClr val="FF0000"/>
                </a:solidFill>
                <a:latin typeface="Courier New" panose="02070309020205020404" pitchFamily="49" charset="0"/>
                <a:cs typeface="Courier New" panose="02070309020205020404" pitchFamily="49" charset="0"/>
              </a:rPr>
              <a:t> </a:t>
            </a:r>
            <a:r>
              <a:rPr kumimoji="1" lang="en-US" altLang="zh-CN" sz="2000" dirty="0" err="1">
                <a:solidFill>
                  <a:srgbClr val="FF0000"/>
                </a:solidFill>
                <a:latin typeface="Courier New" panose="02070309020205020404" pitchFamily="49" charset="0"/>
                <a:cs typeface="Courier New" panose="02070309020205020404" pitchFamily="49" charset="0"/>
              </a:rPr>
              <a:t>mb</a:t>
            </a:r>
            <a:r>
              <a:rPr kumimoji="1" lang="en-US" altLang="zh-CN" sz="2000" dirty="0">
                <a:solidFill>
                  <a:srgbClr val="FF0000"/>
                </a:solidFill>
                <a:latin typeface="Courier New" panose="02070309020205020404" pitchFamily="49" charset="0"/>
                <a:cs typeface="Courier New" panose="02070309020205020404" pitchFamily="49" charset="0"/>
              </a:rPr>
              <a:t>=</a:t>
            </a:r>
            <a:r>
              <a:rPr kumimoji="1" lang="en-US" altLang="zh-CN" sz="2000" dirty="0" err="1">
                <a:solidFill>
                  <a:srgbClr val="FF0000"/>
                </a:solidFill>
                <a:latin typeface="Courier New" panose="02070309020205020404" pitchFamily="49" charset="0"/>
                <a:cs typeface="Courier New" panose="02070309020205020404" pitchFamily="49" charset="0"/>
              </a:rPr>
              <a:t>obj.gety</a:t>
            </a:r>
            <a:r>
              <a:rPr kumimoji="1" lang="en-US" altLang="zh-CN" sz="2000" dirty="0">
                <a:solidFill>
                  <a:srgbClr val="FF0000"/>
                </a:solidFill>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&lt;&lt;"y="&lt;&lt;</a:t>
            </a:r>
            <a:r>
              <a:rPr kumimoji="1" lang="en-US" altLang="zh-CN" sz="2000" dirty="0" err="1">
                <a:latin typeface="Courier New" panose="02070309020205020404" pitchFamily="49" charset="0"/>
                <a:cs typeface="Courier New" panose="02070309020205020404" pitchFamily="49" charset="0"/>
              </a:rPr>
              <a:t>mb</a:t>
            </a:r>
            <a:r>
              <a:rPr kumimoji="1" lang="en-US" altLang="zh-CN" sz="2000" dirty="0">
                <a:latin typeface="Courier New" panose="02070309020205020404" pitchFamily="49" charset="0"/>
                <a:cs typeface="Courier New" panose="02070309020205020404" pitchFamily="49" charset="0"/>
              </a:rPr>
              <a:t>&lt;&lt;</a:t>
            </a:r>
            <a:r>
              <a:rPr kumimoji="1" lang="en-US" altLang="zh-CN" sz="2000" dirty="0" err="1">
                <a:latin typeface="Courier New" panose="02070309020205020404" pitchFamily="49" charset="0"/>
                <a:cs typeface="Courier New" panose="02070309020205020404" pitchFamily="49" charset="0"/>
              </a:rPr>
              <a:t>endl</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mc=</a:t>
            </a:r>
            <a:r>
              <a:rPr kumimoji="1" lang="en-US" altLang="zh-CN" sz="2000" dirty="0" err="1">
                <a:latin typeface="Courier New" panose="02070309020205020404" pitchFamily="49" charset="0"/>
                <a:cs typeface="Courier New" panose="02070309020205020404" pitchFamily="49" charset="0"/>
              </a:rPr>
              <a:t>obj.getz</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&lt;&lt;"z="&lt;&lt;mc&lt;&lt;</a:t>
            </a:r>
            <a:r>
              <a:rPr kumimoji="1" lang="en-US" altLang="zh-CN" sz="2000" dirty="0" err="1">
                <a:latin typeface="Courier New" panose="02070309020205020404" pitchFamily="49" charset="0"/>
                <a:cs typeface="Courier New" panose="02070309020205020404" pitchFamily="49" charset="0"/>
              </a:rPr>
              <a:t>endl</a:t>
            </a:r>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	return 0;</a:t>
            </a:r>
          </a:p>
          <a:p>
            <a:pPr algn="just"/>
            <a:r>
              <a:rPr kumimoji="1" lang="en-US" altLang="zh-CN" sz="2000" dirty="0">
                <a:latin typeface="Courier New" panose="02070309020205020404" pitchFamily="49" charset="0"/>
                <a:cs typeface="Courier New" panose="02070309020205020404" pitchFamily="49" charset="0"/>
              </a:rPr>
              <a:t>}</a:t>
            </a:r>
          </a:p>
          <a:p>
            <a:endParaRPr kumimoji="1" lang="en-US" altLang="zh-CN" sz="2000" b="1" dirty="0"/>
          </a:p>
        </p:txBody>
      </p:sp>
      <p:sp>
        <p:nvSpPr>
          <p:cNvPr id="3" name="Rectangle 3"/>
          <p:cNvSpPr>
            <a:spLocks noChangeArrowheads="1"/>
          </p:cNvSpPr>
          <p:nvPr/>
        </p:nvSpPr>
        <p:spPr bwMode="auto">
          <a:xfrm>
            <a:off x="7683867" y="4077644"/>
            <a:ext cx="2229366" cy="19451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b="1">
                <a:latin typeface="Courier New" panose="02070309020205020404" pitchFamily="49" charset="0"/>
                <a:cs typeface="Courier New" panose="02070309020205020404" pitchFamily="49" charset="0"/>
              </a:rPr>
              <a:t>x=1</a:t>
            </a:r>
          </a:p>
          <a:p>
            <a:pPr eaLnBrk="1" hangingPunct="1"/>
            <a:r>
              <a:rPr kumimoji="1" lang="en-US" altLang="zh-CN" b="1">
                <a:latin typeface="Courier New" panose="02070309020205020404" pitchFamily="49" charset="0"/>
                <a:cs typeface="Courier New" panose="02070309020205020404" pitchFamily="49" charset="0"/>
              </a:rPr>
              <a:t>y=3</a:t>
            </a:r>
          </a:p>
          <a:p>
            <a:pPr eaLnBrk="1" hangingPunct="1"/>
            <a:r>
              <a:rPr kumimoji="1" lang="en-US" altLang="zh-CN" b="1">
                <a:latin typeface="Courier New" panose="02070309020205020404" pitchFamily="49" charset="0"/>
                <a:cs typeface="Courier New" panose="02070309020205020404" pitchFamily="49" charset="0"/>
              </a:rPr>
              <a:t>z=5</a:t>
            </a:r>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a:t>例</a:t>
            </a:r>
            <a:r>
              <a:rPr lang="en-US" altLang="zh-CN" sz="3200" kern="0" dirty="0" smtClean="0"/>
              <a:t>6.15</a:t>
            </a:r>
            <a:r>
              <a:rPr kumimoji="1" lang="zh-CN" altLang="en-US" sz="3200" b="1" dirty="0"/>
              <a:t>多继承中的构造函数的定义方法</a:t>
            </a:r>
            <a:endParaRPr lang="zh-CN" altLang="en-US" sz="3200" kern="0" dirty="0"/>
          </a:p>
        </p:txBody>
      </p:sp>
    </p:spTree>
    <p:extLst>
      <p:ext uri="{BB962C8B-B14F-4D97-AF65-F5344CB8AC3E}">
        <p14:creationId xmlns:p14="http://schemas.microsoft.com/office/powerpoint/2010/main" val="7448592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itchFamily="34" charset="-122"/>
                <a:ea typeface="微软雅黑" pitchFamily="34" charset="-122"/>
                <a:cs typeface="方正兰亭细黑_GBK"/>
                <a:sym typeface="微软雅黑" pitchFamily="34" charset="-122"/>
              </a:rPr>
              <a:t>5</a:t>
            </a:r>
            <a:endParaRPr lang="en-US" altLang="zh-CN" sz="13000" b="1" dirty="0">
              <a:solidFill>
                <a:schemeClr val="bg1"/>
              </a:solidFill>
              <a:latin typeface="微软雅黑" pitchFamily="34" charset="-122"/>
              <a:ea typeface="微软雅黑" pitchFamily="34" charset="-122"/>
              <a:cs typeface="方正兰亭细黑_GBK"/>
              <a:sym typeface="微软雅黑" pitchFamily="34" charset="-122"/>
            </a:endParaRP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dirty="0" smtClean="0">
                <a:latin typeface="Impact" pitchFamily="34" charset="0"/>
                <a:ea typeface="方正大黑简体" pitchFamily="65" charset="-122"/>
              </a:rPr>
              <a:t>第五部分</a:t>
            </a:r>
            <a:endParaRPr lang="zh-CN" altLang="en-US" sz="5400" dirty="0">
              <a:latin typeface="Impact" pitchFamily="34" charset="0"/>
              <a:ea typeface="方正大黑简体" pitchFamily="65" charset="-122"/>
            </a:endParaRP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0" kern="0" dirty="0"/>
              <a:t>虚基类</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2364562796"/>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81545" y="643335"/>
            <a:ext cx="11737303" cy="29290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609722" indent="-609722">
              <a:lnSpc>
                <a:spcPct val="120000"/>
              </a:lnSpc>
              <a:spcBef>
                <a:spcPct val="0"/>
              </a:spcBef>
              <a:buNone/>
              <a:defRPr/>
            </a:pPr>
            <a:r>
              <a:rPr lang="en-US" altLang="zh-CN" sz="2801" b="0" kern="0" dirty="0">
                <a:solidFill>
                  <a:srgbClr val="000000"/>
                </a:solidFill>
              </a:rPr>
              <a:t>1.</a:t>
            </a:r>
            <a:r>
              <a:rPr lang="zh-CN" altLang="en-US" sz="2801" b="0" kern="0" dirty="0">
                <a:solidFill>
                  <a:srgbClr val="000000"/>
                </a:solidFill>
              </a:rPr>
              <a:t>为什么要引入虚基类</a:t>
            </a:r>
            <a:endParaRPr lang="zh-CN" altLang="en-US" sz="2801" b="0" kern="0" dirty="0"/>
          </a:p>
          <a:p>
            <a:pPr marL="609722" indent="-609722">
              <a:lnSpc>
                <a:spcPct val="120000"/>
              </a:lnSpc>
              <a:spcBef>
                <a:spcPct val="0"/>
              </a:spcBef>
              <a:buNone/>
              <a:defRPr/>
            </a:pPr>
            <a:r>
              <a:rPr lang="zh-CN" altLang="en-US" sz="2400" b="0" kern="0" dirty="0">
                <a:solidFill>
                  <a:srgbClr val="000000"/>
                </a:solidFill>
              </a:rPr>
              <a:t>       </a:t>
            </a:r>
            <a:r>
              <a:rPr lang="zh-CN" altLang="en-US" sz="2000" b="0" kern="0" dirty="0">
                <a:solidFill>
                  <a:srgbClr val="000000"/>
                </a:solidFill>
              </a:rPr>
              <a:t>当某一个类的多个直接基类是从另一个共同基类派生而来时，这些直接基类中从上一级基类继承来的成员就拥有相同的名称。在派生类的对象中，这些同名成员在内存中同时拥有多个拷贝。如何进行分辨呢？</a:t>
            </a:r>
          </a:p>
          <a:p>
            <a:pPr>
              <a:lnSpc>
                <a:spcPct val="120000"/>
              </a:lnSpc>
              <a:spcBef>
                <a:spcPct val="0"/>
              </a:spcBef>
              <a:buFont typeface="Wingdings" panose="05000000000000000000" pitchFamily="2" charset="2"/>
              <a:buChar char="l"/>
              <a:defRPr/>
            </a:pPr>
            <a:r>
              <a:rPr lang="zh-CN" altLang="en-US" sz="2000" b="0" kern="0" dirty="0">
                <a:solidFill>
                  <a:srgbClr val="000000"/>
                </a:solidFill>
              </a:rPr>
              <a:t>       一种方法就是使用</a:t>
            </a:r>
            <a:r>
              <a:rPr lang="zh-CN" altLang="en-US" sz="2000" b="0" kern="0" dirty="0">
                <a:solidFill>
                  <a:srgbClr val="FF0000"/>
                </a:solidFill>
              </a:rPr>
              <a:t>作用域标示符</a:t>
            </a:r>
            <a:r>
              <a:rPr lang="zh-CN" altLang="en-US" sz="2000" b="0" kern="0" dirty="0">
                <a:solidFill>
                  <a:srgbClr val="000000"/>
                </a:solidFill>
              </a:rPr>
              <a:t>来唯一表示它们。</a:t>
            </a:r>
          </a:p>
          <a:p>
            <a:pPr>
              <a:lnSpc>
                <a:spcPct val="120000"/>
              </a:lnSpc>
              <a:spcBef>
                <a:spcPct val="0"/>
              </a:spcBef>
              <a:buFont typeface="Wingdings" panose="05000000000000000000" pitchFamily="2" charset="2"/>
              <a:buChar char="l"/>
              <a:defRPr/>
            </a:pPr>
            <a:r>
              <a:rPr lang="zh-CN" altLang="en-US" sz="2000" b="0" kern="0" dirty="0">
                <a:solidFill>
                  <a:srgbClr val="000000"/>
                </a:solidFill>
              </a:rPr>
              <a:t>       另一种方法是定义</a:t>
            </a:r>
            <a:r>
              <a:rPr lang="zh-CN" altLang="en-US" sz="2000" b="0" kern="0" dirty="0">
                <a:solidFill>
                  <a:srgbClr val="FF0000"/>
                </a:solidFill>
              </a:rPr>
              <a:t>虚基类</a:t>
            </a:r>
            <a:r>
              <a:rPr lang="zh-CN" altLang="en-US" sz="2000" b="0" kern="0" dirty="0">
                <a:solidFill>
                  <a:srgbClr val="000000"/>
                </a:solidFill>
              </a:rPr>
              <a:t>，使派生类中</a:t>
            </a:r>
            <a:r>
              <a:rPr lang="zh-CN" altLang="en-US" sz="2000" b="0" kern="0" dirty="0">
                <a:solidFill>
                  <a:srgbClr val="FF0000"/>
                </a:solidFill>
              </a:rPr>
              <a:t>只保留一份拷贝</a:t>
            </a:r>
            <a:r>
              <a:rPr lang="zh-CN" altLang="en-US" sz="2000" b="0" kern="0" dirty="0">
                <a:solidFill>
                  <a:srgbClr val="000000"/>
                </a:solidFill>
              </a:rPr>
              <a:t>。</a:t>
            </a:r>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t>1. </a:t>
            </a:r>
            <a:r>
              <a:rPr lang="zh-CN" altLang="en-US" sz="3200" kern="0" dirty="0" smtClean="0"/>
              <a:t>虚基类</a:t>
            </a:r>
            <a:endParaRPr lang="zh-CN" altLang="en-US" sz="3200" kern="0" dirty="0"/>
          </a:p>
        </p:txBody>
      </p:sp>
      <p:sp>
        <p:nvSpPr>
          <p:cNvPr id="13" name="Rectangle 2"/>
          <p:cNvSpPr>
            <a:spLocks noChangeArrowheads="1"/>
          </p:cNvSpPr>
          <p:nvPr/>
        </p:nvSpPr>
        <p:spPr bwMode="auto">
          <a:xfrm>
            <a:off x="3050469" y="2445947"/>
            <a:ext cx="6173629" cy="436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A50021"/>
              </a:buClr>
              <a:buSzPct val="75000"/>
              <a:buFont typeface="Wingdings" panose="05000000000000000000" pitchFamily="2" charset="2"/>
              <a:buNone/>
            </a:pPr>
            <a:r>
              <a:rPr kumimoji="1" lang="en-US" altLang="zh-CN" sz="2801" dirty="0">
                <a:solidFill>
                  <a:srgbClr val="000000"/>
                </a:solidFill>
              </a:rPr>
              <a:t>            </a:t>
            </a:r>
          </a:p>
          <a:p>
            <a:pPr eaLnBrk="1" hangingPunct="1">
              <a:spcBef>
                <a:spcPct val="50000"/>
              </a:spcBef>
              <a:buClr>
                <a:srgbClr val="A50021"/>
              </a:buClr>
              <a:buSzPct val="75000"/>
              <a:buFont typeface="Wingdings" panose="05000000000000000000" pitchFamily="2" charset="2"/>
              <a:buNone/>
            </a:pPr>
            <a:r>
              <a:rPr kumimoji="1" lang="en-US" altLang="zh-CN" sz="2801" dirty="0">
                <a:solidFill>
                  <a:srgbClr val="000000"/>
                </a:solidFill>
              </a:rPr>
              <a:t>          </a:t>
            </a:r>
            <a:r>
              <a:rPr kumimoji="1" lang="en-US" altLang="zh-CN" sz="2801" b="1" dirty="0">
                <a:solidFill>
                  <a:srgbClr val="000000"/>
                </a:solidFill>
              </a:rPr>
              <a:t>base                          </a:t>
            </a:r>
            <a:r>
              <a:rPr kumimoji="1" lang="en-US" altLang="zh-CN" sz="2801" b="1" dirty="0" err="1">
                <a:solidFill>
                  <a:srgbClr val="000000"/>
                </a:solidFill>
              </a:rPr>
              <a:t>base</a:t>
            </a:r>
            <a:endParaRPr kumimoji="1" lang="en-US" altLang="zh-CN" sz="2801" b="1" dirty="0">
              <a:solidFill>
                <a:srgbClr val="000000"/>
              </a:solidFill>
            </a:endParaRPr>
          </a:p>
          <a:p>
            <a:pPr eaLnBrk="1" hangingPunct="1">
              <a:spcBef>
                <a:spcPct val="50000"/>
              </a:spcBef>
              <a:buClr>
                <a:srgbClr val="A50021"/>
              </a:buClr>
              <a:buSzPct val="75000"/>
              <a:buFont typeface="Wingdings" panose="05000000000000000000" pitchFamily="2" charset="2"/>
              <a:buNone/>
            </a:pPr>
            <a:r>
              <a:rPr kumimoji="1" lang="en-US" altLang="zh-CN" sz="2801" b="1" dirty="0">
                <a:solidFill>
                  <a:srgbClr val="000000"/>
                </a:solidFill>
              </a:rPr>
              <a:t>   </a:t>
            </a:r>
          </a:p>
          <a:p>
            <a:pPr eaLnBrk="1" hangingPunct="1">
              <a:spcBef>
                <a:spcPct val="50000"/>
              </a:spcBef>
              <a:buClr>
                <a:srgbClr val="A50021"/>
              </a:buClr>
              <a:buSzPct val="75000"/>
              <a:buFont typeface="Wingdings" panose="05000000000000000000" pitchFamily="2" charset="2"/>
              <a:buNone/>
            </a:pPr>
            <a:r>
              <a:rPr kumimoji="1" lang="en-US" altLang="zh-CN" sz="2801" b="1" dirty="0">
                <a:solidFill>
                  <a:srgbClr val="000000"/>
                </a:solidFill>
              </a:rPr>
              <a:t>                 base1          base2</a:t>
            </a:r>
          </a:p>
          <a:p>
            <a:pPr eaLnBrk="1" hangingPunct="1">
              <a:spcBef>
                <a:spcPct val="50000"/>
              </a:spcBef>
              <a:buClr>
                <a:srgbClr val="A50021"/>
              </a:buClr>
              <a:buSzPct val="75000"/>
              <a:buFont typeface="Wingdings" panose="05000000000000000000" pitchFamily="2" charset="2"/>
              <a:buNone/>
            </a:pPr>
            <a:r>
              <a:rPr kumimoji="1" lang="en-US" altLang="zh-CN" sz="2801" b="1" dirty="0">
                <a:solidFill>
                  <a:srgbClr val="000000"/>
                </a:solidFill>
              </a:rPr>
              <a:t> </a:t>
            </a:r>
          </a:p>
          <a:p>
            <a:pPr eaLnBrk="1" hangingPunct="1">
              <a:spcBef>
                <a:spcPct val="50000"/>
              </a:spcBef>
              <a:buClr>
                <a:srgbClr val="A50021"/>
              </a:buClr>
              <a:buSzPct val="75000"/>
              <a:buFont typeface="Wingdings" panose="05000000000000000000" pitchFamily="2" charset="2"/>
              <a:buNone/>
            </a:pPr>
            <a:r>
              <a:rPr kumimoji="1" lang="en-US" altLang="zh-CN" sz="2801" b="1" dirty="0">
                <a:solidFill>
                  <a:srgbClr val="000000"/>
                </a:solidFill>
              </a:rPr>
              <a:t>                          derived</a:t>
            </a:r>
          </a:p>
          <a:p>
            <a:pPr eaLnBrk="1" hangingPunct="1">
              <a:spcBef>
                <a:spcPct val="50000"/>
              </a:spcBef>
              <a:buClr>
                <a:srgbClr val="A50021"/>
              </a:buClr>
              <a:buSzPct val="75000"/>
              <a:buFont typeface="Wingdings" panose="05000000000000000000" pitchFamily="2" charset="2"/>
              <a:buNone/>
            </a:pPr>
            <a:r>
              <a:rPr kumimoji="1" lang="en-US" altLang="zh-CN" sz="2801" b="1" dirty="0">
                <a:solidFill>
                  <a:srgbClr val="000000"/>
                </a:solidFill>
              </a:rPr>
              <a:t>           </a:t>
            </a:r>
            <a:r>
              <a:rPr kumimoji="1" lang="zh-CN" altLang="en-US" sz="2801" b="1" dirty="0">
                <a:solidFill>
                  <a:srgbClr val="000000"/>
                </a:solidFill>
              </a:rPr>
              <a:t>非虚基类的类层次图 </a:t>
            </a:r>
          </a:p>
        </p:txBody>
      </p:sp>
      <p:sp>
        <p:nvSpPr>
          <p:cNvPr id="14" name="Line 3"/>
          <p:cNvSpPr>
            <a:spLocks noChangeShapeType="1"/>
          </p:cNvSpPr>
          <p:nvPr/>
        </p:nvSpPr>
        <p:spPr bwMode="auto">
          <a:xfrm flipV="1">
            <a:off x="6708916" y="3654314"/>
            <a:ext cx="484300" cy="83839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4"/>
          <p:cNvSpPr>
            <a:spLocks noChangeShapeType="1"/>
          </p:cNvSpPr>
          <p:nvPr/>
        </p:nvSpPr>
        <p:spPr bwMode="auto">
          <a:xfrm flipH="1" flipV="1">
            <a:off x="4471612" y="3654314"/>
            <a:ext cx="484299" cy="83839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5"/>
          <p:cNvSpPr>
            <a:spLocks noChangeShapeType="1"/>
          </p:cNvSpPr>
          <p:nvPr/>
        </p:nvSpPr>
        <p:spPr bwMode="auto">
          <a:xfrm flipV="1">
            <a:off x="6099175" y="4950014"/>
            <a:ext cx="484300" cy="83839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6"/>
          <p:cNvSpPr>
            <a:spLocks noChangeShapeType="1"/>
          </p:cNvSpPr>
          <p:nvPr/>
        </p:nvSpPr>
        <p:spPr bwMode="auto">
          <a:xfrm flipH="1" flipV="1">
            <a:off x="5108346" y="4873796"/>
            <a:ext cx="609741" cy="83839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1359775413"/>
      </p:ext>
    </p:extLst>
  </p:cSld>
  <p:clrMapOvr>
    <a:masterClrMapping/>
  </p:clrMapOvr>
  <p:transition spd="med">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94826" y="857945"/>
            <a:ext cx="9146117"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kumimoji="1" lang="en-US" altLang="zh-CN" dirty="0" smtClean="0">
                <a:solidFill>
                  <a:srgbClr val="000000"/>
                </a:solidFill>
              </a:rPr>
              <a:t>#</a:t>
            </a:r>
            <a:r>
              <a:rPr kumimoji="1" lang="en-US" altLang="zh-CN" dirty="0">
                <a:solidFill>
                  <a:srgbClr val="000000"/>
                </a:solidFill>
              </a:rPr>
              <a:t>include &lt;</a:t>
            </a:r>
            <a:r>
              <a:rPr kumimoji="1" lang="en-US" altLang="zh-CN" dirty="0" err="1">
                <a:solidFill>
                  <a:srgbClr val="000000"/>
                </a:solidFill>
              </a:rPr>
              <a:t>iostream.h</a:t>
            </a:r>
            <a:r>
              <a:rPr kumimoji="1" lang="en-US" altLang="zh-CN" dirty="0">
                <a:solidFill>
                  <a:srgbClr val="000000"/>
                </a:solidFill>
              </a:rPr>
              <a:t>&gt;   </a:t>
            </a:r>
          </a:p>
          <a:p>
            <a:pPr algn="just"/>
            <a:r>
              <a:rPr kumimoji="1" lang="en-US" altLang="zh-CN" dirty="0">
                <a:solidFill>
                  <a:srgbClr val="000000"/>
                </a:solidFill>
              </a:rPr>
              <a:t>class base {</a:t>
            </a:r>
          </a:p>
          <a:p>
            <a:pPr algn="just"/>
            <a:r>
              <a:rPr kumimoji="1" lang="en-US" altLang="zh-CN" dirty="0">
                <a:solidFill>
                  <a:srgbClr val="000000"/>
                </a:solidFill>
              </a:rPr>
              <a:t>    public:</a:t>
            </a:r>
          </a:p>
          <a:p>
            <a:pPr algn="just"/>
            <a:r>
              <a:rPr kumimoji="1" lang="en-US" altLang="zh-CN" dirty="0">
                <a:solidFill>
                  <a:srgbClr val="000000"/>
                </a:solidFill>
              </a:rPr>
              <a:t>        base(){ a=5; </a:t>
            </a:r>
            <a:r>
              <a:rPr kumimoji="1" lang="en-US" altLang="zh-CN" dirty="0" err="1">
                <a:solidFill>
                  <a:srgbClr val="000000"/>
                </a:solidFill>
              </a:rPr>
              <a:t>cout</a:t>
            </a:r>
            <a:r>
              <a:rPr kumimoji="1" lang="en-US" altLang="zh-CN" dirty="0">
                <a:solidFill>
                  <a:srgbClr val="000000"/>
                </a:solidFill>
              </a:rPr>
              <a:t>&lt;&lt;"base a="&lt;&lt;a&lt;&lt;</a:t>
            </a:r>
            <a:r>
              <a:rPr kumimoji="1" lang="en-US" altLang="zh-CN" dirty="0" err="1">
                <a:solidFill>
                  <a:srgbClr val="000000"/>
                </a:solidFill>
              </a:rPr>
              <a:t>endl</a:t>
            </a:r>
            <a:r>
              <a:rPr kumimoji="1" lang="en-US" altLang="zh-CN" dirty="0">
                <a:solidFill>
                  <a:srgbClr val="000000"/>
                </a:solidFill>
              </a:rPr>
              <a:t>;  }  </a:t>
            </a:r>
          </a:p>
          <a:p>
            <a:pPr algn="just"/>
            <a:r>
              <a:rPr kumimoji="1" lang="en-US" altLang="zh-CN" dirty="0">
                <a:solidFill>
                  <a:srgbClr val="000000"/>
                </a:solidFill>
              </a:rPr>
              <a:t>    protected:</a:t>
            </a:r>
          </a:p>
          <a:p>
            <a:pPr algn="just"/>
            <a:r>
              <a:rPr kumimoji="1" lang="en-US" altLang="zh-CN" dirty="0">
                <a:solidFill>
                  <a:srgbClr val="000000"/>
                </a:solidFill>
              </a:rPr>
              <a:t>        </a:t>
            </a:r>
            <a:r>
              <a:rPr kumimoji="1" lang="en-US" altLang="zh-CN" dirty="0" err="1">
                <a:solidFill>
                  <a:srgbClr val="FF0000"/>
                </a:solidFill>
              </a:rPr>
              <a:t>int</a:t>
            </a:r>
            <a:r>
              <a:rPr kumimoji="1" lang="en-US" altLang="zh-CN" dirty="0">
                <a:solidFill>
                  <a:srgbClr val="FF0000"/>
                </a:solidFill>
              </a:rPr>
              <a:t> a;</a:t>
            </a:r>
          </a:p>
          <a:p>
            <a:pPr algn="just"/>
            <a:r>
              <a:rPr kumimoji="1" lang="en-US" altLang="zh-CN" dirty="0">
                <a:solidFill>
                  <a:srgbClr val="000000"/>
                </a:solidFill>
              </a:rPr>
              <a:t>};</a:t>
            </a:r>
          </a:p>
          <a:p>
            <a:pPr algn="just"/>
            <a:r>
              <a:rPr kumimoji="1" lang="en-US" altLang="zh-CN" dirty="0">
                <a:solidFill>
                  <a:srgbClr val="000000"/>
                </a:solidFill>
              </a:rPr>
              <a:t>class  base1:public </a:t>
            </a:r>
            <a:r>
              <a:rPr kumimoji="1" lang="en-US" altLang="zh-CN" dirty="0">
                <a:solidFill>
                  <a:srgbClr val="FF0000"/>
                </a:solidFill>
              </a:rPr>
              <a:t>base</a:t>
            </a:r>
            <a:r>
              <a:rPr kumimoji="1" lang="en-US" altLang="zh-CN" dirty="0">
                <a:solidFill>
                  <a:srgbClr val="000000"/>
                </a:solidFill>
              </a:rPr>
              <a:t>{</a:t>
            </a:r>
          </a:p>
          <a:p>
            <a:pPr algn="just"/>
            <a:r>
              <a:rPr kumimoji="1" lang="en-US" altLang="zh-CN" dirty="0">
                <a:solidFill>
                  <a:srgbClr val="000000"/>
                </a:solidFill>
              </a:rPr>
              <a:t>    public:</a:t>
            </a:r>
          </a:p>
          <a:p>
            <a:pPr algn="just"/>
            <a:r>
              <a:rPr kumimoji="1" lang="en-US" altLang="zh-CN" dirty="0">
                <a:solidFill>
                  <a:srgbClr val="000000"/>
                </a:solidFill>
              </a:rPr>
              <a:t>        base1()</a:t>
            </a:r>
          </a:p>
          <a:p>
            <a:pPr algn="just"/>
            <a:r>
              <a:rPr kumimoji="1" lang="en-US" altLang="zh-CN" dirty="0">
                <a:solidFill>
                  <a:srgbClr val="000000"/>
                </a:solidFill>
              </a:rPr>
              <a:t>        { a=a+10; </a:t>
            </a:r>
            <a:r>
              <a:rPr kumimoji="1" lang="en-US" altLang="zh-CN" dirty="0" err="1">
                <a:solidFill>
                  <a:srgbClr val="000000"/>
                </a:solidFill>
              </a:rPr>
              <a:t>cout</a:t>
            </a:r>
            <a:r>
              <a:rPr kumimoji="1" lang="en-US" altLang="zh-CN" dirty="0">
                <a:solidFill>
                  <a:srgbClr val="000000"/>
                </a:solidFill>
              </a:rPr>
              <a:t>&lt;&lt;"base1 a="&lt;&lt;a&lt;&lt;</a:t>
            </a:r>
            <a:r>
              <a:rPr kumimoji="1" lang="en-US" altLang="zh-CN" dirty="0" err="1">
                <a:solidFill>
                  <a:srgbClr val="000000"/>
                </a:solidFill>
              </a:rPr>
              <a:t>endl</a:t>
            </a:r>
            <a:r>
              <a:rPr kumimoji="1" lang="en-US" altLang="zh-CN" dirty="0">
                <a:solidFill>
                  <a:srgbClr val="000000"/>
                </a:solidFill>
              </a:rPr>
              <a:t>; } </a:t>
            </a:r>
          </a:p>
          <a:p>
            <a:pPr algn="just"/>
            <a:r>
              <a:rPr kumimoji="1" lang="en-US" altLang="zh-CN" dirty="0">
                <a:solidFill>
                  <a:srgbClr val="000000"/>
                </a:solidFill>
              </a:rPr>
              <a:t>};</a:t>
            </a:r>
          </a:p>
          <a:p>
            <a:pPr algn="just"/>
            <a:r>
              <a:rPr kumimoji="1" lang="en-US" altLang="zh-CN" dirty="0">
                <a:solidFill>
                  <a:srgbClr val="000000"/>
                </a:solidFill>
              </a:rPr>
              <a:t>class base2:public </a:t>
            </a:r>
            <a:r>
              <a:rPr kumimoji="1" lang="en-US" altLang="zh-CN" dirty="0">
                <a:solidFill>
                  <a:srgbClr val="FF0000"/>
                </a:solidFill>
              </a:rPr>
              <a:t>base</a:t>
            </a:r>
            <a:r>
              <a:rPr kumimoji="1" lang="en-US" altLang="zh-CN" dirty="0">
                <a:solidFill>
                  <a:srgbClr val="000000"/>
                </a:solidFill>
              </a:rPr>
              <a:t>{</a:t>
            </a:r>
          </a:p>
          <a:p>
            <a:pPr algn="just"/>
            <a:r>
              <a:rPr kumimoji="1" lang="en-US" altLang="zh-CN" dirty="0">
                <a:solidFill>
                  <a:srgbClr val="000000"/>
                </a:solidFill>
              </a:rPr>
              <a:t>     public:</a:t>
            </a:r>
          </a:p>
          <a:p>
            <a:pPr algn="just"/>
            <a:r>
              <a:rPr kumimoji="1" lang="en-US" altLang="zh-CN" dirty="0">
                <a:solidFill>
                  <a:srgbClr val="000000"/>
                </a:solidFill>
              </a:rPr>
              <a:t>        base2(){a=a+20; </a:t>
            </a:r>
            <a:r>
              <a:rPr kumimoji="1" lang="en-US" altLang="zh-CN" dirty="0" err="1">
                <a:solidFill>
                  <a:srgbClr val="000000"/>
                </a:solidFill>
              </a:rPr>
              <a:t>cout</a:t>
            </a:r>
            <a:r>
              <a:rPr kumimoji="1" lang="en-US" altLang="zh-CN" dirty="0">
                <a:solidFill>
                  <a:srgbClr val="000000"/>
                </a:solidFill>
              </a:rPr>
              <a:t>&lt;&lt;"base2 a="&lt;&lt;a&lt;&lt;</a:t>
            </a:r>
            <a:r>
              <a:rPr kumimoji="1" lang="en-US" altLang="zh-CN" dirty="0" err="1">
                <a:solidFill>
                  <a:srgbClr val="000000"/>
                </a:solidFill>
              </a:rPr>
              <a:t>endl</a:t>
            </a:r>
            <a:r>
              <a:rPr kumimoji="1" lang="en-US" altLang="zh-CN" dirty="0">
                <a:solidFill>
                  <a:srgbClr val="000000"/>
                </a:solidFill>
              </a:rPr>
              <a:t>;} </a:t>
            </a:r>
          </a:p>
          <a:p>
            <a:r>
              <a:rPr kumimoji="1" lang="en-US" altLang="zh-CN" dirty="0">
                <a:solidFill>
                  <a:srgbClr val="000000"/>
                </a:solidFill>
              </a:rPr>
              <a:t>}; </a:t>
            </a:r>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t>例</a:t>
            </a:r>
            <a:r>
              <a:rPr lang="en-US" altLang="zh-CN" sz="3200" kern="0" dirty="0" smtClean="0"/>
              <a:t>6.16 </a:t>
            </a:r>
            <a:r>
              <a:rPr lang="zh-CN" altLang="en-US" sz="3200" kern="0" dirty="0" smtClean="0"/>
              <a:t>虚</a:t>
            </a:r>
            <a:r>
              <a:rPr lang="zh-CN" altLang="en-US" sz="3200" kern="0" dirty="0"/>
              <a:t>基类的引例</a:t>
            </a:r>
          </a:p>
        </p:txBody>
      </p:sp>
    </p:spTree>
    <p:extLst>
      <p:ext uri="{BB962C8B-B14F-4D97-AF65-F5344CB8AC3E}">
        <p14:creationId xmlns:p14="http://schemas.microsoft.com/office/powerpoint/2010/main" val="3730877166"/>
      </p:ext>
    </p:extLst>
  </p:cSld>
  <p:clrMapOvr>
    <a:masterClrMapping/>
  </p:clrMapOvr>
  <p:transition spd="med">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95496" y="1070480"/>
            <a:ext cx="8282317"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dirty="0">
                <a:solidFill>
                  <a:srgbClr val="000000"/>
                </a:solidFill>
              </a:rPr>
              <a:t>class </a:t>
            </a:r>
            <a:r>
              <a:rPr kumimoji="1" lang="en-US" altLang="zh-CN" dirty="0" err="1">
                <a:solidFill>
                  <a:srgbClr val="000000"/>
                </a:solidFill>
              </a:rPr>
              <a:t>derived:</a:t>
            </a:r>
            <a:r>
              <a:rPr kumimoji="1" lang="en-US" altLang="zh-CN" dirty="0" err="1">
                <a:solidFill>
                  <a:srgbClr val="FF0000"/>
                </a:solidFill>
              </a:rPr>
              <a:t>public</a:t>
            </a:r>
            <a:r>
              <a:rPr kumimoji="1" lang="en-US" altLang="zh-CN" dirty="0">
                <a:solidFill>
                  <a:srgbClr val="FF0000"/>
                </a:solidFill>
              </a:rPr>
              <a:t> base1,public </a:t>
            </a:r>
            <a:r>
              <a:rPr kumimoji="1" lang="en-US" altLang="zh-CN" dirty="0" smtClean="0">
                <a:solidFill>
                  <a:srgbClr val="FF0000"/>
                </a:solidFill>
              </a:rPr>
              <a:t>base2</a:t>
            </a:r>
          </a:p>
          <a:p>
            <a:pPr algn="just" eaLnBrk="1" hangingPunct="1"/>
            <a:r>
              <a:rPr kumimoji="1" lang="en-US" altLang="zh-CN" dirty="0" smtClean="0">
                <a:solidFill>
                  <a:srgbClr val="000000"/>
                </a:solidFill>
              </a:rPr>
              <a:t>{</a:t>
            </a:r>
            <a:endParaRPr kumimoji="1" lang="en-US" altLang="zh-CN" dirty="0">
              <a:solidFill>
                <a:srgbClr val="000000"/>
              </a:solidFill>
            </a:endParaRPr>
          </a:p>
          <a:p>
            <a:pPr algn="just"/>
            <a:r>
              <a:rPr kumimoji="1" lang="en-US" altLang="zh-CN" dirty="0" smtClean="0">
                <a:solidFill>
                  <a:srgbClr val="000000"/>
                </a:solidFill>
              </a:rPr>
              <a:t> </a:t>
            </a:r>
            <a:r>
              <a:rPr kumimoji="1" lang="en-US" altLang="zh-CN" dirty="0">
                <a:solidFill>
                  <a:srgbClr val="000000"/>
                </a:solidFill>
              </a:rPr>
              <a:t>public:</a:t>
            </a:r>
          </a:p>
          <a:p>
            <a:pPr algn="just"/>
            <a:r>
              <a:rPr kumimoji="1" lang="en-US" altLang="zh-CN" dirty="0">
                <a:solidFill>
                  <a:srgbClr val="000000"/>
                </a:solidFill>
              </a:rPr>
              <a:t>        derived()</a:t>
            </a:r>
          </a:p>
          <a:p>
            <a:pPr algn="just"/>
            <a:r>
              <a:rPr kumimoji="1" lang="en-US" altLang="zh-CN" dirty="0">
                <a:solidFill>
                  <a:srgbClr val="000000"/>
                </a:solidFill>
              </a:rPr>
              <a:t>        {   </a:t>
            </a:r>
            <a:r>
              <a:rPr kumimoji="1" lang="en-US" altLang="zh-CN" dirty="0" err="1">
                <a:solidFill>
                  <a:srgbClr val="000000"/>
                </a:solidFill>
              </a:rPr>
              <a:t>cout</a:t>
            </a:r>
            <a:r>
              <a:rPr kumimoji="1" lang="en-US" altLang="zh-CN" dirty="0">
                <a:solidFill>
                  <a:srgbClr val="000000"/>
                </a:solidFill>
              </a:rPr>
              <a:t>&lt;&lt;"base1::a="&lt;&lt;</a:t>
            </a:r>
            <a:r>
              <a:rPr kumimoji="1" lang="en-US" altLang="zh-CN" dirty="0">
                <a:solidFill>
                  <a:srgbClr val="FF0000"/>
                </a:solidFill>
              </a:rPr>
              <a:t>base1::a</a:t>
            </a:r>
            <a:r>
              <a:rPr kumimoji="1" lang="en-US" altLang="zh-CN" dirty="0">
                <a:solidFill>
                  <a:srgbClr val="000000"/>
                </a:solidFill>
              </a:rPr>
              <a:t>&lt;&lt;</a:t>
            </a:r>
            <a:r>
              <a:rPr kumimoji="1" lang="en-US" altLang="zh-CN" dirty="0" err="1">
                <a:solidFill>
                  <a:srgbClr val="000000"/>
                </a:solidFill>
              </a:rPr>
              <a:t>endl</a:t>
            </a:r>
            <a:r>
              <a:rPr kumimoji="1" lang="en-US" altLang="zh-CN" dirty="0">
                <a:solidFill>
                  <a:srgbClr val="000000"/>
                </a:solidFill>
              </a:rPr>
              <a:t>;</a:t>
            </a:r>
          </a:p>
          <a:p>
            <a:pPr algn="just"/>
            <a:r>
              <a:rPr kumimoji="1" lang="en-US" altLang="zh-CN" dirty="0">
                <a:solidFill>
                  <a:srgbClr val="000000"/>
                </a:solidFill>
              </a:rPr>
              <a:t>            </a:t>
            </a:r>
            <a:r>
              <a:rPr kumimoji="1" lang="en-US" altLang="zh-CN" dirty="0" err="1">
                <a:solidFill>
                  <a:srgbClr val="000000"/>
                </a:solidFill>
              </a:rPr>
              <a:t>cout</a:t>
            </a:r>
            <a:r>
              <a:rPr kumimoji="1" lang="en-US" altLang="zh-CN" dirty="0">
                <a:solidFill>
                  <a:srgbClr val="000000"/>
                </a:solidFill>
              </a:rPr>
              <a:t>&lt;&lt;"base2::a="&lt;&lt;</a:t>
            </a:r>
            <a:r>
              <a:rPr kumimoji="1" lang="en-US" altLang="zh-CN" dirty="0">
                <a:solidFill>
                  <a:srgbClr val="FF0000"/>
                </a:solidFill>
              </a:rPr>
              <a:t>base2::a</a:t>
            </a:r>
            <a:r>
              <a:rPr kumimoji="1" lang="en-US" altLang="zh-CN" dirty="0">
                <a:solidFill>
                  <a:srgbClr val="000000"/>
                </a:solidFill>
              </a:rPr>
              <a:t>&lt;&lt;</a:t>
            </a:r>
            <a:r>
              <a:rPr kumimoji="1" lang="en-US" altLang="zh-CN" dirty="0" err="1">
                <a:solidFill>
                  <a:srgbClr val="000000"/>
                </a:solidFill>
              </a:rPr>
              <a:t>endl</a:t>
            </a:r>
            <a:r>
              <a:rPr kumimoji="1" lang="en-US" altLang="zh-CN" dirty="0">
                <a:solidFill>
                  <a:srgbClr val="000000"/>
                </a:solidFill>
              </a:rPr>
              <a:t>;</a:t>
            </a:r>
          </a:p>
          <a:p>
            <a:pPr algn="just"/>
            <a:r>
              <a:rPr kumimoji="1" lang="en-US" altLang="zh-CN" dirty="0">
                <a:solidFill>
                  <a:srgbClr val="000000"/>
                </a:solidFill>
              </a:rPr>
              <a:t>        } </a:t>
            </a:r>
          </a:p>
          <a:p>
            <a:pPr algn="just"/>
            <a:r>
              <a:rPr kumimoji="1" lang="en-US" altLang="zh-CN" dirty="0">
                <a:solidFill>
                  <a:srgbClr val="000000"/>
                </a:solidFill>
              </a:rPr>
              <a:t>};</a:t>
            </a:r>
          </a:p>
          <a:p>
            <a:pPr algn="just"/>
            <a:r>
              <a:rPr kumimoji="1" lang="en-US" altLang="zh-CN" dirty="0">
                <a:solidFill>
                  <a:srgbClr val="000000"/>
                </a:solidFill>
              </a:rPr>
              <a:t>main()</a:t>
            </a:r>
          </a:p>
          <a:p>
            <a:pPr algn="just"/>
            <a:r>
              <a:rPr kumimoji="1" lang="en-US" altLang="zh-CN" dirty="0">
                <a:solidFill>
                  <a:srgbClr val="000000"/>
                </a:solidFill>
              </a:rPr>
              <a:t>{      derived  </a:t>
            </a:r>
            <a:r>
              <a:rPr kumimoji="1" lang="en-US" altLang="zh-CN" dirty="0" err="1">
                <a:solidFill>
                  <a:srgbClr val="000000"/>
                </a:solidFill>
              </a:rPr>
              <a:t>obj</a:t>
            </a:r>
            <a:r>
              <a:rPr kumimoji="1" lang="en-US" altLang="zh-CN" dirty="0">
                <a:solidFill>
                  <a:srgbClr val="000000"/>
                </a:solidFill>
              </a:rPr>
              <a:t>;</a:t>
            </a:r>
          </a:p>
          <a:p>
            <a:pPr algn="just"/>
            <a:r>
              <a:rPr kumimoji="1" lang="en-US" altLang="zh-CN" dirty="0">
                <a:solidFill>
                  <a:srgbClr val="000000"/>
                </a:solidFill>
              </a:rPr>
              <a:t>        return  0; </a:t>
            </a:r>
          </a:p>
          <a:p>
            <a:r>
              <a:rPr kumimoji="1" lang="en-US" altLang="zh-CN" dirty="0">
                <a:solidFill>
                  <a:srgbClr val="000000"/>
                </a:solidFill>
              </a:rPr>
              <a:t>} </a:t>
            </a:r>
          </a:p>
          <a:p>
            <a:pPr algn="just"/>
            <a:endParaRPr kumimoji="1" lang="en-US" altLang="zh-CN" dirty="0">
              <a:solidFill>
                <a:srgbClr val="000000"/>
              </a:solidFill>
            </a:endParaRPr>
          </a:p>
        </p:txBody>
      </p:sp>
      <p:sp>
        <p:nvSpPr>
          <p:cNvPr id="3" name="Rectangle 3"/>
          <p:cNvSpPr>
            <a:spLocks noChangeArrowheads="1"/>
          </p:cNvSpPr>
          <p:nvPr/>
        </p:nvSpPr>
        <p:spPr bwMode="auto">
          <a:xfrm>
            <a:off x="7467917" y="3429795"/>
            <a:ext cx="2592988" cy="27358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Font typeface="宋体" panose="02010600030101010101" pitchFamily="2" charset="-122"/>
              <a:buNone/>
            </a:pPr>
            <a:r>
              <a:rPr kumimoji="1" lang="zh-CN" altLang="en-US" sz="2000" b="1">
                <a:solidFill>
                  <a:srgbClr val="000000"/>
                </a:solidFill>
              </a:rPr>
              <a:t>程序运行结果如下：</a:t>
            </a:r>
          </a:p>
          <a:p>
            <a:pPr eaLnBrk="1" hangingPunct="1">
              <a:buFont typeface="宋体" panose="02010600030101010101" pitchFamily="2" charset="-122"/>
              <a:buNone/>
            </a:pPr>
            <a:r>
              <a:rPr kumimoji="1" lang="en-US" altLang="zh-CN" sz="2000" b="1">
                <a:solidFill>
                  <a:srgbClr val="000000"/>
                </a:solidFill>
              </a:rPr>
              <a:t>base a=5</a:t>
            </a:r>
          </a:p>
          <a:p>
            <a:pPr eaLnBrk="1" hangingPunct="1">
              <a:buFont typeface="宋体" panose="02010600030101010101" pitchFamily="2" charset="-122"/>
              <a:buNone/>
            </a:pPr>
            <a:r>
              <a:rPr kumimoji="1" lang="en-US" altLang="zh-CN" sz="2000" b="1">
                <a:solidFill>
                  <a:srgbClr val="000000"/>
                </a:solidFill>
              </a:rPr>
              <a:t>base1 a=15</a:t>
            </a:r>
          </a:p>
          <a:p>
            <a:pPr eaLnBrk="1" hangingPunct="1">
              <a:buFont typeface="宋体" panose="02010600030101010101" pitchFamily="2" charset="-122"/>
              <a:buNone/>
            </a:pPr>
            <a:r>
              <a:rPr kumimoji="1" lang="en-US" altLang="zh-CN" sz="2000" b="1">
                <a:solidFill>
                  <a:srgbClr val="000000"/>
                </a:solidFill>
              </a:rPr>
              <a:t>base a=5</a:t>
            </a:r>
          </a:p>
          <a:p>
            <a:pPr eaLnBrk="1" hangingPunct="1">
              <a:buFont typeface="宋体" panose="02010600030101010101" pitchFamily="2" charset="-122"/>
              <a:buNone/>
            </a:pPr>
            <a:r>
              <a:rPr kumimoji="1" lang="en-US" altLang="zh-CN" sz="2000" b="1">
                <a:solidFill>
                  <a:srgbClr val="000000"/>
                </a:solidFill>
              </a:rPr>
              <a:t>base2 a=25</a:t>
            </a:r>
          </a:p>
          <a:p>
            <a:pPr eaLnBrk="1" hangingPunct="1">
              <a:buFont typeface="宋体" panose="02010600030101010101" pitchFamily="2" charset="-122"/>
              <a:buNone/>
            </a:pPr>
            <a:r>
              <a:rPr kumimoji="1" lang="en-US" altLang="zh-CN" sz="2000" b="1">
                <a:solidFill>
                  <a:srgbClr val="000000"/>
                </a:solidFill>
              </a:rPr>
              <a:t>base1::a=15</a:t>
            </a:r>
          </a:p>
          <a:p>
            <a:pPr eaLnBrk="1" hangingPunct="1">
              <a:buFont typeface="宋体" panose="02010600030101010101" pitchFamily="2" charset="-122"/>
              <a:buNone/>
            </a:pPr>
            <a:r>
              <a:rPr kumimoji="1" lang="en-US" altLang="zh-CN" sz="2000" b="1">
                <a:solidFill>
                  <a:srgbClr val="000000"/>
                </a:solidFill>
              </a:rPr>
              <a:t>base2::a=25</a:t>
            </a:r>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t>例</a:t>
            </a:r>
            <a:r>
              <a:rPr lang="en-US" altLang="zh-CN" sz="3200" kern="0" dirty="0" smtClean="0"/>
              <a:t>6.16 </a:t>
            </a:r>
            <a:r>
              <a:rPr lang="zh-CN" altLang="en-US" sz="3200" kern="0" dirty="0" smtClean="0"/>
              <a:t>虚</a:t>
            </a:r>
            <a:r>
              <a:rPr lang="zh-CN" altLang="en-US" sz="3200" kern="0" dirty="0"/>
              <a:t>基类的引例</a:t>
            </a:r>
          </a:p>
        </p:txBody>
      </p:sp>
    </p:spTree>
    <p:extLst>
      <p:ext uri="{BB962C8B-B14F-4D97-AF65-F5344CB8AC3E}">
        <p14:creationId xmlns:p14="http://schemas.microsoft.com/office/powerpoint/2010/main" val="33548133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0503" y="693490"/>
            <a:ext cx="7488832" cy="616609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buFont typeface="Wingdings" pitchFamily="2" charset="2"/>
              <a:buNone/>
              <a:defRPr/>
            </a:pPr>
            <a:r>
              <a:rPr lang="en-US" altLang="zh-CN" sz="2400" kern="0" dirty="0">
                <a:solidFill>
                  <a:srgbClr val="000000"/>
                </a:solidFill>
              </a:rPr>
              <a:t> </a:t>
            </a:r>
            <a:r>
              <a:rPr kumimoji="1" lang="en-US" altLang="zh-CN" sz="2400" b="0" kern="0" dirty="0">
                <a:solidFill>
                  <a:srgbClr val="000000"/>
                </a:solidFill>
              </a:rPr>
              <a:t>class </a:t>
            </a:r>
            <a:r>
              <a:rPr kumimoji="1" lang="en-US" altLang="zh-CN" sz="2400" b="0" kern="0" dirty="0" err="1">
                <a:solidFill>
                  <a:srgbClr val="000000"/>
                </a:solidFill>
              </a:rPr>
              <a:t>derived:</a:t>
            </a:r>
            <a:r>
              <a:rPr kumimoji="1" lang="en-US" altLang="zh-CN" sz="2400" b="0" kern="0" dirty="0" err="1">
                <a:solidFill>
                  <a:srgbClr val="FF0000"/>
                </a:solidFill>
              </a:rPr>
              <a:t>public</a:t>
            </a:r>
            <a:r>
              <a:rPr kumimoji="1" lang="en-US" altLang="zh-CN" sz="2400" b="0" kern="0" dirty="0">
                <a:solidFill>
                  <a:srgbClr val="FF0000"/>
                </a:solidFill>
              </a:rPr>
              <a:t> base1,public </a:t>
            </a:r>
            <a:r>
              <a:rPr kumimoji="1" lang="en-US" altLang="zh-CN" sz="2400" b="0" kern="0" dirty="0" smtClean="0">
                <a:solidFill>
                  <a:srgbClr val="FF0000"/>
                </a:solidFill>
              </a:rPr>
              <a:t>base2</a:t>
            </a:r>
          </a:p>
          <a:p>
            <a:pPr>
              <a:buFont typeface="Wingdings" pitchFamily="2" charset="2"/>
              <a:buNone/>
              <a:defRPr/>
            </a:pPr>
            <a:r>
              <a:rPr kumimoji="1" lang="en-US" altLang="zh-CN" sz="2400" b="0" kern="0" dirty="0" smtClean="0">
                <a:solidFill>
                  <a:srgbClr val="000000"/>
                </a:solidFill>
              </a:rPr>
              <a:t>{</a:t>
            </a:r>
            <a:endParaRPr kumimoji="1" lang="en-US" altLang="zh-CN" sz="2400" b="0" kern="0" dirty="0">
              <a:solidFill>
                <a:srgbClr val="000000"/>
              </a:solidFill>
            </a:endParaRPr>
          </a:p>
          <a:p>
            <a:pPr>
              <a:buFont typeface="Wingdings" pitchFamily="2" charset="2"/>
              <a:buNone/>
              <a:defRPr/>
            </a:pPr>
            <a:r>
              <a:rPr kumimoji="1" lang="en-US" altLang="zh-CN" sz="2400" b="0" kern="0" dirty="0" smtClean="0">
                <a:solidFill>
                  <a:srgbClr val="000000"/>
                </a:solidFill>
              </a:rPr>
              <a:t>public</a:t>
            </a:r>
            <a:r>
              <a:rPr kumimoji="1" lang="en-US" altLang="zh-CN" sz="2400" b="0" kern="0" dirty="0">
                <a:solidFill>
                  <a:srgbClr val="000000"/>
                </a:solidFill>
              </a:rPr>
              <a:t>:</a:t>
            </a:r>
          </a:p>
          <a:p>
            <a:pPr>
              <a:buFont typeface="Wingdings" pitchFamily="2" charset="2"/>
              <a:buNone/>
              <a:defRPr/>
            </a:pPr>
            <a:r>
              <a:rPr kumimoji="1" lang="en-US" altLang="zh-CN" sz="2400" b="0" kern="0" dirty="0">
                <a:solidFill>
                  <a:srgbClr val="000000"/>
                </a:solidFill>
              </a:rPr>
              <a:t>        derived()</a:t>
            </a:r>
          </a:p>
          <a:p>
            <a:pPr>
              <a:buFont typeface="Wingdings" pitchFamily="2" charset="2"/>
              <a:buNone/>
              <a:defRPr/>
            </a:pPr>
            <a:r>
              <a:rPr kumimoji="1" lang="en-US" altLang="zh-CN" sz="2400" b="0" kern="0" dirty="0">
                <a:solidFill>
                  <a:srgbClr val="000000"/>
                </a:solidFill>
              </a:rPr>
              <a:t>        {   </a:t>
            </a:r>
            <a:r>
              <a:rPr kumimoji="1" lang="en-US" altLang="zh-CN" sz="2400" b="0" kern="0" dirty="0" err="1">
                <a:solidFill>
                  <a:srgbClr val="000000"/>
                </a:solidFill>
              </a:rPr>
              <a:t>cout</a:t>
            </a:r>
            <a:r>
              <a:rPr kumimoji="1" lang="en-US" altLang="zh-CN" sz="2400" b="0" kern="0" dirty="0">
                <a:solidFill>
                  <a:srgbClr val="000000"/>
                </a:solidFill>
              </a:rPr>
              <a:t>&lt;&lt;"base1::a="&lt;&lt;</a:t>
            </a:r>
            <a:r>
              <a:rPr kumimoji="1" lang="en-US" altLang="zh-CN" sz="2400" b="0" kern="0" dirty="0">
                <a:solidFill>
                  <a:srgbClr val="FF0000"/>
                </a:solidFill>
              </a:rPr>
              <a:t>a</a:t>
            </a:r>
            <a:r>
              <a:rPr kumimoji="1" lang="en-US" altLang="zh-CN" sz="2400" b="0" kern="0" dirty="0">
                <a:solidFill>
                  <a:srgbClr val="000000"/>
                </a:solidFill>
              </a:rPr>
              <a:t>&lt;&lt;</a:t>
            </a:r>
            <a:r>
              <a:rPr kumimoji="1" lang="en-US" altLang="zh-CN" sz="2400" b="0" kern="0" dirty="0" err="1">
                <a:solidFill>
                  <a:srgbClr val="000000"/>
                </a:solidFill>
              </a:rPr>
              <a:t>endl</a:t>
            </a:r>
            <a:r>
              <a:rPr kumimoji="1" lang="en-US" altLang="zh-CN" sz="2400" b="0" kern="0" dirty="0">
                <a:solidFill>
                  <a:srgbClr val="000000"/>
                </a:solidFill>
              </a:rPr>
              <a:t>;</a:t>
            </a:r>
          </a:p>
          <a:p>
            <a:pPr>
              <a:buFont typeface="Wingdings" pitchFamily="2" charset="2"/>
              <a:buNone/>
              <a:defRPr/>
            </a:pPr>
            <a:r>
              <a:rPr kumimoji="1" lang="en-US" altLang="zh-CN" sz="2400" b="0" kern="0" dirty="0">
                <a:solidFill>
                  <a:srgbClr val="000000"/>
                </a:solidFill>
              </a:rPr>
              <a:t>        }</a:t>
            </a:r>
            <a:endParaRPr lang="en-US" altLang="zh-CN" sz="2400" b="0" kern="0" dirty="0">
              <a:solidFill>
                <a:srgbClr val="000000"/>
              </a:solidFill>
            </a:endParaRPr>
          </a:p>
          <a:p>
            <a:pPr>
              <a:buFont typeface="Wingdings" pitchFamily="2" charset="2"/>
              <a:buNone/>
              <a:defRPr/>
            </a:pPr>
            <a:r>
              <a:rPr lang="zh-CN" altLang="en-US" sz="2400" b="0" kern="0" dirty="0">
                <a:solidFill>
                  <a:srgbClr val="000000"/>
                </a:solidFill>
              </a:rPr>
              <a:t>可使用虚基类解决上例访问类</a:t>
            </a:r>
            <a:r>
              <a:rPr lang="en-US" altLang="zh-CN" sz="2400" b="0" kern="0" dirty="0">
                <a:solidFill>
                  <a:srgbClr val="000000"/>
                </a:solidFill>
              </a:rPr>
              <a:t>base</a:t>
            </a:r>
            <a:r>
              <a:rPr lang="zh-CN" altLang="en-US" sz="2400" b="0" kern="0" dirty="0">
                <a:solidFill>
                  <a:srgbClr val="000000"/>
                </a:solidFill>
              </a:rPr>
              <a:t>成员</a:t>
            </a:r>
            <a:r>
              <a:rPr lang="en-US" altLang="zh-CN" sz="2400" b="0" kern="0" dirty="0">
                <a:solidFill>
                  <a:srgbClr val="000000"/>
                </a:solidFill>
              </a:rPr>
              <a:t>a</a:t>
            </a:r>
            <a:r>
              <a:rPr lang="zh-CN" altLang="en-US" sz="2400" b="0" kern="0" dirty="0">
                <a:solidFill>
                  <a:srgbClr val="000000"/>
                </a:solidFill>
              </a:rPr>
              <a:t>的二义性问题。</a:t>
            </a:r>
          </a:p>
          <a:p>
            <a:pPr>
              <a:buFont typeface="Wingdings" pitchFamily="2" charset="2"/>
              <a:buNone/>
              <a:defRPr/>
            </a:pPr>
            <a:r>
              <a:rPr lang="zh-CN" altLang="en-US" sz="2400" b="0" kern="0" dirty="0">
                <a:solidFill>
                  <a:srgbClr val="000000"/>
                </a:solidFill>
              </a:rPr>
              <a:t>   </a:t>
            </a:r>
            <a:r>
              <a:rPr lang="zh-CN" altLang="en-US" sz="2400" b="0" kern="0" dirty="0">
                <a:solidFill>
                  <a:srgbClr val="FF0000"/>
                </a:solidFill>
              </a:rPr>
              <a:t>虚基类的声明：</a:t>
            </a:r>
          </a:p>
          <a:p>
            <a:pPr>
              <a:buFont typeface="Wingdings" pitchFamily="2" charset="2"/>
              <a:buNone/>
              <a:defRPr/>
            </a:pPr>
            <a:r>
              <a:rPr lang="zh-CN" altLang="en-US" sz="2400" b="0" kern="0" dirty="0">
                <a:solidFill>
                  <a:srgbClr val="000000"/>
                </a:solidFill>
              </a:rPr>
              <a:t>   </a:t>
            </a:r>
            <a:r>
              <a:rPr lang="zh-CN" altLang="en-US" sz="2400" b="0" kern="0" dirty="0">
                <a:solidFill>
                  <a:srgbClr val="FF0000"/>
                </a:solidFill>
              </a:rPr>
              <a:t>位置：定义派生类时声明</a:t>
            </a:r>
            <a:r>
              <a:rPr lang="zh-CN" altLang="en-US" sz="2400" b="0" kern="0" dirty="0">
                <a:solidFill>
                  <a:srgbClr val="000000"/>
                </a:solidFill>
              </a:rPr>
              <a:t>。</a:t>
            </a:r>
          </a:p>
          <a:p>
            <a:pPr>
              <a:buFont typeface="Wingdings" pitchFamily="2" charset="2"/>
              <a:buNone/>
              <a:defRPr/>
            </a:pPr>
            <a:r>
              <a:rPr lang="zh-CN" altLang="en-US" sz="2400" b="0" kern="0" dirty="0">
                <a:solidFill>
                  <a:srgbClr val="000000"/>
                </a:solidFill>
              </a:rPr>
              <a:t>   其</a:t>
            </a:r>
            <a:r>
              <a:rPr lang="zh-CN" altLang="en-US" sz="2400" b="0" kern="0" dirty="0">
                <a:solidFill>
                  <a:srgbClr val="FF0000"/>
                </a:solidFill>
              </a:rPr>
              <a:t>语法形式</a:t>
            </a:r>
            <a:r>
              <a:rPr lang="zh-CN" altLang="en-US" sz="2400" b="0" kern="0" dirty="0">
                <a:solidFill>
                  <a:srgbClr val="000000"/>
                </a:solidFill>
              </a:rPr>
              <a:t>如下</a:t>
            </a:r>
            <a:r>
              <a:rPr lang="en-US" altLang="zh-CN" sz="2400" b="0" kern="0" dirty="0">
                <a:solidFill>
                  <a:srgbClr val="000000"/>
                </a:solidFill>
              </a:rPr>
              <a:t>:</a:t>
            </a:r>
          </a:p>
          <a:p>
            <a:pPr>
              <a:buFont typeface="Wingdings" pitchFamily="2" charset="2"/>
              <a:buNone/>
              <a:defRPr/>
            </a:pPr>
            <a:r>
              <a:rPr lang="en-US" altLang="zh-CN" sz="2400" b="0" kern="0" dirty="0"/>
              <a:t>class  </a:t>
            </a:r>
            <a:r>
              <a:rPr lang="zh-CN" altLang="en-US" sz="2400" b="0" kern="0" dirty="0"/>
              <a:t>派生类名</a:t>
            </a:r>
            <a:r>
              <a:rPr lang="en-US" altLang="zh-CN" sz="2400" b="0" kern="0" dirty="0"/>
              <a:t>:</a:t>
            </a:r>
            <a:r>
              <a:rPr lang="en-US" altLang="zh-CN" sz="2400" b="0" kern="0" dirty="0">
                <a:solidFill>
                  <a:srgbClr val="FF0000"/>
                </a:solidFill>
              </a:rPr>
              <a:t>virtual  </a:t>
            </a:r>
            <a:r>
              <a:rPr lang="zh-CN" altLang="en-US" sz="2400" b="0" kern="0" dirty="0"/>
              <a:t>继承方式  类</a:t>
            </a:r>
            <a:r>
              <a:rPr lang="zh-CN" altLang="en-US" sz="2400" b="0" kern="0" dirty="0" smtClean="0"/>
              <a:t>名</a:t>
            </a:r>
            <a:endParaRPr lang="en-US" altLang="zh-CN" sz="2400" b="0" kern="0" dirty="0" smtClean="0"/>
          </a:p>
          <a:p>
            <a:pPr>
              <a:buFont typeface="Wingdings" pitchFamily="2" charset="2"/>
              <a:buNone/>
              <a:defRPr/>
            </a:pPr>
            <a:r>
              <a:rPr lang="en-US" altLang="zh-CN" sz="2400" b="0" kern="0" dirty="0" smtClean="0"/>
              <a:t>{</a:t>
            </a:r>
            <a:endParaRPr lang="en-US" altLang="zh-CN" sz="2400" b="0" kern="0" dirty="0"/>
          </a:p>
          <a:p>
            <a:pPr>
              <a:buFont typeface="Wingdings" pitchFamily="2" charset="2"/>
              <a:buNone/>
              <a:defRPr/>
            </a:pPr>
            <a:r>
              <a:rPr lang="en-US" altLang="zh-CN" sz="2400" b="0" kern="0" dirty="0"/>
              <a:t>    //…</a:t>
            </a:r>
          </a:p>
          <a:p>
            <a:pPr>
              <a:buFont typeface="Wingdings" pitchFamily="2" charset="2"/>
              <a:buNone/>
              <a:defRPr/>
            </a:pPr>
            <a:r>
              <a:rPr lang="en-US" altLang="zh-CN" sz="2400" b="0" kern="0" dirty="0"/>
              <a:t>   } </a:t>
            </a:r>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t>1. </a:t>
            </a:r>
            <a:r>
              <a:rPr lang="zh-CN" altLang="en-US" sz="3200" kern="0" dirty="0" smtClean="0"/>
              <a:t>虚基类</a:t>
            </a:r>
            <a:endParaRPr lang="zh-CN" altLang="en-US" sz="3200" kern="0" dirty="0"/>
          </a:p>
        </p:txBody>
      </p:sp>
      <p:sp>
        <p:nvSpPr>
          <p:cNvPr id="13" name="Rectangle 2"/>
          <p:cNvSpPr>
            <a:spLocks noChangeArrowheads="1"/>
          </p:cNvSpPr>
          <p:nvPr/>
        </p:nvSpPr>
        <p:spPr bwMode="auto">
          <a:xfrm>
            <a:off x="5595120" y="1600571"/>
            <a:ext cx="6120680" cy="3540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1200" dirty="0"/>
              <a:t>                                                                                           </a:t>
            </a:r>
            <a:r>
              <a:rPr kumimoji="1" lang="en-US" altLang="zh-CN" sz="3201" b="1" dirty="0">
                <a:solidFill>
                  <a:srgbClr val="000000"/>
                </a:solidFill>
              </a:rPr>
              <a:t>base</a:t>
            </a:r>
          </a:p>
          <a:p>
            <a:pPr algn="just"/>
            <a:r>
              <a:rPr kumimoji="1" lang="en-US" altLang="zh-CN" sz="3201" b="1" dirty="0">
                <a:solidFill>
                  <a:srgbClr val="000000"/>
                </a:solidFill>
              </a:rPr>
              <a:t>      </a:t>
            </a:r>
          </a:p>
          <a:p>
            <a:pPr algn="just"/>
            <a:r>
              <a:rPr kumimoji="1" lang="en-US" altLang="zh-CN" sz="3201" b="1" dirty="0">
                <a:solidFill>
                  <a:srgbClr val="000000"/>
                </a:solidFill>
              </a:rPr>
              <a:t>                      base1               base2</a:t>
            </a:r>
          </a:p>
          <a:p>
            <a:pPr algn="just"/>
            <a:r>
              <a:rPr kumimoji="1" lang="en-US" altLang="zh-CN" sz="3201" b="1" dirty="0">
                <a:solidFill>
                  <a:srgbClr val="000000"/>
                </a:solidFill>
              </a:rPr>
              <a:t> </a:t>
            </a:r>
          </a:p>
          <a:p>
            <a:pPr algn="just"/>
            <a:r>
              <a:rPr kumimoji="1" lang="en-US" altLang="zh-CN" sz="3201" b="1" dirty="0">
                <a:solidFill>
                  <a:srgbClr val="000000"/>
                </a:solidFill>
              </a:rPr>
              <a:t>                                derived</a:t>
            </a:r>
          </a:p>
          <a:p>
            <a:pPr algn="just"/>
            <a:r>
              <a:rPr kumimoji="1" lang="en-US" altLang="zh-CN" sz="3201" b="1" dirty="0">
                <a:solidFill>
                  <a:srgbClr val="000000"/>
                </a:solidFill>
              </a:rPr>
              <a:t>                       </a:t>
            </a:r>
          </a:p>
          <a:p>
            <a:r>
              <a:rPr kumimoji="1" lang="en-US" altLang="zh-CN" sz="3201" b="1" dirty="0">
                <a:solidFill>
                  <a:srgbClr val="000000"/>
                </a:solidFill>
              </a:rPr>
              <a:t>                     </a:t>
            </a:r>
            <a:r>
              <a:rPr kumimoji="1" lang="en-US" altLang="zh-CN" sz="2801" b="1" dirty="0">
                <a:solidFill>
                  <a:srgbClr val="000000"/>
                </a:solidFill>
              </a:rPr>
              <a:t> </a:t>
            </a:r>
            <a:r>
              <a:rPr kumimoji="1" lang="zh-CN" altLang="en-US" sz="2801" b="1" dirty="0">
                <a:solidFill>
                  <a:srgbClr val="000000"/>
                </a:solidFill>
              </a:rPr>
              <a:t>虚基类的类层次图</a:t>
            </a:r>
            <a:r>
              <a:rPr kumimoji="1" lang="zh-CN" altLang="en-US" sz="3201" b="1" dirty="0">
                <a:solidFill>
                  <a:srgbClr val="000000"/>
                </a:solidFill>
              </a:rPr>
              <a:t> </a:t>
            </a:r>
          </a:p>
        </p:txBody>
      </p:sp>
      <p:sp>
        <p:nvSpPr>
          <p:cNvPr id="14" name="Line 3"/>
          <p:cNvSpPr>
            <a:spLocks noChangeShapeType="1"/>
          </p:cNvSpPr>
          <p:nvPr/>
        </p:nvSpPr>
        <p:spPr bwMode="auto">
          <a:xfrm flipV="1">
            <a:off x="9697289" y="3118570"/>
            <a:ext cx="714079" cy="616093"/>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4"/>
          <p:cNvSpPr>
            <a:spLocks noChangeShapeType="1"/>
          </p:cNvSpPr>
          <p:nvPr/>
        </p:nvSpPr>
        <p:spPr bwMode="auto">
          <a:xfrm flipH="1" flipV="1">
            <a:off x="8555205" y="3129686"/>
            <a:ext cx="612068" cy="52875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5"/>
          <p:cNvSpPr>
            <a:spLocks noChangeShapeType="1"/>
          </p:cNvSpPr>
          <p:nvPr/>
        </p:nvSpPr>
        <p:spPr bwMode="auto">
          <a:xfrm flipV="1">
            <a:off x="8555206" y="2215075"/>
            <a:ext cx="612068" cy="52875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6"/>
          <p:cNvSpPr>
            <a:spLocks noChangeShapeType="1"/>
          </p:cNvSpPr>
          <p:nvPr/>
        </p:nvSpPr>
        <p:spPr bwMode="auto">
          <a:xfrm flipH="1" flipV="1">
            <a:off x="9774096" y="2170616"/>
            <a:ext cx="663074" cy="57322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3496349528"/>
      </p:ext>
    </p:extLst>
  </p:cSld>
  <p:clrMapOvr>
    <a:masterClrMapping/>
  </p:clrMapOvr>
  <p:transition spd="med">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0437" y="837506"/>
            <a:ext cx="12072572"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dirty="0">
                <a:latin typeface="Arial" panose="020B0604020202020204" pitchFamily="34" charset="0"/>
              </a:rPr>
              <a:t>有关虚基类的另两点说明：</a:t>
            </a:r>
          </a:p>
          <a:p>
            <a:pPr eaLnBrk="1" hangingPunct="1">
              <a:lnSpc>
                <a:spcPct val="130000"/>
              </a:lnSpc>
            </a:pPr>
            <a:r>
              <a:rPr lang="en-US" altLang="zh-CN" sz="2000" dirty="0">
                <a:latin typeface="Arial" panose="020B0604020202020204" pitchFamily="34" charset="0"/>
              </a:rPr>
              <a:t>(1). </a:t>
            </a:r>
            <a:r>
              <a:rPr lang="zh-CN" altLang="en-US" dirty="0">
                <a:latin typeface="Arial" panose="020B0604020202020204" pitchFamily="34" charset="0"/>
              </a:rPr>
              <a:t>关键字</a:t>
            </a:r>
            <a:r>
              <a:rPr lang="en-US" altLang="zh-CN" dirty="0">
                <a:latin typeface="Arial" panose="020B0604020202020204" pitchFamily="34" charset="0"/>
              </a:rPr>
              <a:t>virtual</a:t>
            </a:r>
            <a:r>
              <a:rPr lang="zh-CN" altLang="en-US" dirty="0">
                <a:latin typeface="Arial" panose="020B0604020202020204" pitchFamily="34" charset="0"/>
              </a:rPr>
              <a:t>与继承方式关键字</a:t>
            </a:r>
            <a:r>
              <a:rPr lang="en-US" altLang="zh-CN" dirty="0">
                <a:latin typeface="Arial" panose="020B0604020202020204" pitchFamily="34" charset="0"/>
              </a:rPr>
              <a:t>(public</a:t>
            </a:r>
            <a:r>
              <a:rPr lang="zh-CN" altLang="en-US" dirty="0">
                <a:latin typeface="Arial" panose="020B0604020202020204" pitchFamily="34" charset="0"/>
              </a:rPr>
              <a:t>或</a:t>
            </a:r>
            <a:r>
              <a:rPr lang="en-US" altLang="zh-CN" dirty="0">
                <a:latin typeface="Arial" panose="020B0604020202020204" pitchFamily="34" charset="0"/>
              </a:rPr>
              <a:t>private)</a:t>
            </a:r>
            <a:r>
              <a:rPr lang="zh-CN" altLang="en-US" dirty="0">
                <a:latin typeface="Arial" panose="020B0604020202020204" pitchFamily="34" charset="0"/>
              </a:rPr>
              <a:t>的先后</a:t>
            </a:r>
            <a:r>
              <a:rPr lang="zh-CN" altLang="en-US" dirty="0">
                <a:solidFill>
                  <a:srgbClr val="FF0000"/>
                </a:solidFill>
                <a:latin typeface="Arial" panose="020B0604020202020204" pitchFamily="34" charset="0"/>
              </a:rPr>
              <a:t>顺序无关紧要</a:t>
            </a:r>
            <a:r>
              <a:rPr lang="zh-CN" altLang="en-US" dirty="0">
                <a:latin typeface="Arial" panose="020B0604020202020204" pitchFamily="34" charset="0"/>
              </a:rPr>
              <a:t>，它只说明是“虚拟继承”。下面二个虚继承方法是等价</a:t>
            </a:r>
          </a:p>
          <a:p>
            <a:pPr algn="just" eaLnBrk="1" hangingPunct="1">
              <a:lnSpc>
                <a:spcPct val="130000"/>
              </a:lnSpc>
            </a:pPr>
            <a:r>
              <a:rPr lang="en-US" altLang="zh-CN" sz="1800" dirty="0">
                <a:latin typeface="Courier New" panose="02070309020205020404" pitchFamily="49" charset="0"/>
                <a:cs typeface="Courier New" panose="02070309020205020404" pitchFamily="49" charset="0"/>
              </a:rPr>
              <a:t>class  derived</a:t>
            </a:r>
            <a:r>
              <a:rPr lang="zh-CN" altLang="en-US" sz="1800" dirty="0">
                <a:latin typeface="Courier New" panose="02070309020205020404" pitchFamily="49" charset="0"/>
                <a:ea typeface="楷体_GB2312" pitchFamily="49" charset="-122"/>
              </a:rPr>
              <a:t>：</a:t>
            </a:r>
            <a:r>
              <a:rPr lang="en-US" altLang="zh-CN" sz="1800" dirty="0">
                <a:solidFill>
                  <a:srgbClr val="FF0000"/>
                </a:solidFill>
                <a:latin typeface="Courier New" panose="02070309020205020404" pitchFamily="49" charset="0"/>
                <a:cs typeface="Courier New" panose="02070309020205020404" pitchFamily="49" charset="0"/>
              </a:rPr>
              <a:t>virtual public </a:t>
            </a:r>
            <a:r>
              <a:rPr lang="en-US" altLang="zh-CN" sz="1800" dirty="0">
                <a:latin typeface="Courier New" panose="02070309020205020404" pitchFamily="49" charset="0"/>
                <a:cs typeface="Courier New" panose="02070309020205020404" pitchFamily="49" charset="0"/>
              </a:rPr>
              <a:t>base{</a:t>
            </a:r>
          </a:p>
          <a:p>
            <a:pPr algn="just" eaLnBrk="1" hangingPunct="1">
              <a:lnSpc>
                <a:spcPct val="130000"/>
              </a:lnSpc>
            </a:pPr>
            <a:r>
              <a:rPr lang="en-US" altLang="zh-CN" sz="1800" dirty="0">
                <a:latin typeface="Courier New" panose="02070309020205020404" pitchFamily="49" charset="0"/>
                <a:cs typeface="Courier New" panose="02070309020205020404" pitchFamily="49" charset="0"/>
              </a:rPr>
              <a:t>    //</a:t>
            </a:r>
            <a:r>
              <a:rPr lang="en-US" altLang="zh-CN" sz="1800" dirty="0">
                <a:latin typeface="Arial" panose="020B0604020202020204" pitchFamily="34" charset="0"/>
                <a:ea typeface="楷体_GB2312" pitchFamily="49" charset="-122"/>
              </a:rPr>
              <a:t>…</a:t>
            </a:r>
            <a:endParaRPr lang="en-US" altLang="zh-CN" sz="1800" dirty="0">
              <a:latin typeface="Courier New" panose="02070309020205020404" pitchFamily="49" charset="0"/>
              <a:cs typeface="Courier New" panose="02070309020205020404" pitchFamily="49" charset="0"/>
            </a:endParaRPr>
          </a:p>
          <a:p>
            <a:pPr algn="just" eaLnBrk="1" hangingPunct="1">
              <a:lnSpc>
                <a:spcPct val="130000"/>
              </a:lnSpc>
            </a:pPr>
            <a:r>
              <a:rPr lang="en-US" altLang="zh-CN" sz="1800" dirty="0">
                <a:latin typeface="Courier New" panose="02070309020205020404" pitchFamily="49" charset="0"/>
                <a:cs typeface="Courier New" panose="02070309020205020404" pitchFamily="49" charset="0"/>
              </a:rPr>
              <a:t>};</a:t>
            </a:r>
          </a:p>
          <a:p>
            <a:pPr algn="just" eaLnBrk="1" hangingPunct="1">
              <a:lnSpc>
                <a:spcPct val="130000"/>
              </a:lnSpc>
            </a:pPr>
            <a:r>
              <a:rPr lang="en-US" altLang="zh-CN" sz="1800" dirty="0">
                <a:latin typeface="Courier New" panose="02070309020205020404" pitchFamily="49" charset="0"/>
                <a:cs typeface="Courier New" panose="02070309020205020404" pitchFamily="49" charset="0"/>
              </a:rPr>
              <a:t>class  derived</a:t>
            </a:r>
            <a:r>
              <a:rPr lang="zh-CN" altLang="en-US" sz="1800" dirty="0">
                <a:latin typeface="Courier New" panose="02070309020205020404" pitchFamily="49" charset="0"/>
                <a:ea typeface="楷体_GB2312" pitchFamily="49" charset="-122"/>
              </a:rPr>
              <a:t>：</a:t>
            </a:r>
            <a:r>
              <a:rPr lang="en-US" altLang="zh-CN" sz="1800" dirty="0">
                <a:solidFill>
                  <a:srgbClr val="FF0000"/>
                </a:solidFill>
                <a:latin typeface="Courier New" panose="02070309020205020404" pitchFamily="49" charset="0"/>
                <a:cs typeface="Courier New" panose="02070309020205020404" pitchFamily="49" charset="0"/>
              </a:rPr>
              <a:t>public virtual </a:t>
            </a:r>
            <a:r>
              <a:rPr lang="en-US" altLang="zh-CN" sz="1800" dirty="0">
                <a:latin typeface="Courier New" panose="02070309020205020404" pitchFamily="49" charset="0"/>
                <a:cs typeface="Courier New" panose="02070309020205020404" pitchFamily="49" charset="0"/>
              </a:rPr>
              <a:t>base{</a:t>
            </a:r>
          </a:p>
          <a:p>
            <a:pPr algn="just" eaLnBrk="1" hangingPunct="1">
              <a:lnSpc>
                <a:spcPct val="130000"/>
              </a:lnSpc>
            </a:pPr>
            <a:r>
              <a:rPr lang="en-US" altLang="zh-CN" sz="1800" dirty="0">
                <a:latin typeface="Courier New" panose="02070309020205020404" pitchFamily="49" charset="0"/>
                <a:cs typeface="Courier New" panose="02070309020205020404" pitchFamily="49" charset="0"/>
              </a:rPr>
              <a:t>    //</a:t>
            </a:r>
            <a:r>
              <a:rPr lang="en-US" altLang="zh-CN" sz="1800" dirty="0">
                <a:latin typeface="Arial" panose="020B0604020202020204" pitchFamily="34" charset="0"/>
                <a:ea typeface="楷体_GB2312" pitchFamily="49" charset="-122"/>
              </a:rPr>
              <a:t>…</a:t>
            </a:r>
            <a:endParaRPr lang="en-US" altLang="zh-CN" sz="1800" dirty="0">
              <a:latin typeface="Courier New" panose="02070309020205020404" pitchFamily="49" charset="0"/>
              <a:cs typeface="Courier New" panose="02070309020205020404" pitchFamily="49" charset="0"/>
            </a:endParaRPr>
          </a:p>
          <a:p>
            <a:pPr algn="just" eaLnBrk="1" hangingPunct="1">
              <a:lnSpc>
                <a:spcPct val="130000"/>
              </a:lnSpc>
            </a:pPr>
            <a:r>
              <a:rPr lang="en-US" altLang="zh-CN" sz="1800" dirty="0">
                <a:latin typeface="Courier New" panose="02070309020205020404" pitchFamily="49" charset="0"/>
                <a:cs typeface="Courier New" panose="02070309020205020404" pitchFamily="49" charset="0"/>
              </a:rPr>
              <a:t>};</a:t>
            </a:r>
            <a:endParaRPr lang="en-US" altLang="zh-CN" sz="1800" dirty="0">
              <a:latin typeface="Arial" panose="020B0604020202020204" pitchFamily="34" charset="0"/>
            </a:endParaRPr>
          </a:p>
          <a:p>
            <a:endParaRPr lang="en-US" altLang="zh-CN" dirty="0">
              <a:latin typeface="Arial" panose="020B0604020202020204" pitchFamily="34" charset="0"/>
            </a:endParaRPr>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t>1. </a:t>
            </a:r>
            <a:r>
              <a:rPr lang="zh-CN" altLang="en-US" sz="3200" kern="0" dirty="0" smtClean="0"/>
              <a:t>虚基类</a:t>
            </a:r>
            <a:endParaRPr lang="zh-CN" altLang="en-US" sz="3200" kern="0" dirty="0"/>
          </a:p>
        </p:txBody>
      </p:sp>
    </p:spTree>
    <p:extLst>
      <p:ext uri="{BB962C8B-B14F-4D97-AF65-F5344CB8AC3E}">
        <p14:creationId xmlns:p14="http://schemas.microsoft.com/office/powerpoint/2010/main" val="764788820"/>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22511" y="1196322"/>
            <a:ext cx="11665296" cy="5669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333375"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dirty="0">
                <a:latin typeface="宋体" panose="02010600030101010101" pitchFamily="2" charset="-122"/>
              </a:rPr>
              <a:t>(2). </a:t>
            </a:r>
            <a:r>
              <a:rPr lang="zh-CN" altLang="en-US" dirty="0">
                <a:solidFill>
                  <a:srgbClr val="FF0000"/>
                </a:solidFill>
                <a:latin typeface="宋体" panose="02010600030101010101" pitchFamily="2" charset="-122"/>
              </a:rPr>
              <a:t>一个基类</a:t>
            </a:r>
            <a:r>
              <a:rPr lang="zh-CN" altLang="en-US" dirty="0">
                <a:latin typeface="宋体" panose="02010600030101010101" pitchFamily="2" charset="-122"/>
              </a:rPr>
              <a:t>在作为某些派生类</a:t>
            </a:r>
            <a:r>
              <a:rPr lang="zh-CN" altLang="en-US" dirty="0">
                <a:solidFill>
                  <a:srgbClr val="FF0000"/>
                </a:solidFill>
                <a:latin typeface="宋体" panose="02010600030101010101" pitchFamily="2" charset="-122"/>
              </a:rPr>
              <a:t>虚基类</a:t>
            </a:r>
            <a:r>
              <a:rPr lang="zh-CN" altLang="en-US" dirty="0">
                <a:latin typeface="宋体" panose="02010600030101010101" pitchFamily="2" charset="-122"/>
              </a:rPr>
              <a:t>的同时，又作为另一些派生类的</a:t>
            </a:r>
            <a:r>
              <a:rPr lang="zh-CN" altLang="en-US" dirty="0">
                <a:solidFill>
                  <a:srgbClr val="FF0000"/>
                </a:solidFill>
                <a:latin typeface="宋体" panose="02010600030101010101" pitchFamily="2" charset="-122"/>
              </a:rPr>
              <a:t>非虚基类</a:t>
            </a:r>
            <a:r>
              <a:rPr lang="zh-CN" altLang="en-US" dirty="0">
                <a:latin typeface="宋体" panose="02010600030101010101" pitchFamily="2" charset="-122"/>
              </a:rPr>
              <a:t>，这种情况是允许的。下例说明了这个问题。</a:t>
            </a:r>
          </a:p>
          <a:p>
            <a:pPr algn="just" eaLnBrk="1" hangingPunct="1"/>
            <a:r>
              <a:rPr kumimoji="1" lang="en-US" altLang="zh-CN" sz="2000" dirty="0">
                <a:latin typeface="Courier New" panose="02070309020205020404" pitchFamily="49" charset="0"/>
                <a:cs typeface="Courier New" panose="02070309020205020404" pitchFamily="49" charset="0"/>
              </a:rPr>
              <a:t>class  B {</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a:ea typeface="楷体_GB2312" pitchFamily="49" charset="-122"/>
              </a:rPr>
              <a:t>…</a:t>
            </a:r>
            <a:endParaRPr kumimoji="1" lang="en-US" altLang="zh-CN" sz="2000" dirty="0">
              <a:latin typeface="Courier New" panose="02070309020205020404" pitchFamily="49" charset="0"/>
              <a:cs typeface="Courier New" panose="02070309020205020404" pitchFamily="49" charset="0"/>
            </a:endParaRPr>
          </a:p>
          <a:p>
            <a:pPr algn="just"/>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class X</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virtual  public B {</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a:ea typeface="楷体_GB2312" pitchFamily="49" charset="-122"/>
              </a:rPr>
              <a:t>…</a:t>
            </a:r>
            <a:endParaRPr kumimoji="1" lang="en-US" altLang="zh-CN" sz="2000" dirty="0">
              <a:latin typeface="Courier New" panose="02070309020205020404" pitchFamily="49" charset="0"/>
              <a:cs typeface="Courier New" panose="02070309020205020404" pitchFamily="49" charset="0"/>
            </a:endParaRPr>
          </a:p>
          <a:p>
            <a:pPr algn="just"/>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class Y</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virtual  public B {</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a:ea typeface="楷体_GB2312" pitchFamily="49" charset="-122"/>
              </a:rPr>
              <a:t>…</a:t>
            </a:r>
            <a:endParaRPr kumimoji="1" lang="en-US" altLang="zh-CN" sz="2000" dirty="0">
              <a:latin typeface="Courier New" panose="02070309020205020404" pitchFamily="49" charset="0"/>
              <a:cs typeface="Courier New" panose="02070309020205020404" pitchFamily="49" charset="0"/>
            </a:endParaRPr>
          </a:p>
          <a:p>
            <a:pPr algn="just"/>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class Z</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public B {</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a:ea typeface="楷体_GB2312" pitchFamily="49" charset="-122"/>
              </a:rPr>
              <a:t>…</a:t>
            </a:r>
            <a:endParaRPr kumimoji="1" lang="en-US" altLang="zh-CN" sz="2000" dirty="0">
              <a:latin typeface="Courier New" panose="02070309020205020404" pitchFamily="49" charset="0"/>
              <a:cs typeface="Courier New" panose="02070309020205020404" pitchFamily="49" charset="0"/>
            </a:endParaRPr>
          </a:p>
          <a:p>
            <a:pPr algn="just"/>
            <a:r>
              <a:rPr kumimoji="1" lang="en-US" altLang="zh-CN" sz="2000" dirty="0">
                <a:latin typeface="Courier New" panose="02070309020205020404" pitchFamily="49" charset="0"/>
                <a:cs typeface="Courier New" panose="02070309020205020404" pitchFamily="49" charset="0"/>
              </a:rPr>
              <a:t>};</a:t>
            </a:r>
          </a:p>
          <a:p>
            <a:pPr algn="just"/>
            <a:r>
              <a:rPr kumimoji="1" lang="en-US" altLang="zh-CN" sz="2000" dirty="0">
                <a:latin typeface="Courier New" panose="02070309020205020404" pitchFamily="49" charset="0"/>
                <a:cs typeface="Courier New" panose="02070309020205020404" pitchFamily="49" charset="0"/>
              </a:rPr>
              <a:t>class AA</a:t>
            </a:r>
            <a:r>
              <a:rPr kumimoji="1" lang="zh-CN" altLang="en-US" sz="2000" dirty="0">
                <a:latin typeface="Courier New" panose="02070309020205020404" pitchFamily="49" charset="0"/>
                <a:ea typeface="楷体_GB2312" pitchFamily="49" charset="-122"/>
              </a:rPr>
              <a:t>：</a:t>
            </a:r>
            <a:r>
              <a:rPr kumimoji="1" lang="en-US" altLang="zh-CN" sz="2000" dirty="0">
                <a:latin typeface="Courier New" panose="02070309020205020404" pitchFamily="49" charset="0"/>
                <a:cs typeface="Courier New" panose="02070309020205020404" pitchFamily="49" charset="0"/>
              </a:rPr>
              <a:t>public </a:t>
            </a:r>
            <a:r>
              <a:rPr kumimoji="1" lang="en-US" altLang="zh-CN" sz="2000" dirty="0" err="1">
                <a:latin typeface="Courier New" panose="02070309020205020404" pitchFamily="49" charset="0"/>
                <a:cs typeface="Courier New" panose="02070309020205020404" pitchFamily="49" charset="0"/>
              </a:rPr>
              <a:t>X,public</a:t>
            </a: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Y,public</a:t>
            </a:r>
            <a:r>
              <a:rPr kumimoji="1" lang="en-US" altLang="zh-CN" sz="2000" dirty="0">
                <a:latin typeface="Courier New" panose="02070309020205020404" pitchFamily="49" charset="0"/>
                <a:cs typeface="Courier New" panose="02070309020205020404" pitchFamily="49" charset="0"/>
              </a:rPr>
              <a:t> Z {</a:t>
            </a:r>
          </a:p>
          <a:p>
            <a:pPr algn="just"/>
            <a:r>
              <a:rPr kumimoji="1" lang="en-US" altLang="zh-CN" sz="2000" dirty="0">
                <a:latin typeface="Courier New" panose="02070309020205020404" pitchFamily="49" charset="0"/>
                <a:cs typeface="Courier New" panose="02070309020205020404" pitchFamily="49" charset="0"/>
              </a:rPr>
              <a:t>    //</a:t>
            </a:r>
            <a:r>
              <a:rPr kumimoji="1" lang="en-US" altLang="zh-CN" sz="2000" dirty="0">
                <a:ea typeface="楷体_GB2312" pitchFamily="49" charset="-122"/>
              </a:rPr>
              <a:t>…</a:t>
            </a:r>
            <a:endParaRPr kumimoji="1" lang="en-US" altLang="zh-CN" sz="2000" dirty="0">
              <a:latin typeface="Courier New" panose="02070309020205020404" pitchFamily="49" charset="0"/>
              <a:cs typeface="Courier New" panose="02070309020205020404" pitchFamily="49" charset="0"/>
            </a:endParaRPr>
          </a:p>
          <a:p>
            <a:pPr algn="just"/>
            <a:r>
              <a:rPr kumimoji="1" lang="en-US" altLang="zh-CN" sz="2000" dirty="0">
                <a:latin typeface="Courier New" panose="02070309020205020404" pitchFamily="49" charset="0"/>
                <a:cs typeface="Courier New" panose="02070309020205020404" pitchFamily="49" charset="0"/>
              </a:rPr>
              <a:t>};</a:t>
            </a:r>
            <a:endParaRPr kumimoji="1" lang="en-US" altLang="zh-CN" sz="2000" dirty="0"/>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200" kern="0" dirty="0" smtClean="0"/>
              <a:t>1. </a:t>
            </a:r>
            <a:r>
              <a:rPr lang="zh-CN" altLang="en-US" sz="3200" kern="0" dirty="0" smtClean="0"/>
              <a:t>虚基类</a:t>
            </a:r>
            <a:endParaRPr lang="zh-CN" altLang="en-US" sz="3200" kern="0" dirty="0"/>
          </a:p>
        </p:txBody>
      </p:sp>
    </p:spTree>
    <p:extLst>
      <p:ext uri="{BB962C8B-B14F-4D97-AF65-F5344CB8AC3E}">
        <p14:creationId xmlns:p14="http://schemas.microsoft.com/office/powerpoint/2010/main" val="892661343"/>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706687" y="646893"/>
            <a:ext cx="9001000" cy="616727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buFont typeface="Wingdings" pitchFamily="2" charset="2"/>
              <a:buNone/>
              <a:defRPr/>
            </a:pPr>
            <a:r>
              <a:rPr lang="en-US" altLang="zh-CN" sz="2000" b="0" kern="0" dirty="0">
                <a:solidFill>
                  <a:srgbClr val="CC0000"/>
                </a:solidFill>
              </a:rPr>
              <a:t>class  </a:t>
            </a:r>
            <a:r>
              <a:rPr lang="zh-CN" altLang="en-US" sz="2000" b="0" kern="0" dirty="0">
                <a:solidFill>
                  <a:srgbClr val="CC0000"/>
                </a:solidFill>
              </a:rPr>
              <a:t>派生类名</a:t>
            </a:r>
            <a:r>
              <a:rPr lang="en-US" altLang="zh-CN" sz="2000" b="0" kern="0" dirty="0">
                <a:solidFill>
                  <a:srgbClr val="CC0000"/>
                </a:solidFill>
              </a:rPr>
              <a:t>:</a:t>
            </a:r>
            <a:r>
              <a:rPr lang="zh-CN" altLang="en-US" sz="2000" b="0" kern="0" dirty="0">
                <a:solidFill>
                  <a:srgbClr val="CC0000"/>
                </a:solidFill>
              </a:rPr>
              <a:t>继承方式  基类名 </a:t>
            </a:r>
            <a:endParaRPr lang="en-US" altLang="zh-CN" sz="2000" b="0" kern="0" dirty="0">
              <a:solidFill>
                <a:srgbClr val="CC0000"/>
              </a:solidFill>
            </a:endParaRPr>
          </a:p>
          <a:p>
            <a:pPr>
              <a:lnSpc>
                <a:spcPct val="90000"/>
              </a:lnSpc>
              <a:buFont typeface="Wingdings" pitchFamily="2" charset="2"/>
              <a:buNone/>
              <a:defRPr/>
            </a:pPr>
            <a:r>
              <a:rPr lang="en-US" altLang="zh-CN" sz="2000" b="0" kern="0" dirty="0">
                <a:solidFill>
                  <a:srgbClr val="CC0000"/>
                </a:solidFill>
              </a:rPr>
              <a:t>{</a:t>
            </a:r>
          </a:p>
          <a:p>
            <a:pPr>
              <a:lnSpc>
                <a:spcPct val="90000"/>
              </a:lnSpc>
              <a:buFont typeface="Wingdings" pitchFamily="2" charset="2"/>
              <a:buNone/>
              <a:defRPr/>
            </a:pPr>
            <a:r>
              <a:rPr lang="en-US" altLang="zh-CN" sz="2000" b="0" kern="0" dirty="0">
                <a:solidFill>
                  <a:srgbClr val="CC0000"/>
                </a:solidFill>
              </a:rPr>
              <a:t>       //</a:t>
            </a:r>
            <a:r>
              <a:rPr lang="zh-CN" altLang="en-US" sz="2000" b="0" kern="0" dirty="0">
                <a:solidFill>
                  <a:srgbClr val="CC0000"/>
                </a:solidFill>
              </a:rPr>
              <a:t>派生类新增的数据成员和成员函数</a:t>
            </a:r>
          </a:p>
          <a:p>
            <a:pPr>
              <a:lnSpc>
                <a:spcPct val="90000"/>
              </a:lnSpc>
              <a:buFont typeface="Wingdings" pitchFamily="2" charset="2"/>
              <a:buNone/>
              <a:defRPr/>
            </a:pPr>
            <a:r>
              <a:rPr lang="zh-CN" altLang="en-US" sz="2000" b="0" kern="0" dirty="0">
                <a:solidFill>
                  <a:srgbClr val="CC0000"/>
                </a:solidFill>
              </a:rPr>
              <a:t>    </a:t>
            </a:r>
            <a:r>
              <a:rPr lang="en-US" altLang="zh-CN" sz="2000" b="0" kern="0" dirty="0">
                <a:solidFill>
                  <a:srgbClr val="CC0000"/>
                </a:solidFill>
              </a:rPr>
              <a:t>};</a:t>
            </a:r>
            <a:r>
              <a:rPr lang="en-US" altLang="zh-CN" sz="2000" b="0" kern="0" dirty="0">
                <a:solidFill>
                  <a:srgbClr val="000000"/>
                </a:solidFill>
              </a:rPr>
              <a:t> </a:t>
            </a:r>
          </a:p>
          <a:p>
            <a:pPr>
              <a:lnSpc>
                <a:spcPct val="90000"/>
              </a:lnSpc>
              <a:buFont typeface="Wingdings" pitchFamily="2" charset="2"/>
              <a:buNone/>
              <a:defRPr/>
            </a:pPr>
            <a:endParaRPr lang="en-US" altLang="zh-CN" sz="2000" b="0" kern="0" dirty="0">
              <a:solidFill>
                <a:srgbClr val="000000"/>
              </a:solidFill>
            </a:endParaRPr>
          </a:p>
          <a:p>
            <a:pPr>
              <a:lnSpc>
                <a:spcPct val="90000"/>
              </a:lnSpc>
              <a:buFont typeface="Wingdings" pitchFamily="2" charset="2"/>
              <a:buNone/>
              <a:defRPr/>
            </a:pPr>
            <a:r>
              <a:rPr lang="zh-CN" altLang="en-US" sz="2000" b="0" kern="0" dirty="0">
                <a:solidFill>
                  <a:srgbClr val="000000"/>
                </a:solidFill>
              </a:rPr>
              <a:t>由类</a:t>
            </a:r>
            <a:r>
              <a:rPr lang="en-US" altLang="zh-CN" sz="2000" b="0" kern="0" dirty="0">
                <a:solidFill>
                  <a:srgbClr val="000000"/>
                </a:solidFill>
              </a:rPr>
              <a:t>person</a:t>
            </a:r>
            <a:r>
              <a:rPr lang="zh-CN" altLang="en-US" sz="2000" b="0" kern="0" dirty="0">
                <a:solidFill>
                  <a:srgbClr val="000000"/>
                </a:solidFill>
              </a:rPr>
              <a:t>继承出类</a:t>
            </a:r>
            <a:r>
              <a:rPr lang="en-US" altLang="zh-CN" sz="2000" b="0" kern="0" dirty="0">
                <a:solidFill>
                  <a:srgbClr val="000000"/>
                </a:solidFill>
              </a:rPr>
              <a:t>employee</a:t>
            </a:r>
            <a:r>
              <a:rPr lang="zh-CN" altLang="en-US" sz="2000" b="0" kern="0" dirty="0">
                <a:solidFill>
                  <a:srgbClr val="000000"/>
                </a:solidFill>
              </a:rPr>
              <a:t>的三种格式</a:t>
            </a:r>
            <a:r>
              <a:rPr lang="en-US" altLang="zh-CN" sz="2000" b="0" kern="0" dirty="0">
                <a:solidFill>
                  <a:srgbClr val="000000"/>
                </a:solidFill>
              </a:rPr>
              <a:t>:</a:t>
            </a:r>
          </a:p>
          <a:p>
            <a:pPr>
              <a:lnSpc>
                <a:spcPct val="90000"/>
              </a:lnSpc>
              <a:buFont typeface="Wingdings" pitchFamily="2" charset="2"/>
              <a:buNone/>
              <a:defRPr/>
            </a:pPr>
            <a:r>
              <a:rPr lang="en-US" altLang="zh-CN" sz="2000" b="0" kern="0" dirty="0">
                <a:solidFill>
                  <a:srgbClr val="000000"/>
                </a:solidFill>
              </a:rPr>
              <a:t>  (1) </a:t>
            </a:r>
            <a:r>
              <a:rPr lang="zh-CN" altLang="en-US" sz="2000" b="0" kern="0" dirty="0">
                <a:solidFill>
                  <a:srgbClr val="000000"/>
                </a:solidFill>
              </a:rPr>
              <a:t>公有继承</a:t>
            </a:r>
          </a:p>
          <a:p>
            <a:pPr>
              <a:lnSpc>
                <a:spcPct val="90000"/>
              </a:lnSpc>
              <a:buFont typeface="Wingdings" pitchFamily="2" charset="2"/>
              <a:buNone/>
              <a:defRPr/>
            </a:pPr>
            <a:r>
              <a:rPr lang="zh-CN" altLang="en-US" sz="2000" b="0" kern="0" dirty="0">
                <a:solidFill>
                  <a:srgbClr val="000000"/>
                </a:solidFill>
              </a:rPr>
              <a:t>      </a:t>
            </a:r>
            <a:r>
              <a:rPr lang="en-US" altLang="zh-CN" sz="2000" b="0" kern="0" dirty="0">
                <a:solidFill>
                  <a:srgbClr val="000000"/>
                </a:solidFill>
              </a:rPr>
              <a:t>class </a:t>
            </a:r>
            <a:r>
              <a:rPr lang="en-US" altLang="zh-CN" sz="2000" b="0" kern="0" dirty="0" err="1">
                <a:solidFill>
                  <a:srgbClr val="000000"/>
                </a:solidFill>
              </a:rPr>
              <a:t>employee</a:t>
            </a:r>
            <a:r>
              <a:rPr lang="en-US" altLang="zh-CN" sz="2000" b="0" kern="0" dirty="0" err="1">
                <a:solidFill>
                  <a:schemeClr val="accent2"/>
                </a:solidFill>
              </a:rPr>
              <a:t>:</a:t>
            </a:r>
            <a:r>
              <a:rPr lang="en-US" altLang="zh-CN" sz="2000" b="0" kern="0" dirty="0" err="1">
                <a:solidFill>
                  <a:srgbClr val="FF0000"/>
                </a:solidFill>
              </a:rPr>
              <a:t>public</a:t>
            </a:r>
            <a:r>
              <a:rPr lang="en-US" altLang="zh-CN" sz="2000" b="0" kern="0" dirty="0">
                <a:solidFill>
                  <a:schemeClr val="accent2"/>
                </a:solidFill>
              </a:rPr>
              <a:t> </a:t>
            </a:r>
            <a:r>
              <a:rPr lang="en-US" altLang="zh-CN" sz="2000" b="0" kern="0" dirty="0">
                <a:solidFill>
                  <a:srgbClr val="000000"/>
                </a:solidFill>
              </a:rPr>
              <a:t>person</a:t>
            </a:r>
            <a:r>
              <a:rPr lang="zh-CN" altLang="en-US" sz="2000" b="0" kern="0" dirty="0">
                <a:solidFill>
                  <a:srgbClr val="000000"/>
                </a:solidFill>
              </a:rPr>
              <a:t>｛</a:t>
            </a:r>
          </a:p>
          <a:p>
            <a:pPr>
              <a:lnSpc>
                <a:spcPct val="90000"/>
              </a:lnSpc>
              <a:buFont typeface="Wingdings" pitchFamily="2" charset="2"/>
              <a:buNone/>
              <a:defRPr/>
            </a:pPr>
            <a:r>
              <a:rPr lang="zh-CN" altLang="en-US" sz="2000" b="0" kern="0" dirty="0">
                <a:solidFill>
                  <a:srgbClr val="000000"/>
                </a:solidFill>
              </a:rPr>
              <a:t>          </a:t>
            </a:r>
            <a:r>
              <a:rPr lang="en-US" altLang="zh-CN" sz="2000" b="0" kern="0" dirty="0">
                <a:solidFill>
                  <a:srgbClr val="000000"/>
                </a:solidFill>
              </a:rPr>
              <a:t>//…</a:t>
            </a:r>
          </a:p>
          <a:p>
            <a:pPr>
              <a:lnSpc>
                <a:spcPct val="90000"/>
              </a:lnSpc>
              <a:buFont typeface="Wingdings" pitchFamily="2" charset="2"/>
              <a:buNone/>
              <a:defRPr/>
            </a:pPr>
            <a:r>
              <a:rPr lang="en-US" altLang="zh-CN" sz="2000" b="0" kern="0" dirty="0">
                <a:solidFill>
                  <a:srgbClr val="000000"/>
                </a:solidFill>
              </a:rPr>
              <a:t>           };</a:t>
            </a:r>
          </a:p>
          <a:p>
            <a:pPr>
              <a:lnSpc>
                <a:spcPct val="90000"/>
              </a:lnSpc>
              <a:buFont typeface="Wingdings" pitchFamily="2" charset="2"/>
              <a:buNone/>
              <a:defRPr/>
            </a:pPr>
            <a:r>
              <a:rPr lang="en-US" altLang="zh-CN" sz="2000" b="0" kern="0" dirty="0">
                <a:solidFill>
                  <a:srgbClr val="000000"/>
                </a:solidFill>
              </a:rPr>
              <a:t>  (2) </a:t>
            </a:r>
            <a:r>
              <a:rPr lang="zh-CN" altLang="en-US" sz="2000" b="0" kern="0" dirty="0">
                <a:solidFill>
                  <a:srgbClr val="000000"/>
                </a:solidFill>
              </a:rPr>
              <a:t>私有继承（</a:t>
            </a:r>
            <a:r>
              <a:rPr lang="zh-CN" altLang="en-US" sz="2000" b="0" kern="0" dirty="0">
                <a:solidFill>
                  <a:srgbClr val="FF0000"/>
                </a:solidFill>
              </a:rPr>
              <a:t>系统默认为私有继承</a:t>
            </a:r>
            <a:r>
              <a:rPr lang="zh-CN" altLang="en-US" sz="2000" b="0" kern="0" dirty="0">
                <a:solidFill>
                  <a:srgbClr val="000000"/>
                </a:solidFill>
              </a:rPr>
              <a:t>）</a:t>
            </a:r>
          </a:p>
          <a:p>
            <a:pPr>
              <a:lnSpc>
                <a:spcPct val="90000"/>
              </a:lnSpc>
              <a:buFont typeface="Wingdings" pitchFamily="2" charset="2"/>
              <a:buNone/>
              <a:defRPr/>
            </a:pPr>
            <a:r>
              <a:rPr lang="zh-CN" altLang="en-US" sz="2000" b="0" kern="0" dirty="0">
                <a:solidFill>
                  <a:srgbClr val="000000"/>
                </a:solidFill>
              </a:rPr>
              <a:t>      </a:t>
            </a:r>
            <a:r>
              <a:rPr lang="en-US" altLang="zh-CN" sz="2000" b="0" kern="0" dirty="0">
                <a:solidFill>
                  <a:srgbClr val="000000"/>
                </a:solidFill>
              </a:rPr>
              <a:t>class </a:t>
            </a:r>
            <a:r>
              <a:rPr lang="en-US" altLang="zh-CN" sz="2000" b="0" kern="0" dirty="0" err="1">
                <a:solidFill>
                  <a:srgbClr val="000000"/>
                </a:solidFill>
              </a:rPr>
              <a:t>employee</a:t>
            </a:r>
            <a:r>
              <a:rPr lang="en-US" altLang="zh-CN" sz="2000" b="0" kern="0" dirty="0" err="1">
                <a:solidFill>
                  <a:schemeClr val="accent2"/>
                </a:solidFill>
              </a:rPr>
              <a:t>:</a:t>
            </a:r>
            <a:r>
              <a:rPr lang="en-US" altLang="zh-CN" sz="2000" b="0" kern="0" dirty="0" err="1">
                <a:solidFill>
                  <a:srgbClr val="FF0000"/>
                </a:solidFill>
              </a:rPr>
              <a:t>private</a:t>
            </a:r>
            <a:r>
              <a:rPr lang="en-US" altLang="zh-CN" sz="2000" b="0" kern="0" dirty="0">
                <a:solidFill>
                  <a:srgbClr val="000000"/>
                </a:solidFill>
              </a:rPr>
              <a:t> person{</a:t>
            </a:r>
          </a:p>
          <a:p>
            <a:pPr>
              <a:lnSpc>
                <a:spcPct val="90000"/>
              </a:lnSpc>
              <a:buFont typeface="Wingdings" pitchFamily="2" charset="2"/>
              <a:buNone/>
              <a:defRPr/>
            </a:pPr>
            <a:r>
              <a:rPr lang="en-US" altLang="zh-CN" sz="2000" b="0" kern="0" dirty="0">
                <a:solidFill>
                  <a:srgbClr val="000000"/>
                </a:solidFill>
              </a:rPr>
              <a:t>          //…</a:t>
            </a:r>
          </a:p>
          <a:p>
            <a:pPr>
              <a:lnSpc>
                <a:spcPct val="90000"/>
              </a:lnSpc>
              <a:buFont typeface="Wingdings" pitchFamily="2" charset="2"/>
              <a:buNone/>
              <a:defRPr/>
            </a:pPr>
            <a:r>
              <a:rPr lang="zh-CN" altLang="en-US" sz="2000" b="0" kern="0" dirty="0">
                <a:solidFill>
                  <a:srgbClr val="000000"/>
                </a:solidFill>
              </a:rPr>
              <a:t>　         </a:t>
            </a:r>
            <a:r>
              <a:rPr lang="en-US" altLang="zh-CN" sz="2000" b="0" kern="0" dirty="0">
                <a:solidFill>
                  <a:srgbClr val="000000"/>
                </a:solidFill>
              </a:rPr>
              <a:t>};</a:t>
            </a:r>
          </a:p>
          <a:p>
            <a:pPr>
              <a:lnSpc>
                <a:spcPct val="90000"/>
              </a:lnSpc>
              <a:buFont typeface="Wingdings" pitchFamily="2" charset="2"/>
              <a:buNone/>
              <a:defRPr/>
            </a:pPr>
            <a:r>
              <a:rPr lang="en-US" altLang="zh-CN" sz="2000" b="0" kern="0" dirty="0">
                <a:solidFill>
                  <a:srgbClr val="000000"/>
                </a:solidFill>
              </a:rPr>
              <a:t>  (3) </a:t>
            </a:r>
            <a:r>
              <a:rPr lang="zh-CN" altLang="en-US" sz="2000" b="0" kern="0" dirty="0">
                <a:solidFill>
                  <a:srgbClr val="000000"/>
                </a:solidFill>
              </a:rPr>
              <a:t>保护继承</a:t>
            </a:r>
          </a:p>
          <a:p>
            <a:pPr>
              <a:lnSpc>
                <a:spcPct val="90000"/>
              </a:lnSpc>
              <a:buFont typeface="Wingdings" pitchFamily="2" charset="2"/>
              <a:buNone/>
              <a:defRPr/>
            </a:pPr>
            <a:r>
              <a:rPr lang="zh-CN" altLang="en-US" sz="2000" b="0" kern="0" dirty="0">
                <a:solidFill>
                  <a:srgbClr val="000000"/>
                </a:solidFill>
              </a:rPr>
              <a:t>      </a:t>
            </a:r>
            <a:r>
              <a:rPr lang="en-US" altLang="zh-CN" sz="2000" b="0" kern="0" dirty="0">
                <a:solidFill>
                  <a:srgbClr val="000000"/>
                </a:solidFill>
              </a:rPr>
              <a:t>class </a:t>
            </a:r>
            <a:r>
              <a:rPr lang="en-US" altLang="zh-CN" sz="2000" b="0" kern="0" dirty="0" err="1">
                <a:solidFill>
                  <a:srgbClr val="000000"/>
                </a:solidFill>
              </a:rPr>
              <a:t>employee</a:t>
            </a:r>
            <a:r>
              <a:rPr lang="en-US" altLang="zh-CN" sz="2000" b="0" kern="0" dirty="0" err="1">
                <a:solidFill>
                  <a:schemeClr val="accent2"/>
                </a:solidFill>
              </a:rPr>
              <a:t>:</a:t>
            </a:r>
            <a:r>
              <a:rPr lang="en-US" altLang="zh-CN" sz="2000" b="0" kern="0" dirty="0" err="1">
                <a:solidFill>
                  <a:srgbClr val="FF0000"/>
                </a:solidFill>
              </a:rPr>
              <a:t>protected</a:t>
            </a:r>
            <a:r>
              <a:rPr lang="en-US" altLang="zh-CN" sz="2000" b="0" kern="0" dirty="0">
                <a:solidFill>
                  <a:srgbClr val="000000"/>
                </a:solidFill>
              </a:rPr>
              <a:t> person{</a:t>
            </a:r>
          </a:p>
          <a:p>
            <a:pPr>
              <a:lnSpc>
                <a:spcPct val="90000"/>
              </a:lnSpc>
              <a:buFont typeface="Wingdings" pitchFamily="2" charset="2"/>
              <a:buNone/>
              <a:defRPr/>
            </a:pPr>
            <a:r>
              <a:rPr lang="en-US" altLang="zh-CN" sz="2000" b="0" kern="0" dirty="0">
                <a:solidFill>
                  <a:srgbClr val="000000"/>
                </a:solidFill>
              </a:rPr>
              <a:t>          //…</a:t>
            </a:r>
          </a:p>
          <a:p>
            <a:pPr>
              <a:lnSpc>
                <a:spcPct val="90000"/>
              </a:lnSpc>
              <a:buFont typeface="Wingdings" pitchFamily="2" charset="2"/>
              <a:buNone/>
              <a:defRPr/>
            </a:pPr>
            <a:r>
              <a:rPr lang="zh-CN" altLang="en-US" sz="2000" b="0" kern="0" dirty="0">
                <a:solidFill>
                  <a:srgbClr val="000000"/>
                </a:solidFill>
              </a:rPr>
              <a:t>　          </a:t>
            </a:r>
            <a:r>
              <a:rPr lang="en-US" altLang="zh-CN" sz="2000" b="0" kern="0" dirty="0">
                <a:solidFill>
                  <a:srgbClr val="000000"/>
                </a:solidFill>
              </a:rPr>
              <a:t>}; </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304800" y="71835"/>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3"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继承和派生的概念</a:t>
            </a:r>
          </a:p>
        </p:txBody>
      </p:sp>
    </p:spTree>
    <p:extLst>
      <p:ext uri="{BB962C8B-B14F-4D97-AF65-F5344CB8AC3E}">
        <p14:creationId xmlns:p14="http://schemas.microsoft.com/office/powerpoint/2010/main" val="2918801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ppt_w</p:attrName>
                                        </p:attrNameLst>
                                      </p:cBhvr>
                                      <p:tavLst>
                                        <p:tav tm="0" fmla="#ppt_w*sin(2.5*pi*$)">
                                          <p:val>
                                            <p:fltVal val="0"/>
                                          </p:val>
                                        </p:tav>
                                        <p:tav tm="100000">
                                          <p:val>
                                            <p:fltVal val="1"/>
                                          </p:val>
                                        </p:tav>
                                      </p:tavLst>
                                    </p:anim>
                                    <p:anim calcmode="lin" valueType="num">
                                      <p:cBhvr>
                                        <p:cTn id="9" dur="1000" fill="hold"/>
                                        <p:tgtEl>
                                          <p:spTgt spid="13"/>
                                        </p:tgtEl>
                                        <p:attrNameLst>
                                          <p:attrName>ppt_h</p:attrName>
                                        </p:attrNameLst>
                                      </p:cBhvr>
                                      <p:tavLst>
                                        <p:tav tm="0">
                                          <p:val>
                                            <p:strVal val="#ppt_h"/>
                                          </p:val>
                                        </p:tav>
                                        <p:tav tm="100000">
                                          <p:val>
                                            <p:strVal val="#ppt_h"/>
                                          </p:val>
                                        </p:tav>
                                      </p:tavLst>
                                    </p:anim>
                                  </p:childTnLst>
                                </p:cTn>
                              </p:par>
                            </p:childTnLst>
                          </p:cTn>
                        </p:par>
                        <p:par>
                          <p:cTn id="10" fill="hold">
                            <p:stCondLst>
                              <p:cond delay="19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193418" y="795522"/>
            <a:ext cx="914611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kumimoji="1" lang="en-US" altLang="zh-CN" dirty="0" smtClean="0">
                <a:solidFill>
                  <a:srgbClr val="000000"/>
                </a:solidFill>
              </a:rPr>
              <a:t>#</a:t>
            </a:r>
            <a:r>
              <a:rPr kumimoji="1" lang="en-US" altLang="zh-CN" dirty="0">
                <a:solidFill>
                  <a:srgbClr val="000000"/>
                </a:solidFill>
              </a:rPr>
              <a:t>include &lt;</a:t>
            </a:r>
            <a:r>
              <a:rPr kumimoji="1" lang="en-US" altLang="zh-CN" dirty="0" err="1">
                <a:solidFill>
                  <a:srgbClr val="000000"/>
                </a:solidFill>
              </a:rPr>
              <a:t>iostream.h</a:t>
            </a:r>
            <a:r>
              <a:rPr kumimoji="1" lang="en-US" altLang="zh-CN" dirty="0">
                <a:solidFill>
                  <a:srgbClr val="000000"/>
                </a:solidFill>
              </a:rPr>
              <a:t>&gt;   </a:t>
            </a:r>
          </a:p>
          <a:p>
            <a:pPr algn="just"/>
            <a:r>
              <a:rPr kumimoji="1" lang="en-US" altLang="zh-CN" dirty="0">
                <a:solidFill>
                  <a:srgbClr val="000000"/>
                </a:solidFill>
              </a:rPr>
              <a:t>class base {</a:t>
            </a:r>
          </a:p>
          <a:p>
            <a:pPr algn="just"/>
            <a:r>
              <a:rPr kumimoji="1" lang="en-US" altLang="zh-CN" dirty="0">
                <a:solidFill>
                  <a:srgbClr val="000000"/>
                </a:solidFill>
              </a:rPr>
              <a:t>    public:</a:t>
            </a:r>
          </a:p>
          <a:p>
            <a:pPr algn="just"/>
            <a:r>
              <a:rPr kumimoji="1" lang="en-US" altLang="zh-CN" dirty="0">
                <a:solidFill>
                  <a:srgbClr val="000000"/>
                </a:solidFill>
              </a:rPr>
              <a:t>        base( ){ a=5; </a:t>
            </a:r>
            <a:r>
              <a:rPr kumimoji="1" lang="en-US" altLang="zh-CN" dirty="0" err="1">
                <a:solidFill>
                  <a:srgbClr val="000000"/>
                </a:solidFill>
              </a:rPr>
              <a:t>cout</a:t>
            </a:r>
            <a:r>
              <a:rPr kumimoji="1" lang="en-US" altLang="zh-CN" dirty="0">
                <a:solidFill>
                  <a:srgbClr val="000000"/>
                </a:solidFill>
              </a:rPr>
              <a:t>&lt;&lt;"base a="&lt;&lt;a&lt;&lt;</a:t>
            </a:r>
            <a:r>
              <a:rPr kumimoji="1" lang="en-US" altLang="zh-CN" dirty="0" err="1">
                <a:solidFill>
                  <a:srgbClr val="000000"/>
                </a:solidFill>
              </a:rPr>
              <a:t>endl</a:t>
            </a:r>
            <a:r>
              <a:rPr kumimoji="1" lang="en-US" altLang="zh-CN" dirty="0">
                <a:solidFill>
                  <a:srgbClr val="000000"/>
                </a:solidFill>
              </a:rPr>
              <a:t>;}  </a:t>
            </a:r>
          </a:p>
          <a:p>
            <a:pPr algn="just"/>
            <a:r>
              <a:rPr kumimoji="1" lang="en-US" altLang="zh-CN" dirty="0">
                <a:solidFill>
                  <a:srgbClr val="000000"/>
                </a:solidFill>
              </a:rPr>
              <a:t>protected:</a:t>
            </a:r>
          </a:p>
          <a:p>
            <a:pPr algn="just"/>
            <a:r>
              <a:rPr kumimoji="1" lang="en-US" altLang="zh-CN" dirty="0">
                <a:solidFill>
                  <a:srgbClr val="000000"/>
                </a:solidFill>
              </a:rPr>
              <a:t>         </a:t>
            </a:r>
            <a:r>
              <a:rPr kumimoji="1" lang="en-US" altLang="zh-CN" dirty="0" err="1">
                <a:solidFill>
                  <a:srgbClr val="000000"/>
                </a:solidFill>
              </a:rPr>
              <a:t>int</a:t>
            </a:r>
            <a:r>
              <a:rPr kumimoji="1" lang="en-US" altLang="zh-CN" dirty="0">
                <a:solidFill>
                  <a:srgbClr val="000000"/>
                </a:solidFill>
              </a:rPr>
              <a:t> a;</a:t>
            </a:r>
          </a:p>
          <a:p>
            <a:pPr algn="just"/>
            <a:r>
              <a:rPr kumimoji="1" lang="en-US" altLang="zh-CN" dirty="0">
                <a:solidFill>
                  <a:srgbClr val="000000"/>
                </a:solidFill>
              </a:rPr>
              <a:t>};</a:t>
            </a:r>
          </a:p>
          <a:p>
            <a:pPr algn="just"/>
            <a:r>
              <a:rPr kumimoji="1" lang="en-US" altLang="zh-CN" dirty="0">
                <a:solidFill>
                  <a:srgbClr val="000000"/>
                </a:solidFill>
              </a:rPr>
              <a:t>class  base1:</a:t>
            </a:r>
            <a:r>
              <a:rPr kumimoji="1" lang="en-US" altLang="zh-CN" dirty="0">
                <a:solidFill>
                  <a:schemeClr val="accent2"/>
                </a:solidFill>
              </a:rPr>
              <a:t> </a:t>
            </a:r>
            <a:r>
              <a:rPr kumimoji="1" lang="en-US" altLang="zh-CN" dirty="0">
                <a:solidFill>
                  <a:srgbClr val="FF0000"/>
                </a:solidFill>
              </a:rPr>
              <a:t>virtual</a:t>
            </a:r>
            <a:r>
              <a:rPr kumimoji="1" lang="en-US" altLang="zh-CN" dirty="0">
                <a:solidFill>
                  <a:srgbClr val="000000"/>
                </a:solidFill>
              </a:rPr>
              <a:t> public base{</a:t>
            </a:r>
          </a:p>
          <a:p>
            <a:pPr algn="just"/>
            <a:r>
              <a:rPr kumimoji="1" lang="en-US" altLang="zh-CN" dirty="0">
                <a:solidFill>
                  <a:srgbClr val="000000"/>
                </a:solidFill>
              </a:rPr>
              <a:t>    public:</a:t>
            </a:r>
          </a:p>
          <a:p>
            <a:pPr algn="just"/>
            <a:r>
              <a:rPr kumimoji="1" lang="en-US" altLang="zh-CN" dirty="0">
                <a:solidFill>
                  <a:srgbClr val="000000"/>
                </a:solidFill>
              </a:rPr>
              <a:t>        base1( ){ a=a+10; </a:t>
            </a:r>
            <a:r>
              <a:rPr kumimoji="1" lang="en-US" altLang="zh-CN" dirty="0" err="1">
                <a:solidFill>
                  <a:srgbClr val="000000"/>
                </a:solidFill>
              </a:rPr>
              <a:t>cout</a:t>
            </a:r>
            <a:r>
              <a:rPr kumimoji="1" lang="en-US" altLang="zh-CN" dirty="0">
                <a:solidFill>
                  <a:srgbClr val="000000"/>
                </a:solidFill>
              </a:rPr>
              <a:t>&lt;&lt;"base1 a="&lt;&lt;a&lt;&lt;</a:t>
            </a:r>
            <a:r>
              <a:rPr kumimoji="1" lang="en-US" altLang="zh-CN" dirty="0" err="1">
                <a:solidFill>
                  <a:srgbClr val="000000"/>
                </a:solidFill>
              </a:rPr>
              <a:t>endl</a:t>
            </a:r>
            <a:r>
              <a:rPr kumimoji="1" lang="en-US" altLang="zh-CN" dirty="0">
                <a:solidFill>
                  <a:srgbClr val="000000"/>
                </a:solidFill>
              </a:rPr>
              <a:t>;} </a:t>
            </a:r>
          </a:p>
          <a:p>
            <a:pPr algn="just"/>
            <a:r>
              <a:rPr kumimoji="1" lang="en-US" altLang="zh-CN" dirty="0">
                <a:solidFill>
                  <a:srgbClr val="000000"/>
                </a:solidFill>
              </a:rPr>
              <a:t>};</a:t>
            </a:r>
          </a:p>
          <a:p>
            <a:pPr algn="just"/>
            <a:r>
              <a:rPr kumimoji="1" lang="en-US" altLang="zh-CN" dirty="0">
                <a:solidFill>
                  <a:srgbClr val="000000"/>
                </a:solidFill>
              </a:rPr>
              <a:t>class base2: </a:t>
            </a:r>
            <a:r>
              <a:rPr kumimoji="1" lang="en-US" altLang="zh-CN" dirty="0">
                <a:solidFill>
                  <a:srgbClr val="FF0000"/>
                </a:solidFill>
              </a:rPr>
              <a:t>virtual </a:t>
            </a:r>
            <a:r>
              <a:rPr kumimoji="1" lang="en-US" altLang="zh-CN" dirty="0">
                <a:solidFill>
                  <a:srgbClr val="000000"/>
                </a:solidFill>
              </a:rPr>
              <a:t>public base{</a:t>
            </a:r>
          </a:p>
          <a:p>
            <a:pPr algn="just"/>
            <a:r>
              <a:rPr kumimoji="1" lang="en-US" altLang="zh-CN" dirty="0">
                <a:solidFill>
                  <a:srgbClr val="000000"/>
                </a:solidFill>
              </a:rPr>
              <a:t>    public:</a:t>
            </a:r>
          </a:p>
          <a:p>
            <a:pPr algn="just"/>
            <a:r>
              <a:rPr kumimoji="1" lang="en-US" altLang="zh-CN" dirty="0">
                <a:solidFill>
                  <a:srgbClr val="000000"/>
                </a:solidFill>
              </a:rPr>
              <a:t>        base2( ){ a=a+20; </a:t>
            </a:r>
            <a:r>
              <a:rPr kumimoji="1" lang="en-US" altLang="zh-CN" dirty="0" err="1">
                <a:solidFill>
                  <a:srgbClr val="000000"/>
                </a:solidFill>
              </a:rPr>
              <a:t>cout</a:t>
            </a:r>
            <a:r>
              <a:rPr kumimoji="1" lang="en-US" altLang="zh-CN" dirty="0">
                <a:solidFill>
                  <a:srgbClr val="000000"/>
                </a:solidFill>
              </a:rPr>
              <a:t>&lt;&lt;"base2 a="&lt;&lt;a&lt;&lt;</a:t>
            </a:r>
            <a:r>
              <a:rPr kumimoji="1" lang="en-US" altLang="zh-CN" dirty="0" err="1">
                <a:solidFill>
                  <a:srgbClr val="000000"/>
                </a:solidFill>
              </a:rPr>
              <a:t>endl</a:t>
            </a:r>
            <a:r>
              <a:rPr kumimoji="1" lang="en-US" altLang="zh-CN" dirty="0">
                <a:solidFill>
                  <a:srgbClr val="000000"/>
                </a:solidFill>
              </a:rPr>
              <a:t>;} </a:t>
            </a:r>
          </a:p>
          <a:p>
            <a:r>
              <a:rPr kumimoji="1" lang="en-US" altLang="zh-CN" dirty="0">
                <a:solidFill>
                  <a:srgbClr val="000000"/>
                </a:solidFill>
              </a:rPr>
              <a:t>}; </a:t>
            </a:r>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t>例</a:t>
            </a:r>
            <a:r>
              <a:rPr lang="en-US" altLang="zh-CN" sz="3200" kern="0" dirty="0" smtClean="0"/>
              <a:t>6.16</a:t>
            </a:r>
            <a:r>
              <a:rPr lang="zh-CN" altLang="en-US" sz="3200" kern="0" dirty="0"/>
              <a:t>虚基类的使用</a:t>
            </a:r>
          </a:p>
        </p:txBody>
      </p:sp>
    </p:spTree>
    <p:extLst>
      <p:ext uri="{BB962C8B-B14F-4D97-AF65-F5344CB8AC3E}">
        <p14:creationId xmlns:p14="http://schemas.microsoft.com/office/powerpoint/2010/main" val="3294277321"/>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1526117" y="1295701"/>
            <a:ext cx="9146117" cy="452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a:solidFill>
                  <a:srgbClr val="000000"/>
                </a:solidFill>
              </a:rPr>
              <a:t>class derived:public base1,public base2{</a:t>
            </a:r>
          </a:p>
          <a:p>
            <a:pPr algn="just"/>
            <a:r>
              <a:rPr kumimoji="1" lang="en-US" altLang="zh-CN">
                <a:solidFill>
                  <a:srgbClr val="000000"/>
                </a:solidFill>
              </a:rPr>
              <a:t>    public:</a:t>
            </a:r>
          </a:p>
          <a:p>
            <a:pPr algn="just"/>
            <a:r>
              <a:rPr kumimoji="1" lang="en-US" altLang="zh-CN">
                <a:solidFill>
                  <a:srgbClr val="000000"/>
                </a:solidFill>
              </a:rPr>
              <a:t>        derived( ){ cout&lt;&lt;"derived a="&lt;&lt;a&lt;&lt;endl;} </a:t>
            </a:r>
          </a:p>
          <a:p>
            <a:pPr algn="just"/>
            <a:r>
              <a:rPr kumimoji="1" lang="en-US" altLang="zh-CN">
                <a:solidFill>
                  <a:srgbClr val="000000"/>
                </a:solidFill>
              </a:rPr>
              <a:t>};</a:t>
            </a:r>
          </a:p>
          <a:p>
            <a:pPr algn="just"/>
            <a:r>
              <a:rPr kumimoji="1" lang="en-US" altLang="zh-CN">
                <a:solidFill>
                  <a:srgbClr val="000000"/>
                </a:solidFill>
              </a:rPr>
              <a:t>main( )</a:t>
            </a:r>
          </a:p>
          <a:p>
            <a:pPr algn="just"/>
            <a:r>
              <a:rPr kumimoji="1" lang="en-US" altLang="zh-CN">
                <a:solidFill>
                  <a:srgbClr val="000000"/>
                </a:solidFill>
              </a:rPr>
              <a:t>{  derived  obj; return  0; </a:t>
            </a:r>
          </a:p>
          <a:p>
            <a:pPr algn="just"/>
            <a:r>
              <a:rPr kumimoji="1" lang="en-US" altLang="zh-CN">
                <a:solidFill>
                  <a:srgbClr val="000000"/>
                </a:solidFill>
              </a:rPr>
              <a:t>}</a:t>
            </a:r>
          </a:p>
          <a:p>
            <a:pPr algn="just"/>
            <a:r>
              <a:rPr kumimoji="1" lang="zh-CN" altLang="en-US">
                <a:solidFill>
                  <a:srgbClr val="000000"/>
                </a:solidFill>
              </a:rPr>
              <a:t>程序运行结果如下：</a:t>
            </a:r>
            <a:r>
              <a:rPr kumimoji="1" lang="en-US" altLang="zh-CN">
                <a:solidFill>
                  <a:srgbClr val="000000"/>
                </a:solidFill>
              </a:rPr>
              <a:t>:</a:t>
            </a:r>
          </a:p>
          <a:p>
            <a:pPr algn="just"/>
            <a:r>
              <a:rPr kumimoji="1" lang="en-US" altLang="zh-CN">
                <a:solidFill>
                  <a:srgbClr val="000000"/>
                </a:solidFill>
              </a:rPr>
              <a:t>base a=5</a:t>
            </a:r>
          </a:p>
          <a:p>
            <a:pPr algn="just"/>
            <a:r>
              <a:rPr kumimoji="1" lang="en-US" altLang="zh-CN">
                <a:solidFill>
                  <a:srgbClr val="000000"/>
                </a:solidFill>
              </a:rPr>
              <a:t>base1 a=15</a:t>
            </a:r>
          </a:p>
          <a:p>
            <a:pPr algn="just"/>
            <a:r>
              <a:rPr kumimoji="1" lang="en-US" altLang="zh-CN">
                <a:solidFill>
                  <a:srgbClr val="000000"/>
                </a:solidFill>
              </a:rPr>
              <a:t>base2 a=35</a:t>
            </a:r>
          </a:p>
          <a:p>
            <a:r>
              <a:rPr kumimoji="1" lang="en-US" altLang="zh-CN">
                <a:solidFill>
                  <a:srgbClr val="000000"/>
                </a:solidFill>
              </a:rPr>
              <a:t>derived a=35 </a:t>
            </a:r>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kern="0" dirty="0" smtClean="0"/>
              <a:t>例</a:t>
            </a:r>
            <a:r>
              <a:rPr lang="en-US" altLang="zh-CN" sz="3200" kern="0" dirty="0" smtClean="0"/>
              <a:t>6.16</a:t>
            </a:r>
            <a:r>
              <a:rPr lang="zh-CN" altLang="en-US" sz="3200" kern="0" dirty="0"/>
              <a:t>虚基类的使用</a:t>
            </a:r>
          </a:p>
        </p:txBody>
      </p:sp>
    </p:spTree>
    <p:extLst>
      <p:ext uri="{BB962C8B-B14F-4D97-AF65-F5344CB8AC3E}">
        <p14:creationId xmlns:p14="http://schemas.microsoft.com/office/powerpoint/2010/main" val="487414357"/>
      </p:ext>
    </p:extLst>
  </p:cSld>
  <p:clrMapOvr>
    <a:masterClrMapping/>
  </p:clrMapOvr>
  <p:transition spd="med">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0717" y="1053530"/>
            <a:ext cx="12086555" cy="564963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buFont typeface="Wingdings" pitchFamily="2" charset="2"/>
              <a:buNone/>
              <a:defRPr/>
            </a:pPr>
            <a:r>
              <a:rPr lang="en-US" altLang="zh-CN" sz="2400" kern="0" dirty="0">
                <a:solidFill>
                  <a:srgbClr val="FF0000"/>
                </a:solidFill>
              </a:rPr>
              <a:t>    	</a:t>
            </a:r>
            <a:r>
              <a:rPr lang="zh-CN" altLang="en-US" sz="2400" b="0" kern="0" dirty="0">
                <a:solidFill>
                  <a:srgbClr val="000000"/>
                </a:solidFill>
              </a:rPr>
              <a:t>虚基类的初始化与一般的多继承的初始化在语法上是一样的，但构造函数的调用顺序不同。在使用虚基类机制时应该注意以下几点：</a:t>
            </a:r>
          </a:p>
          <a:p>
            <a:pPr marL="0">
              <a:lnSpc>
                <a:spcPct val="150000"/>
              </a:lnSpc>
              <a:spcBef>
                <a:spcPts val="0"/>
              </a:spcBef>
              <a:defRPr/>
            </a:pPr>
            <a:r>
              <a:rPr lang="en-US" altLang="zh-CN" sz="2400" b="0" kern="0" dirty="0">
                <a:solidFill>
                  <a:srgbClr val="000000"/>
                </a:solidFill>
              </a:rPr>
              <a:t>(1) </a:t>
            </a:r>
            <a:r>
              <a:rPr lang="zh-CN" altLang="en-US" sz="2400" b="0" kern="0" dirty="0">
                <a:solidFill>
                  <a:srgbClr val="000000"/>
                </a:solidFill>
              </a:rPr>
              <a:t>如果在虚基类中定义有带形参的构造函数</a:t>
            </a:r>
            <a:r>
              <a:rPr lang="en-US" altLang="zh-CN" sz="2400" b="0" kern="0" dirty="0">
                <a:solidFill>
                  <a:srgbClr val="000000"/>
                </a:solidFill>
              </a:rPr>
              <a:t>,</a:t>
            </a:r>
            <a:r>
              <a:rPr lang="zh-CN" altLang="en-US" sz="2400" b="0" kern="0" dirty="0">
                <a:solidFill>
                  <a:srgbClr val="000000"/>
                </a:solidFill>
              </a:rPr>
              <a:t>并且没有定义缺省形参的构造函数</a:t>
            </a:r>
            <a:r>
              <a:rPr lang="en-US" altLang="zh-CN" sz="2400" b="0" kern="0" dirty="0">
                <a:solidFill>
                  <a:srgbClr val="000000"/>
                </a:solidFill>
              </a:rPr>
              <a:t>,</a:t>
            </a:r>
            <a:r>
              <a:rPr lang="zh-CN" altLang="en-US" sz="2400" b="0" kern="0" dirty="0">
                <a:solidFill>
                  <a:srgbClr val="000000"/>
                </a:solidFill>
              </a:rPr>
              <a:t>则整个继承结构中</a:t>
            </a:r>
            <a:r>
              <a:rPr lang="en-US" altLang="zh-CN" sz="2400" b="0" kern="0" dirty="0">
                <a:solidFill>
                  <a:srgbClr val="000000"/>
                </a:solidFill>
              </a:rPr>
              <a:t>,</a:t>
            </a:r>
            <a:r>
              <a:rPr lang="zh-CN" altLang="en-US" sz="2400" b="0" kern="0" dirty="0">
                <a:solidFill>
                  <a:srgbClr val="000000"/>
                </a:solidFill>
              </a:rPr>
              <a:t>所有</a:t>
            </a:r>
            <a:r>
              <a:rPr lang="zh-CN" altLang="en-US" sz="2400" b="0" kern="0" dirty="0">
                <a:solidFill>
                  <a:srgbClr val="FF0000"/>
                </a:solidFill>
              </a:rPr>
              <a:t>直接</a:t>
            </a:r>
            <a:r>
              <a:rPr lang="zh-CN" altLang="en-US" sz="2400" b="0" kern="0" dirty="0">
                <a:solidFill>
                  <a:srgbClr val="000000"/>
                </a:solidFill>
              </a:rPr>
              <a:t>或</a:t>
            </a:r>
            <a:r>
              <a:rPr lang="zh-CN" altLang="en-US" sz="2400" b="0" kern="0" dirty="0">
                <a:solidFill>
                  <a:srgbClr val="FF0000"/>
                </a:solidFill>
              </a:rPr>
              <a:t>间接</a:t>
            </a:r>
            <a:r>
              <a:rPr lang="zh-CN" altLang="en-US" sz="2400" b="0" kern="0" dirty="0">
                <a:solidFill>
                  <a:srgbClr val="000000"/>
                </a:solidFill>
              </a:rPr>
              <a:t>的</a:t>
            </a:r>
            <a:r>
              <a:rPr lang="zh-CN" altLang="en-US" sz="2400" b="0" kern="0" dirty="0">
                <a:solidFill>
                  <a:srgbClr val="FF0000"/>
                </a:solidFill>
              </a:rPr>
              <a:t>派生类</a:t>
            </a:r>
            <a:r>
              <a:rPr lang="zh-CN" altLang="en-US" sz="2400" b="0" kern="0" dirty="0">
                <a:solidFill>
                  <a:srgbClr val="000000"/>
                </a:solidFill>
              </a:rPr>
              <a:t>都必须在构造函数的成员初始化表中列出对虚基类构造函数的调用</a:t>
            </a:r>
            <a:r>
              <a:rPr lang="en-US" altLang="zh-CN" sz="2400" b="0" kern="0" dirty="0">
                <a:solidFill>
                  <a:srgbClr val="000000"/>
                </a:solidFill>
              </a:rPr>
              <a:t>,</a:t>
            </a:r>
            <a:r>
              <a:rPr lang="zh-CN" altLang="en-US" sz="2400" b="0" kern="0" dirty="0">
                <a:solidFill>
                  <a:srgbClr val="000000"/>
                </a:solidFill>
              </a:rPr>
              <a:t>以初始化在虚基类中定义的数据成员。</a:t>
            </a:r>
          </a:p>
          <a:p>
            <a:pPr marL="0">
              <a:lnSpc>
                <a:spcPct val="150000"/>
              </a:lnSpc>
              <a:spcBef>
                <a:spcPts val="0"/>
              </a:spcBef>
              <a:defRPr/>
            </a:pPr>
            <a:r>
              <a:rPr lang="en-US" altLang="zh-CN" sz="2400" b="0" kern="0" dirty="0">
                <a:solidFill>
                  <a:srgbClr val="000000"/>
                </a:solidFill>
              </a:rPr>
              <a:t>(2) </a:t>
            </a:r>
            <a:r>
              <a:rPr lang="zh-CN" altLang="en-US" sz="2400" b="0" kern="0" dirty="0">
                <a:solidFill>
                  <a:srgbClr val="000000"/>
                </a:solidFill>
              </a:rPr>
              <a:t>建立一个对象时</a:t>
            </a:r>
            <a:r>
              <a:rPr lang="en-US" altLang="zh-CN" sz="2400" b="0" kern="0" dirty="0">
                <a:solidFill>
                  <a:srgbClr val="000000"/>
                </a:solidFill>
              </a:rPr>
              <a:t>,</a:t>
            </a:r>
            <a:r>
              <a:rPr lang="zh-CN" altLang="en-US" sz="2400" b="0" kern="0" dirty="0">
                <a:solidFill>
                  <a:srgbClr val="000000"/>
                </a:solidFill>
              </a:rPr>
              <a:t>如果这个对象中含有从虚基类继承来的成员</a:t>
            </a:r>
            <a:r>
              <a:rPr lang="en-US" altLang="zh-CN" sz="2400" b="0" kern="0" dirty="0">
                <a:solidFill>
                  <a:srgbClr val="000000"/>
                </a:solidFill>
              </a:rPr>
              <a:t>,</a:t>
            </a:r>
            <a:r>
              <a:rPr lang="zh-CN" altLang="en-US" sz="2400" b="0" kern="0" dirty="0">
                <a:solidFill>
                  <a:srgbClr val="000000"/>
                </a:solidFill>
              </a:rPr>
              <a:t>则虚基类的成员是由</a:t>
            </a:r>
            <a:r>
              <a:rPr lang="zh-CN" altLang="en-US" sz="2400" b="0" kern="0" dirty="0">
                <a:solidFill>
                  <a:srgbClr val="FF0000"/>
                </a:solidFill>
              </a:rPr>
              <a:t>最远派生类</a:t>
            </a:r>
            <a:r>
              <a:rPr lang="zh-CN" altLang="en-US" sz="2400" b="0" kern="0" dirty="0">
                <a:solidFill>
                  <a:srgbClr val="000000"/>
                </a:solidFill>
              </a:rPr>
              <a:t>的构造函数通过调用虚基类的构造函数进行初始化的。该派生类的其他基类对虚基类构造函数的调用都自动被忽略。</a:t>
            </a:r>
            <a:r>
              <a:rPr lang="zh-CN" altLang="en-US" sz="2400" b="0" kern="0" dirty="0"/>
              <a:t> </a:t>
            </a:r>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smtClean="0"/>
              <a:t>2.</a:t>
            </a:r>
            <a:r>
              <a:rPr lang="zh-CN" altLang="en-US" sz="3201" kern="0" dirty="0"/>
              <a:t>虚基类的初始化 </a:t>
            </a:r>
          </a:p>
        </p:txBody>
      </p:sp>
    </p:spTree>
    <p:extLst>
      <p:ext uri="{BB962C8B-B14F-4D97-AF65-F5344CB8AC3E}">
        <p14:creationId xmlns:p14="http://schemas.microsoft.com/office/powerpoint/2010/main" val="3072672843"/>
      </p:ext>
    </p:extLst>
  </p:cSld>
  <p:clrMapOvr>
    <a:masterClrMapping/>
  </p:clrMapOvr>
  <p:transition spd="med">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990829"/>
            <a:ext cx="12198350" cy="5563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en-US" altLang="zh-CN" sz="2400" kern="0" dirty="0">
                <a:solidFill>
                  <a:srgbClr val="000000"/>
                </a:solidFill>
              </a:rPr>
              <a:t> </a:t>
            </a:r>
            <a:r>
              <a:rPr lang="en-US" altLang="zh-CN" sz="2400" b="0" kern="0" dirty="0">
                <a:solidFill>
                  <a:srgbClr val="000000"/>
                </a:solidFill>
              </a:rPr>
              <a:t>(3) </a:t>
            </a:r>
            <a:r>
              <a:rPr lang="zh-CN" altLang="en-US" sz="2400" b="0" kern="0" dirty="0">
                <a:solidFill>
                  <a:srgbClr val="000000"/>
                </a:solidFill>
              </a:rPr>
              <a:t>若同一层次中同时包含虚基类和非虚基类</a:t>
            </a:r>
            <a:r>
              <a:rPr lang="en-US" altLang="zh-CN" sz="2400" b="0" kern="0" dirty="0">
                <a:solidFill>
                  <a:srgbClr val="000000"/>
                </a:solidFill>
              </a:rPr>
              <a:t>,</a:t>
            </a:r>
            <a:r>
              <a:rPr lang="zh-CN" altLang="en-US" sz="2400" b="0" kern="0" dirty="0">
                <a:solidFill>
                  <a:srgbClr val="000000"/>
                </a:solidFill>
              </a:rPr>
              <a:t>应先调用</a:t>
            </a:r>
            <a:r>
              <a:rPr lang="zh-CN" altLang="en-US" sz="2400" b="0" kern="0" dirty="0">
                <a:solidFill>
                  <a:srgbClr val="FF0000"/>
                </a:solidFill>
              </a:rPr>
              <a:t>虚基类</a:t>
            </a:r>
            <a:r>
              <a:rPr lang="zh-CN" altLang="en-US" sz="2400" b="0" kern="0" dirty="0">
                <a:solidFill>
                  <a:srgbClr val="000000"/>
                </a:solidFill>
              </a:rPr>
              <a:t>的构造函数</a:t>
            </a:r>
            <a:r>
              <a:rPr lang="en-US" altLang="zh-CN" sz="2400" b="0" kern="0" dirty="0">
                <a:solidFill>
                  <a:srgbClr val="000000"/>
                </a:solidFill>
              </a:rPr>
              <a:t>,</a:t>
            </a:r>
            <a:r>
              <a:rPr lang="zh-CN" altLang="en-US" sz="2400" b="0" kern="0" dirty="0">
                <a:solidFill>
                  <a:srgbClr val="000000"/>
                </a:solidFill>
              </a:rPr>
              <a:t>再调用</a:t>
            </a:r>
            <a:r>
              <a:rPr lang="zh-CN" altLang="en-US" sz="2400" b="0" kern="0" dirty="0">
                <a:solidFill>
                  <a:srgbClr val="FF0000"/>
                </a:solidFill>
              </a:rPr>
              <a:t>非虚基类</a:t>
            </a:r>
            <a:r>
              <a:rPr lang="zh-CN" altLang="en-US" sz="2400" b="0" kern="0" dirty="0">
                <a:solidFill>
                  <a:srgbClr val="000000"/>
                </a:solidFill>
              </a:rPr>
              <a:t>的构造函数</a:t>
            </a:r>
            <a:r>
              <a:rPr lang="en-US" altLang="zh-CN" sz="2400" b="0" kern="0" dirty="0">
                <a:solidFill>
                  <a:srgbClr val="000000"/>
                </a:solidFill>
              </a:rPr>
              <a:t>,</a:t>
            </a:r>
            <a:r>
              <a:rPr lang="zh-CN" altLang="en-US" sz="2400" b="0" kern="0" dirty="0">
                <a:solidFill>
                  <a:srgbClr val="000000"/>
                </a:solidFill>
              </a:rPr>
              <a:t>最后调用</a:t>
            </a:r>
            <a:r>
              <a:rPr lang="zh-CN" altLang="en-US" sz="2400" b="0" kern="0" dirty="0">
                <a:solidFill>
                  <a:srgbClr val="FF0000"/>
                </a:solidFill>
              </a:rPr>
              <a:t>派生类</a:t>
            </a:r>
            <a:r>
              <a:rPr lang="zh-CN" altLang="en-US" sz="2400" b="0" kern="0" dirty="0">
                <a:solidFill>
                  <a:srgbClr val="000000"/>
                </a:solidFill>
              </a:rPr>
              <a:t>构造函数</a:t>
            </a:r>
            <a:r>
              <a:rPr lang="en-US" altLang="zh-CN" sz="2400" b="0" kern="0" dirty="0">
                <a:solidFill>
                  <a:srgbClr val="000000"/>
                </a:solidFill>
              </a:rPr>
              <a:t>;</a:t>
            </a:r>
          </a:p>
          <a:p>
            <a:pPr>
              <a:defRPr/>
            </a:pPr>
            <a:r>
              <a:rPr lang="en-US" altLang="zh-CN" sz="2400" b="0" kern="0" dirty="0">
                <a:solidFill>
                  <a:srgbClr val="000000"/>
                </a:solidFill>
              </a:rPr>
              <a:t>(4)</a:t>
            </a:r>
            <a:r>
              <a:rPr lang="en-US" altLang="zh-CN" sz="2400" b="0" kern="0" dirty="0">
                <a:solidFill>
                  <a:srgbClr val="000000"/>
                </a:solidFill>
                <a:cs typeface="Times New Roman" pitchFamily="18" charset="0"/>
              </a:rPr>
              <a:t>  </a:t>
            </a:r>
            <a:r>
              <a:rPr lang="zh-CN" altLang="en-US" sz="2400" b="0" kern="0" dirty="0">
                <a:solidFill>
                  <a:srgbClr val="000000"/>
                </a:solidFill>
              </a:rPr>
              <a:t>对于</a:t>
            </a:r>
            <a:r>
              <a:rPr lang="zh-CN" altLang="en-US" sz="2400" b="0" kern="0" dirty="0">
                <a:solidFill>
                  <a:srgbClr val="FF0000"/>
                </a:solidFill>
              </a:rPr>
              <a:t>多个虚基类</a:t>
            </a:r>
            <a:r>
              <a:rPr lang="en-US" altLang="zh-CN" sz="2400" b="0" kern="0" dirty="0">
                <a:solidFill>
                  <a:srgbClr val="000000"/>
                </a:solidFill>
              </a:rPr>
              <a:t>,</a:t>
            </a:r>
            <a:r>
              <a:rPr lang="zh-CN" altLang="en-US" sz="2400" b="0" kern="0" dirty="0">
                <a:solidFill>
                  <a:srgbClr val="000000"/>
                </a:solidFill>
              </a:rPr>
              <a:t>构造函数的执行顺序仍然是</a:t>
            </a:r>
            <a:r>
              <a:rPr lang="zh-CN" altLang="en-US" sz="2400" b="0" kern="0" dirty="0">
                <a:solidFill>
                  <a:srgbClr val="FF0000"/>
                </a:solidFill>
              </a:rPr>
              <a:t>先左后右</a:t>
            </a:r>
            <a:r>
              <a:rPr lang="en-US" altLang="zh-CN" sz="2400" b="0" kern="0" dirty="0">
                <a:solidFill>
                  <a:srgbClr val="000000"/>
                </a:solidFill>
              </a:rPr>
              <a:t>,</a:t>
            </a:r>
            <a:r>
              <a:rPr lang="zh-CN" altLang="en-US" sz="2400" b="0" kern="0" dirty="0">
                <a:solidFill>
                  <a:srgbClr val="FF0000"/>
                </a:solidFill>
              </a:rPr>
              <a:t>自上而下</a:t>
            </a:r>
            <a:r>
              <a:rPr lang="en-US" altLang="zh-CN" sz="2400" b="0" kern="0" dirty="0">
                <a:solidFill>
                  <a:srgbClr val="000000"/>
                </a:solidFill>
              </a:rPr>
              <a:t>;</a:t>
            </a:r>
          </a:p>
          <a:p>
            <a:pPr>
              <a:defRPr/>
            </a:pPr>
            <a:r>
              <a:rPr lang="en-US" altLang="zh-CN" sz="2400" b="0" kern="0" dirty="0">
                <a:solidFill>
                  <a:srgbClr val="000000"/>
                </a:solidFill>
              </a:rPr>
              <a:t>(5)</a:t>
            </a:r>
            <a:r>
              <a:rPr lang="en-US" altLang="zh-CN" sz="2400" b="0" kern="0" dirty="0">
                <a:solidFill>
                  <a:srgbClr val="000000"/>
                </a:solidFill>
                <a:cs typeface="Times New Roman" pitchFamily="18" charset="0"/>
              </a:rPr>
              <a:t>  </a:t>
            </a:r>
            <a:r>
              <a:rPr lang="en-US" altLang="zh-CN" sz="2400" b="0" kern="0" dirty="0">
                <a:solidFill>
                  <a:srgbClr val="000000"/>
                </a:solidFill>
              </a:rPr>
              <a:t> </a:t>
            </a:r>
            <a:r>
              <a:rPr lang="zh-CN" altLang="en-US" sz="2400" b="0" kern="0" dirty="0">
                <a:solidFill>
                  <a:srgbClr val="000000"/>
                </a:solidFill>
              </a:rPr>
              <a:t>对于</a:t>
            </a:r>
            <a:r>
              <a:rPr lang="zh-CN" altLang="en-US" sz="2400" b="0" kern="0" dirty="0">
                <a:solidFill>
                  <a:srgbClr val="FF0000"/>
                </a:solidFill>
              </a:rPr>
              <a:t>非虚基类</a:t>
            </a:r>
            <a:r>
              <a:rPr lang="en-US" altLang="zh-CN" sz="2400" b="0" kern="0" dirty="0">
                <a:solidFill>
                  <a:srgbClr val="000000"/>
                </a:solidFill>
              </a:rPr>
              <a:t>,</a:t>
            </a:r>
            <a:r>
              <a:rPr lang="zh-CN" altLang="en-US" sz="2400" b="0" kern="0" dirty="0">
                <a:solidFill>
                  <a:srgbClr val="000000"/>
                </a:solidFill>
              </a:rPr>
              <a:t>构造函数的执行顺序仍是</a:t>
            </a:r>
            <a:r>
              <a:rPr lang="zh-CN" altLang="en-US" sz="2400" b="0" kern="0" dirty="0">
                <a:solidFill>
                  <a:srgbClr val="FF0000"/>
                </a:solidFill>
              </a:rPr>
              <a:t>先左后右</a:t>
            </a:r>
            <a:r>
              <a:rPr lang="en-US" altLang="zh-CN" sz="2400" b="0" kern="0" dirty="0">
                <a:solidFill>
                  <a:srgbClr val="FF0000"/>
                </a:solidFill>
              </a:rPr>
              <a:t>,</a:t>
            </a:r>
            <a:r>
              <a:rPr lang="zh-CN" altLang="en-US" sz="2400" b="0" kern="0" dirty="0">
                <a:solidFill>
                  <a:srgbClr val="FF0000"/>
                </a:solidFill>
              </a:rPr>
              <a:t>自上而下</a:t>
            </a:r>
            <a:r>
              <a:rPr lang="en-US" altLang="zh-CN" sz="2400" b="0" kern="0" dirty="0">
                <a:solidFill>
                  <a:srgbClr val="FF0000"/>
                </a:solidFill>
              </a:rPr>
              <a:t>;</a:t>
            </a:r>
          </a:p>
          <a:p>
            <a:pPr>
              <a:defRPr/>
            </a:pPr>
            <a:r>
              <a:rPr lang="en-US" altLang="zh-CN" sz="2400" b="0" kern="0" dirty="0">
                <a:solidFill>
                  <a:srgbClr val="000000"/>
                </a:solidFill>
              </a:rPr>
              <a:t>(6) </a:t>
            </a:r>
            <a:r>
              <a:rPr lang="zh-CN" altLang="en-US" sz="2400" b="0" kern="0" dirty="0">
                <a:solidFill>
                  <a:srgbClr val="000000"/>
                </a:solidFill>
              </a:rPr>
              <a:t>若虚基类由非虚基类派生而来</a:t>
            </a:r>
            <a:r>
              <a:rPr lang="en-US" altLang="zh-CN" sz="2400" b="0" kern="0" dirty="0">
                <a:solidFill>
                  <a:srgbClr val="000000"/>
                </a:solidFill>
              </a:rPr>
              <a:t>,</a:t>
            </a:r>
            <a:r>
              <a:rPr lang="zh-CN" altLang="en-US" sz="2400" b="0" kern="0" dirty="0">
                <a:solidFill>
                  <a:srgbClr val="000000"/>
                </a:solidFill>
              </a:rPr>
              <a:t>则仍然先调用基类构造函数</a:t>
            </a:r>
            <a:r>
              <a:rPr lang="en-US" altLang="zh-CN" sz="2400" b="0" kern="0" dirty="0">
                <a:solidFill>
                  <a:srgbClr val="000000"/>
                </a:solidFill>
              </a:rPr>
              <a:t>,</a:t>
            </a:r>
            <a:r>
              <a:rPr lang="zh-CN" altLang="en-US" sz="2400" b="0" kern="0" dirty="0">
                <a:solidFill>
                  <a:srgbClr val="000000"/>
                </a:solidFill>
              </a:rPr>
              <a:t>再调用派生类的构造函数。</a:t>
            </a:r>
          </a:p>
          <a:p>
            <a:pPr>
              <a:buFont typeface="Wingdings" pitchFamily="2" charset="2"/>
              <a:buNone/>
              <a:defRPr/>
            </a:pPr>
            <a:r>
              <a:rPr lang="zh-CN" altLang="en-US" sz="2801" b="0" kern="0" dirty="0"/>
              <a:t> </a:t>
            </a:r>
            <a:r>
              <a:rPr lang="en-US" altLang="zh-CN" sz="2000" b="0" kern="0" dirty="0"/>
              <a:t>class X:public </a:t>
            </a:r>
            <a:r>
              <a:rPr lang="en-US" altLang="zh-CN" sz="2000" b="0" kern="0" dirty="0" err="1"/>
              <a:t>Y,virtual</a:t>
            </a:r>
            <a:r>
              <a:rPr lang="en-US" altLang="zh-CN" sz="2000" b="0" kern="0" dirty="0"/>
              <a:t> public Z</a:t>
            </a:r>
          </a:p>
          <a:p>
            <a:pPr>
              <a:buFont typeface="Wingdings" pitchFamily="2" charset="2"/>
              <a:buNone/>
              <a:defRPr/>
            </a:pPr>
            <a:r>
              <a:rPr lang="en-US" altLang="zh-CN" sz="2000" b="0" kern="0" dirty="0"/>
              <a:t>  {//….};</a:t>
            </a:r>
          </a:p>
          <a:p>
            <a:pPr>
              <a:buFont typeface="Wingdings" pitchFamily="2" charset="2"/>
              <a:buNone/>
              <a:defRPr/>
            </a:pPr>
            <a:r>
              <a:rPr lang="en-US" altLang="zh-CN" sz="2000" b="0" kern="0" dirty="0"/>
              <a:t>  X one;</a:t>
            </a:r>
          </a:p>
          <a:p>
            <a:pPr>
              <a:buFont typeface="Wingdings" pitchFamily="2" charset="2"/>
              <a:buNone/>
              <a:defRPr/>
            </a:pPr>
            <a:endParaRPr lang="en-US" altLang="zh-CN" sz="2000" kern="0" dirty="0"/>
          </a:p>
        </p:txBody>
      </p:sp>
      <p:sp>
        <p:nvSpPr>
          <p:cNvPr id="3" name="Rectangle 5"/>
          <p:cNvSpPr>
            <a:spLocks noChangeArrowheads="1"/>
          </p:cNvSpPr>
          <p:nvPr/>
        </p:nvSpPr>
        <p:spPr bwMode="auto">
          <a:xfrm>
            <a:off x="4874930" y="5301890"/>
            <a:ext cx="4825529" cy="12957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buFont typeface="宋体" panose="02010600030101010101" pitchFamily="2" charset="-122"/>
              <a:buNone/>
            </a:pPr>
            <a:r>
              <a:rPr kumimoji="1" lang="zh-CN" altLang="en-US" sz="1800" b="1"/>
              <a:t>定义类</a:t>
            </a:r>
            <a:r>
              <a:rPr kumimoji="1" lang="en-US" altLang="zh-CN" sz="1800" b="1"/>
              <a:t>X</a:t>
            </a:r>
            <a:r>
              <a:rPr kumimoji="1" lang="zh-CN" altLang="en-US" sz="1800" b="1"/>
              <a:t>的对象</a:t>
            </a:r>
            <a:r>
              <a:rPr kumimoji="1" lang="en-US" altLang="zh-CN" sz="1800" b="1"/>
              <a:t>one</a:t>
            </a:r>
            <a:r>
              <a:rPr kumimoji="1" lang="zh-CN" altLang="en-US" sz="1800" b="1"/>
              <a:t>后，将产生如下的调用次序</a:t>
            </a:r>
          </a:p>
          <a:p>
            <a:pPr eaLnBrk="1" hangingPunct="1">
              <a:buFont typeface="宋体" panose="02010600030101010101" pitchFamily="2" charset="-122"/>
              <a:buNone/>
            </a:pPr>
            <a:r>
              <a:rPr kumimoji="1" lang="en-US" altLang="zh-CN" sz="1800" b="1"/>
              <a:t>Z(); </a:t>
            </a:r>
          </a:p>
          <a:p>
            <a:pPr eaLnBrk="1" hangingPunct="1">
              <a:buFont typeface="宋体" panose="02010600030101010101" pitchFamily="2" charset="-122"/>
              <a:buNone/>
            </a:pPr>
            <a:r>
              <a:rPr kumimoji="1" lang="en-US" altLang="zh-CN" sz="1800" b="1"/>
              <a:t>Y(); </a:t>
            </a:r>
          </a:p>
          <a:p>
            <a:pPr eaLnBrk="1" hangingPunct="1">
              <a:buFont typeface="宋体" panose="02010600030101010101" pitchFamily="2" charset="-122"/>
              <a:buNone/>
            </a:pPr>
            <a:r>
              <a:rPr kumimoji="1" lang="en-US" altLang="zh-CN" sz="1800" b="1"/>
              <a:t>X();</a:t>
            </a:r>
            <a:r>
              <a:rPr kumimoji="1" lang="en-US" altLang="zh-CN"/>
              <a:t>  </a:t>
            </a:r>
          </a:p>
        </p:txBody>
      </p:sp>
      <p:pic>
        <p:nvPicPr>
          <p:cNvPr id="5"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0247"/>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3"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smtClean="0"/>
              <a:t>2.</a:t>
            </a:r>
            <a:r>
              <a:rPr lang="zh-CN" altLang="en-US" sz="3201" kern="0" dirty="0"/>
              <a:t>虚基类的初始化 </a:t>
            </a:r>
          </a:p>
        </p:txBody>
      </p:sp>
    </p:spTree>
    <p:extLst>
      <p:ext uri="{BB962C8B-B14F-4D97-AF65-F5344CB8AC3E}">
        <p14:creationId xmlns:p14="http://schemas.microsoft.com/office/powerpoint/2010/main" val="11630553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165521" y="1052758"/>
            <a:ext cx="10837755"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lnSpc>
                <a:spcPct val="70000"/>
              </a:lnSpc>
            </a:pPr>
            <a:r>
              <a:rPr kumimoji="1" lang="en-US" altLang="zh-CN" sz="2000" dirty="0">
                <a:latin typeface="Courier New" panose="02070309020205020404" pitchFamily="49" charset="0"/>
                <a:cs typeface="Courier New" panose="02070309020205020404" pitchFamily="49" charset="0"/>
              </a:rPr>
              <a:t>	#include&lt;</a:t>
            </a:r>
            <a:r>
              <a:rPr kumimoji="1" lang="en-US" altLang="zh-CN" sz="2000" dirty="0" err="1">
                <a:latin typeface="Courier New" panose="02070309020205020404" pitchFamily="49" charset="0"/>
                <a:cs typeface="Courier New" panose="02070309020205020404" pitchFamily="49" charset="0"/>
              </a:rPr>
              <a:t>iostream.h</a:t>
            </a:r>
            <a:r>
              <a:rPr kumimoji="1" lang="en-US" altLang="zh-CN" sz="2000" dirty="0">
                <a:latin typeface="Courier New" panose="02070309020205020404" pitchFamily="49" charset="0"/>
                <a:cs typeface="Courier New" panose="02070309020205020404" pitchFamily="49" charset="0"/>
              </a:rPr>
              <a:t>&gt;</a:t>
            </a:r>
          </a:p>
          <a:p>
            <a:pPr algn="just">
              <a:lnSpc>
                <a:spcPct val="70000"/>
              </a:lnSpc>
            </a:pPr>
            <a:r>
              <a:rPr kumimoji="1" lang="en-US" altLang="zh-CN" sz="2000" dirty="0">
                <a:latin typeface="Courier New" panose="02070309020205020404" pitchFamily="49" charset="0"/>
                <a:cs typeface="Courier New" panose="02070309020205020404" pitchFamily="49" charset="0"/>
              </a:rPr>
              <a:t>	class base {</a:t>
            </a:r>
          </a:p>
          <a:p>
            <a:pPr algn="just">
              <a:lnSpc>
                <a:spcPct val="70000"/>
              </a:lnSpc>
            </a:pPr>
            <a:r>
              <a:rPr kumimoji="1" lang="en-US" altLang="zh-CN" sz="2000" dirty="0">
                <a:latin typeface="Courier New" panose="02070309020205020404" pitchFamily="49" charset="0"/>
                <a:cs typeface="Courier New" panose="02070309020205020404" pitchFamily="49" charset="0"/>
              </a:rPr>
              <a:t>	public</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lnSpc>
                <a:spcPct val="70000"/>
              </a:lnSpc>
            </a:pPr>
            <a:r>
              <a:rPr kumimoji="1" lang="zh-CN" altLang="en-US" sz="2000" dirty="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base(</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sa</a:t>
            </a:r>
            <a:r>
              <a:rPr kumimoji="1" lang="en-US" altLang="zh-CN" sz="2000" dirty="0">
                <a:latin typeface="Courier New" panose="02070309020205020404" pitchFamily="49" charset="0"/>
                <a:cs typeface="Courier New" panose="02070309020205020404" pitchFamily="49" charset="0"/>
              </a:rPr>
              <a:t>)</a:t>
            </a:r>
          </a:p>
          <a:p>
            <a:pPr algn="just">
              <a:lnSpc>
                <a:spcPct val="70000"/>
              </a:lnSpc>
            </a:pPr>
            <a:r>
              <a:rPr kumimoji="1" lang="en-US" altLang="zh-CN" sz="2000" dirty="0">
                <a:latin typeface="Courier New" panose="02070309020205020404" pitchFamily="49" charset="0"/>
                <a:cs typeface="Courier New" panose="02070309020205020404" pitchFamily="49" charset="0"/>
              </a:rPr>
              <a:t>	    {   a=</a:t>
            </a:r>
            <a:r>
              <a:rPr kumimoji="1" lang="en-US" altLang="zh-CN" sz="2000" dirty="0" err="1">
                <a:latin typeface="Courier New" panose="02070309020205020404" pitchFamily="49" charset="0"/>
                <a:cs typeface="Courier New" panose="02070309020205020404" pitchFamily="49" charset="0"/>
              </a:rPr>
              <a:t>sa</a:t>
            </a:r>
            <a:r>
              <a:rPr kumimoji="1" lang="en-US" altLang="zh-CN" sz="2000" dirty="0">
                <a:latin typeface="Courier New" panose="02070309020205020404" pitchFamily="49" charset="0"/>
                <a:cs typeface="Courier New" panose="02070309020205020404" pitchFamily="49" charset="0"/>
              </a:rPr>
              <a:t>;</a:t>
            </a:r>
          </a:p>
          <a:p>
            <a:pPr algn="just">
              <a:lnSpc>
                <a:spcPct val="70000"/>
              </a:lnSpc>
            </a:pP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&lt;&lt;"Constructing base"&lt;&lt;</a:t>
            </a:r>
            <a:r>
              <a:rPr kumimoji="1" lang="en-US" altLang="zh-CN" sz="2000" dirty="0" err="1">
                <a:latin typeface="Courier New" panose="02070309020205020404" pitchFamily="49" charset="0"/>
                <a:cs typeface="Courier New" panose="02070309020205020404" pitchFamily="49" charset="0"/>
              </a:rPr>
              <a:t>endl</a:t>
            </a:r>
            <a:r>
              <a:rPr kumimoji="1" lang="en-US" altLang="zh-CN" sz="2000" dirty="0">
                <a:latin typeface="Courier New" panose="02070309020205020404" pitchFamily="49" charset="0"/>
                <a:cs typeface="Courier New" panose="02070309020205020404" pitchFamily="49" charset="0"/>
              </a:rPr>
              <a:t>;   }</a:t>
            </a:r>
          </a:p>
          <a:p>
            <a:pPr algn="just">
              <a:lnSpc>
                <a:spcPct val="70000"/>
              </a:lnSpc>
            </a:pPr>
            <a:r>
              <a:rPr kumimoji="1" lang="en-US" altLang="zh-CN" sz="2000" dirty="0">
                <a:latin typeface="Courier New" panose="02070309020205020404" pitchFamily="49" charset="0"/>
                <a:cs typeface="Courier New" panose="02070309020205020404" pitchFamily="49" charset="0"/>
              </a:rPr>
              <a:t>         private</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lnSpc>
                <a:spcPct val="70000"/>
              </a:lnSpc>
            </a:pPr>
            <a:r>
              <a:rPr kumimoji="1" lang="zh-CN" altLang="en-US"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a;</a:t>
            </a:r>
          </a:p>
          <a:p>
            <a:pPr algn="just">
              <a:lnSpc>
                <a:spcPct val="70000"/>
              </a:lnSpc>
            </a:pPr>
            <a:r>
              <a:rPr kumimoji="1" lang="en-US" altLang="zh-CN" sz="2000" dirty="0">
                <a:latin typeface="Courier New" panose="02070309020205020404" pitchFamily="49" charset="0"/>
                <a:cs typeface="Courier New" panose="02070309020205020404" pitchFamily="49" charset="0"/>
              </a:rPr>
              <a:t>	};</a:t>
            </a:r>
          </a:p>
          <a:p>
            <a:pPr algn="just">
              <a:lnSpc>
                <a:spcPct val="70000"/>
              </a:lnSpc>
            </a:pPr>
            <a:r>
              <a:rPr kumimoji="1" lang="en-US" altLang="zh-CN" sz="2000" dirty="0">
                <a:latin typeface="Courier New" panose="02070309020205020404" pitchFamily="49" charset="0"/>
                <a:cs typeface="Courier New" panose="02070309020205020404" pitchFamily="49" charset="0"/>
              </a:rPr>
              <a:t>	class base1</a:t>
            </a:r>
            <a:r>
              <a:rPr kumimoji="1" lang="zh-CN" altLang="en-US" sz="2000" dirty="0">
                <a:latin typeface="Courier New" panose="02070309020205020404" pitchFamily="49" charset="0"/>
                <a:ea typeface="楷体_GB2312" pitchFamily="49" charset="-122"/>
              </a:rPr>
              <a:t>：</a:t>
            </a:r>
            <a:r>
              <a:rPr kumimoji="1" lang="en-US" altLang="zh-CN" sz="2000" dirty="0">
                <a:solidFill>
                  <a:srgbClr val="FF0000"/>
                </a:solidFill>
                <a:latin typeface="Courier New" panose="02070309020205020404" pitchFamily="49" charset="0"/>
                <a:cs typeface="Courier New" panose="02070309020205020404" pitchFamily="49" charset="0"/>
              </a:rPr>
              <a:t>virtual</a:t>
            </a:r>
            <a:r>
              <a:rPr kumimoji="1" lang="en-US" altLang="zh-CN" sz="2000" dirty="0">
                <a:latin typeface="Courier New" panose="02070309020205020404" pitchFamily="49" charset="0"/>
                <a:cs typeface="Courier New" panose="02070309020205020404" pitchFamily="49" charset="0"/>
              </a:rPr>
              <a:t> public base{</a:t>
            </a:r>
          </a:p>
          <a:p>
            <a:pPr algn="just">
              <a:lnSpc>
                <a:spcPct val="70000"/>
              </a:lnSpc>
            </a:pPr>
            <a:r>
              <a:rPr kumimoji="1" lang="en-US" altLang="zh-CN" sz="2000" dirty="0">
                <a:latin typeface="Courier New" panose="02070309020205020404" pitchFamily="49" charset="0"/>
                <a:cs typeface="Courier New" panose="02070309020205020404" pitchFamily="49" charset="0"/>
              </a:rPr>
              <a:t>	public</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lnSpc>
                <a:spcPct val="70000"/>
              </a:lnSpc>
            </a:pPr>
            <a:r>
              <a:rPr kumimoji="1" lang="zh-CN" altLang="en-US" sz="2000" dirty="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base1(</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sa,int</a:t>
            </a: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sb</a:t>
            </a:r>
            <a:r>
              <a:rPr kumimoji="1" lang="en-US" altLang="zh-CN" sz="2000" dirty="0">
                <a:latin typeface="Courier New" panose="02070309020205020404" pitchFamily="49" charset="0"/>
                <a:cs typeface="Courier New" panose="02070309020205020404" pitchFamily="49" charset="0"/>
              </a:rPr>
              <a:t>)</a:t>
            </a:r>
            <a:r>
              <a:rPr kumimoji="1" lang="zh-CN" altLang="en-US" sz="2000" dirty="0">
                <a:latin typeface="Courier New" panose="02070309020205020404" pitchFamily="49" charset="0"/>
                <a:ea typeface="楷体_GB2312" pitchFamily="49" charset="-122"/>
              </a:rPr>
              <a:t>：</a:t>
            </a:r>
            <a:r>
              <a:rPr kumimoji="1" lang="en-US" altLang="zh-CN" sz="2000" dirty="0">
                <a:solidFill>
                  <a:srgbClr val="FF0000"/>
                </a:solidFill>
                <a:latin typeface="Courier New" panose="02070309020205020404" pitchFamily="49" charset="0"/>
                <a:cs typeface="Courier New" panose="02070309020205020404" pitchFamily="49" charset="0"/>
              </a:rPr>
              <a:t>base(</a:t>
            </a:r>
            <a:r>
              <a:rPr kumimoji="1" lang="en-US" altLang="zh-CN" sz="2000" dirty="0" err="1">
                <a:solidFill>
                  <a:srgbClr val="FF0000"/>
                </a:solidFill>
                <a:latin typeface="Courier New" panose="02070309020205020404" pitchFamily="49" charset="0"/>
                <a:cs typeface="Courier New" panose="02070309020205020404" pitchFamily="49" charset="0"/>
              </a:rPr>
              <a:t>sa</a:t>
            </a:r>
            <a:r>
              <a:rPr kumimoji="1" lang="en-US" altLang="zh-CN" sz="2000" dirty="0">
                <a:solidFill>
                  <a:schemeClr val="accent2"/>
                </a:solidFill>
                <a:latin typeface="Courier New" panose="02070309020205020404" pitchFamily="49" charset="0"/>
                <a:cs typeface="Courier New" panose="02070309020205020404" pitchFamily="49" charset="0"/>
              </a:rPr>
              <a:t>)</a:t>
            </a:r>
          </a:p>
          <a:p>
            <a:pPr algn="just">
              <a:lnSpc>
                <a:spcPct val="70000"/>
              </a:lnSpc>
            </a:pPr>
            <a:r>
              <a:rPr kumimoji="1" lang="en-US" altLang="zh-CN" sz="2000" dirty="0">
                <a:latin typeface="Courier New" panose="02070309020205020404" pitchFamily="49" charset="0"/>
                <a:cs typeface="Courier New" panose="02070309020205020404" pitchFamily="49" charset="0"/>
              </a:rPr>
              <a:t>	    {    b=</a:t>
            </a:r>
            <a:r>
              <a:rPr kumimoji="1" lang="en-US" altLang="zh-CN" sz="2000" dirty="0" err="1">
                <a:latin typeface="Courier New" panose="02070309020205020404" pitchFamily="49" charset="0"/>
                <a:cs typeface="Courier New" panose="02070309020205020404" pitchFamily="49" charset="0"/>
              </a:rPr>
              <a:t>sb</a:t>
            </a:r>
            <a:r>
              <a:rPr kumimoji="1" lang="en-US" altLang="zh-CN" sz="2000" dirty="0">
                <a:latin typeface="Courier New" panose="02070309020205020404" pitchFamily="49" charset="0"/>
                <a:cs typeface="Courier New" panose="02070309020205020404" pitchFamily="49" charset="0"/>
              </a:rPr>
              <a:t>;</a:t>
            </a:r>
          </a:p>
          <a:p>
            <a:pPr algn="just">
              <a:lnSpc>
                <a:spcPct val="70000"/>
              </a:lnSpc>
            </a:pP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&lt;&lt;"Constructing baes1"&lt;&lt;</a:t>
            </a:r>
            <a:r>
              <a:rPr kumimoji="1" lang="en-US" altLang="zh-CN" sz="2000" dirty="0" err="1">
                <a:latin typeface="Courier New" panose="02070309020205020404" pitchFamily="49" charset="0"/>
                <a:cs typeface="Courier New" panose="02070309020205020404" pitchFamily="49" charset="0"/>
              </a:rPr>
              <a:t>endl</a:t>
            </a:r>
            <a:r>
              <a:rPr kumimoji="1" lang="en-US" altLang="zh-CN" sz="2000" dirty="0">
                <a:latin typeface="Courier New" panose="02070309020205020404" pitchFamily="49" charset="0"/>
                <a:cs typeface="Courier New" panose="02070309020205020404" pitchFamily="49" charset="0"/>
              </a:rPr>
              <a:t>;	    }</a:t>
            </a:r>
          </a:p>
          <a:p>
            <a:pPr algn="just">
              <a:lnSpc>
                <a:spcPct val="70000"/>
              </a:lnSpc>
            </a:pPr>
            <a:r>
              <a:rPr kumimoji="1" lang="en-US" altLang="zh-CN" sz="2000" dirty="0">
                <a:latin typeface="Courier New" panose="02070309020205020404" pitchFamily="49" charset="0"/>
                <a:cs typeface="Courier New" panose="02070309020205020404" pitchFamily="49" charset="0"/>
              </a:rPr>
              <a:t>         private</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lnSpc>
                <a:spcPct val="70000"/>
              </a:lnSpc>
            </a:pPr>
            <a:r>
              <a:rPr kumimoji="1" lang="zh-CN" altLang="en-US"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b;</a:t>
            </a:r>
          </a:p>
          <a:p>
            <a:pPr algn="just">
              <a:lnSpc>
                <a:spcPct val="70000"/>
              </a:lnSpc>
            </a:pPr>
            <a:r>
              <a:rPr kumimoji="1" lang="en-US" altLang="zh-CN" sz="2000" dirty="0">
                <a:latin typeface="Courier New" panose="02070309020205020404" pitchFamily="49" charset="0"/>
                <a:cs typeface="Courier New" panose="02070309020205020404" pitchFamily="49" charset="0"/>
              </a:rPr>
              <a:t>	};</a:t>
            </a:r>
          </a:p>
          <a:p>
            <a:pPr algn="just">
              <a:lnSpc>
                <a:spcPct val="70000"/>
              </a:lnSpc>
            </a:pPr>
            <a:r>
              <a:rPr kumimoji="1" lang="en-US" altLang="zh-CN" sz="2000" dirty="0">
                <a:latin typeface="Courier New" panose="02070309020205020404" pitchFamily="49" charset="0"/>
                <a:cs typeface="Courier New" panose="02070309020205020404" pitchFamily="49" charset="0"/>
              </a:rPr>
              <a:t>	class base2</a:t>
            </a:r>
            <a:r>
              <a:rPr kumimoji="1" lang="zh-CN" altLang="en-US" sz="2000" dirty="0">
                <a:latin typeface="Courier New" panose="02070309020205020404" pitchFamily="49" charset="0"/>
                <a:ea typeface="楷体_GB2312" pitchFamily="49" charset="-122"/>
              </a:rPr>
              <a:t>：</a:t>
            </a:r>
            <a:r>
              <a:rPr kumimoji="1" lang="en-US" altLang="zh-CN" sz="2000" dirty="0">
                <a:solidFill>
                  <a:srgbClr val="FF0000"/>
                </a:solidFill>
                <a:latin typeface="Courier New" panose="02070309020205020404" pitchFamily="49" charset="0"/>
                <a:cs typeface="Courier New" panose="02070309020205020404" pitchFamily="49" charset="0"/>
              </a:rPr>
              <a:t>virtual</a:t>
            </a:r>
            <a:r>
              <a:rPr kumimoji="1" lang="en-US" altLang="zh-CN" sz="2000" dirty="0">
                <a:latin typeface="Courier New" panose="02070309020205020404" pitchFamily="49" charset="0"/>
                <a:cs typeface="Courier New" panose="02070309020205020404" pitchFamily="49" charset="0"/>
              </a:rPr>
              <a:t> public base{</a:t>
            </a:r>
          </a:p>
          <a:p>
            <a:pPr algn="just">
              <a:lnSpc>
                <a:spcPct val="70000"/>
              </a:lnSpc>
            </a:pPr>
            <a:r>
              <a:rPr kumimoji="1" lang="en-US" altLang="zh-CN" sz="2000" dirty="0">
                <a:latin typeface="Courier New" panose="02070309020205020404" pitchFamily="49" charset="0"/>
                <a:cs typeface="Courier New" panose="02070309020205020404" pitchFamily="49" charset="0"/>
              </a:rPr>
              <a:t>	public</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lnSpc>
                <a:spcPct val="70000"/>
              </a:lnSpc>
            </a:pPr>
            <a:r>
              <a:rPr kumimoji="1" lang="zh-CN" altLang="en-US" sz="2000" dirty="0">
                <a:latin typeface="Courier New" panose="02070309020205020404" pitchFamily="49" charset="0"/>
                <a:cs typeface="Courier New" panose="02070309020205020404" pitchFamily="49" charset="0"/>
              </a:rPr>
              <a:t>	    </a:t>
            </a:r>
            <a:r>
              <a:rPr kumimoji="1" lang="en-US" altLang="zh-CN" sz="2000" dirty="0">
                <a:latin typeface="Courier New" panose="02070309020205020404" pitchFamily="49" charset="0"/>
                <a:cs typeface="Courier New" panose="02070309020205020404" pitchFamily="49" charset="0"/>
              </a:rPr>
              <a:t>base2(</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sa</a:t>
            </a:r>
            <a:r>
              <a:rPr kumimoji="1" lang="zh-CN" altLang="en-US" sz="2000" dirty="0">
                <a:latin typeface="Courier New" panose="02070309020205020404" pitchFamily="49" charset="0"/>
                <a:ea typeface="楷体_GB2312" pitchFamily="49" charset="-122"/>
              </a:rPr>
              <a:t>，</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sc</a:t>
            </a:r>
            <a:r>
              <a:rPr kumimoji="1" lang="en-US" altLang="zh-CN" sz="2000" dirty="0">
                <a:latin typeface="Courier New" panose="02070309020205020404" pitchFamily="49" charset="0"/>
                <a:cs typeface="Courier New" panose="02070309020205020404" pitchFamily="49" charset="0"/>
              </a:rPr>
              <a:t>)</a:t>
            </a:r>
            <a:r>
              <a:rPr kumimoji="1" lang="zh-CN" altLang="en-US" sz="2000" dirty="0">
                <a:latin typeface="Courier New" panose="02070309020205020404" pitchFamily="49" charset="0"/>
                <a:ea typeface="楷体_GB2312" pitchFamily="49" charset="-122"/>
              </a:rPr>
              <a:t>：</a:t>
            </a:r>
            <a:r>
              <a:rPr kumimoji="1" lang="en-US" altLang="zh-CN" sz="2000" dirty="0">
                <a:solidFill>
                  <a:srgbClr val="FF0000"/>
                </a:solidFill>
                <a:latin typeface="Courier New" panose="02070309020205020404" pitchFamily="49" charset="0"/>
                <a:cs typeface="Courier New" panose="02070309020205020404" pitchFamily="49" charset="0"/>
              </a:rPr>
              <a:t>base(</a:t>
            </a:r>
            <a:r>
              <a:rPr kumimoji="1" lang="en-US" altLang="zh-CN" sz="2000" dirty="0" err="1">
                <a:solidFill>
                  <a:srgbClr val="FF0000"/>
                </a:solidFill>
                <a:latin typeface="Courier New" panose="02070309020205020404" pitchFamily="49" charset="0"/>
                <a:cs typeface="Courier New" panose="02070309020205020404" pitchFamily="49" charset="0"/>
              </a:rPr>
              <a:t>sa</a:t>
            </a:r>
            <a:r>
              <a:rPr kumimoji="1" lang="en-US" altLang="zh-CN" sz="2000" dirty="0">
                <a:solidFill>
                  <a:srgbClr val="FF0000"/>
                </a:solidFill>
                <a:latin typeface="Courier New" panose="02070309020205020404" pitchFamily="49" charset="0"/>
                <a:cs typeface="Courier New" panose="02070309020205020404" pitchFamily="49" charset="0"/>
              </a:rPr>
              <a:t>)</a:t>
            </a:r>
          </a:p>
          <a:p>
            <a:pPr algn="just">
              <a:lnSpc>
                <a:spcPct val="70000"/>
              </a:lnSpc>
            </a:pPr>
            <a:r>
              <a:rPr kumimoji="1" lang="en-US" altLang="zh-CN" sz="2000" dirty="0">
                <a:latin typeface="Courier New" panose="02070309020205020404" pitchFamily="49" charset="0"/>
                <a:cs typeface="Courier New" panose="02070309020205020404" pitchFamily="49" charset="0"/>
              </a:rPr>
              <a:t>	    {   c=</a:t>
            </a:r>
            <a:r>
              <a:rPr kumimoji="1" lang="en-US" altLang="zh-CN" sz="2000" dirty="0" err="1">
                <a:latin typeface="Courier New" panose="02070309020205020404" pitchFamily="49" charset="0"/>
                <a:cs typeface="Courier New" panose="02070309020205020404" pitchFamily="49" charset="0"/>
              </a:rPr>
              <a:t>sc</a:t>
            </a:r>
            <a:r>
              <a:rPr kumimoji="1" lang="en-US" altLang="zh-CN" sz="2000" dirty="0">
                <a:latin typeface="Courier New" panose="02070309020205020404" pitchFamily="49" charset="0"/>
                <a:cs typeface="Courier New" panose="02070309020205020404" pitchFamily="49" charset="0"/>
              </a:rPr>
              <a:t>;</a:t>
            </a:r>
          </a:p>
          <a:p>
            <a:pPr algn="just">
              <a:lnSpc>
                <a:spcPct val="70000"/>
              </a:lnSpc>
            </a:pPr>
            <a:r>
              <a:rPr kumimoji="1" lang="en-US" altLang="zh-CN"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cout</a:t>
            </a:r>
            <a:r>
              <a:rPr kumimoji="1" lang="en-US" altLang="zh-CN" sz="2000" dirty="0">
                <a:latin typeface="Courier New" panose="02070309020205020404" pitchFamily="49" charset="0"/>
                <a:cs typeface="Courier New" panose="02070309020205020404" pitchFamily="49" charset="0"/>
              </a:rPr>
              <a:t>&lt;&lt;"Constructing baes2"&lt;&lt;</a:t>
            </a:r>
            <a:r>
              <a:rPr kumimoji="1" lang="en-US" altLang="zh-CN" sz="2000" dirty="0" err="1">
                <a:latin typeface="Courier New" panose="02070309020205020404" pitchFamily="49" charset="0"/>
                <a:cs typeface="Courier New" panose="02070309020205020404" pitchFamily="49" charset="0"/>
              </a:rPr>
              <a:t>endl</a:t>
            </a:r>
            <a:r>
              <a:rPr kumimoji="1" lang="en-US" altLang="zh-CN" sz="2000" dirty="0">
                <a:latin typeface="Courier New" panose="02070309020205020404" pitchFamily="49" charset="0"/>
                <a:cs typeface="Courier New" panose="02070309020205020404" pitchFamily="49" charset="0"/>
              </a:rPr>
              <a:t>;   }</a:t>
            </a:r>
          </a:p>
          <a:p>
            <a:pPr algn="just">
              <a:lnSpc>
                <a:spcPct val="70000"/>
              </a:lnSpc>
            </a:pPr>
            <a:r>
              <a:rPr kumimoji="1" lang="en-US" altLang="zh-CN" sz="2000" dirty="0">
                <a:latin typeface="Courier New" panose="02070309020205020404" pitchFamily="49" charset="0"/>
                <a:cs typeface="Courier New" panose="02070309020205020404" pitchFamily="49" charset="0"/>
              </a:rPr>
              <a:t>	private</a:t>
            </a:r>
            <a:r>
              <a:rPr kumimoji="1" lang="zh-CN" altLang="en-US" sz="2000" dirty="0">
                <a:latin typeface="Courier New" panose="02070309020205020404" pitchFamily="49" charset="0"/>
                <a:ea typeface="楷体_GB2312" pitchFamily="49" charset="-122"/>
              </a:rPr>
              <a:t>：</a:t>
            </a:r>
            <a:endParaRPr kumimoji="1" lang="zh-CN" altLang="en-US" sz="2000" dirty="0">
              <a:latin typeface="Courier New" panose="02070309020205020404" pitchFamily="49" charset="0"/>
              <a:cs typeface="Courier New" panose="02070309020205020404" pitchFamily="49" charset="0"/>
            </a:endParaRPr>
          </a:p>
          <a:p>
            <a:pPr algn="just">
              <a:lnSpc>
                <a:spcPct val="70000"/>
              </a:lnSpc>
            </a:pPr>
            <a:r>
              <a:rPr kumimoji="1" lang="zh-CN" altLang="en-US" sz="2000" dirty="0">
                <a:latin typeface="Courier New" panose="02070309020205020404" pitchFamily="49" charset="0"/>
                <a:cs typeface="Courier New" panose="02070309020205020404" pitchFamily="49" charset="0"/>
              </a:rPr>
              <a:t>	    </a:t>
            </a:r>
            <a:r>
              <a:rPr kumimoji="1" lang="en-US" altLang="zh-CN" sz="2000" dirty="0" err="1">
                <a:latin typeface="Courier New" panose="02070309020205020404" pitchFamily="49" charset="0"/>
                <a:cs typeface="Courier New" panose="02070309020205020404" pitchFamily="49" charset="0"/>
              </a:rPr>
              <a:t>int</a:t>
            </a:r>
            <a:r>
              <a:rPr kumimoji="1" lang="en-US" altLang="zh-CN" sz="2000" dirty="0">
                <a:latin typeface="Courier New" panose="02070309020205020404" pitchFamily="49" charset="0"/>
                <a:cs typeface="Courier New" panose="02070309020205020404" pitchFamily="49" charset="0"/>
              </a:rPr>
              <a:t> c;</a:t>
            </a:r>
          </a:p>
          <a:p>
            <a:pPr algn="just">
              <a:lnSpc>
                <a:spcPct val="70000"/>
              </a:lnSpc>
            </a:pPr>
            <a:r>
              <a:rPr kumimoji="1" lang="en-US" altLang="zh-CN" sz="2000" dirty="0">
                <a:latin typeface="Courier New" panose="02070309020205020404" pitchFamily="49" charset="0"/>
                <a:cs typeface="Courier New" panose="02070309020205020404" pitchFamily="49" charset="0"/>
              </a:rPr>
              <a:t>	};</a:t>
            </a:r>
            <a:endParaRPr kumimoji="1" lang="en-US" altLang="zh-CN" sz="2000" dirty="0"/>
          </a:p>
        </p:txBody>
      </p:sp>
      <p:pic>
        <p:nvPicPr>
          <p:cNvPr id="4"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969134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122511" y="70247"/>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2" name="TextBox 64"/>
          <p:cNvSpPr txBox="1">
            <a:spLocks noChangeArrowheads="1"/>
          </p:cNvSpPr>
          <p:nvPr/>
        </p:nvSpPr>
        <p:spPr bwMode="auto">
          <a:xfrm>
            <a:off x="747329" y="25797"/>
            <a:ext cx="873622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t>例</a:t>
            </a:r>
            <a:r>
              <a:rPr lang="en-US" altLang="zh-CN" sz="3200" kern="0" dirty="0" smtClean="0"/>
              <a:t>6.17 </a:t>
            </a:r>
            <a:r>
              <a:rPr lang="zh-CN" altLang="en-US" sz="3200" kern="0" dirty="0" smtClean="0"/>
              <a:t>虚基类的派生类构造函数的执行顺序</a:t>
            </a:r>
            <a:endParaRPr lang="zh-CN" altLang="en-US" sz="3201" kern="0" dirty="0"/>
          </a:p>
        </p:txBody>
      </p:sp>
    </p:spTree>
    <p:extLst>
      <p:ext uri="{BB962C8B-B14F-4D97-AF65-F5344CB8AC3E}">
        <p14:creationId xmlns:p14="http://schemas.microsoft.com/office/powerpoint/2010/main" val="3000429494"/>
      </p:ext>
    </p:extLst>
  </p:cSld>
  <p:clrMapOvr>
    <a:masterClrMapping/>
  </p:clrMapOvr>
  <p:transition spd="med">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02342" y="1053530"/>
            <a:ext cx="11881320" cy="452701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defRPr/>
            </a:pPr>
            <a:r>
              <a:rPr lang="zh-CN" altLang="en-US" sz="2801" b="0" kern="0" dirty="0"/>
              <a:t>为了初始化基类的子对象，派生类的构造函数要调用基类的构造函数。对于虚基类来讲，由于派生类的对象中只有一个虚基类子对象。为保证虚基类子对象只被初始化一次，这次虚基类构造函数必须只被调用一次。由于继承结构的层次可能很深，规定将在建立对象时所指定的类称为</a:t>
            </a:r>
            <a:r>
              <a:rPr lang="zh-CN" altLang="en-US" sz="2801" b="0" kern="0" dirty="0">
                <a:solidFill>
                  <a:srgbClr val="FF0000"/>
                </a:solidFill>
              </a:rPr>
              <a:t>最（远）派生类</a:t>
            </a:r>
            <a:r>
              <a:rPr lang="zh-CN" altLang="en-US" sz="2801" b="0" kern="0" dirty="0" smtClean="0"/>
              <a:t>。</a:t>
            </a:r>
            <a:endParaRPr lang="en-US" altLang="zh-CN" sz="2801" b="0" kern="0" dirty="0" smtClean="0"/>
          </a:p>
          <a:p>
            <a:pPr>
              <a:defRPr/>
            </a:pPr>
            <a:r>
              <a:rPr lang="en-US" altLang="zh-CN" sz="2801" b="0" kern="0" dirty="0"/>
              <a:t>C++</a:t>
            </a:r>
            <a:r>
              <a:rPr lang="zh-CN" altLang="en-US" sz="2801" b="0" kern="0" dirty="0"/>
              <a:t>规定，虚基类子对象是由最派生类的构造函数通过调用虚基类的构造函数进行初始化的。如果一个派生类有一个直接或间接的虚基类，那么派生类的构造函数的成员初始列表中必须列出对虚基类构造函数的调用，如果未被列出，则表示使用该虚基类的缺省构造函数来初始化派生类对象中的虚基类子对象。 </a:t>
            </a:r>
          </a:p>
          <a:p>
            <a:pPr marL="0" indent="0">
              <a:buNone/>
              <a:defRPr/>
            </a:pPr>
            <a:endParaRPr lang="zh-CN" altLang="en-US" sz="2801" b="0" kern="0" dirty="0"/>
          </a:p>
        </p:txBody>
      </p:sp>
      <p:pic>
        <p:nvPicPr>
          <p:cNvPr id="6"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122511" y="70247"/>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4"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smtClean="0"/>
              <a:t>3.</a:t>
            </a:r>
            <a:r>
              <a:rPr lang="zh-CN" altLang="en-US" sz="3201" kern="0" dirty="0"/>
              <a:t>虚基类</a:t>
            </a:r>
            <a:r>
              <a:rPr lang="zh-CN" altLang="en-US" sz="3201" kern="0" dirty="0" smtClean="0"/>
              <a:t>的构造函数 </a:t>
            </a:r>
            <a:endParaRPr lang="zh-CN" altLang="en-US" sz="3201" kern="0" dirty="0"/>
          </a:p>
        </p:txBody>
      </p:sp>
    </p:spTree>
    <p:extLst>
      <p:ext uri="{BB962C8B-B14F-4D97-AF65-F5344CB8AC3E}">
        <p14:creationId xmlns:p14="http://schemas.microsoft.com/office/powerpoint/2010/main" val="4151409876"/>
      </p:ext>
    </p:extLst>
  </p:cSld>
  <p:clrMapOvr>
    <a:masterClrMapping/>
  </p:clrMapOvr>
  <p:transition spd="med">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1857" y="981522"/>
            <a:ext cx="12198350" cy="489654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defRPr/>
            </a:pPr>
            <a:r>
              <a:rPr lang="zh-CN" altLang="en-US" sz="2801" b="0" kern="0" dirty="0"/>
              <a:t>从虚基类直接或间接继承的派生类中的构造函数的成员初始化列表中都要列出这个虚基类构造函数的调用。但是，只有用于建立对象的那个最派生类的构造函数调用虚基类的构造函数，而该派生类的基类中所列出的对这个虚基类的构造函数调用在执行中被忽略，这样便保证了对虚基类的子对象只初始化一次。</a:t>
            </a:r>
            <a:endParaRPr lang="en-US" altLang="zh-CN" sz="2801" b="0" kern="0" dirty="0"/>
          </a:p>
          <a:p>
            <a:pPr marL="0">
              <a:lnSpc>
                <a:spcPct val="150000"/>
              </a:lnSpc>
              <a:spcBef>
                <a:spcPts val="0"/>
              </a:spcBef>
              <a:defRPr/>
            </a:pPr>
            <a:r>
              <a:rPr lang="en-US" altLang="zh-CN" sz="2801" b="0" dirty="0"/>
              <a:t>C++</a:t>
            </a:r>
            <a:r>
              <a:rPr lang="zh-CN" altLang="en-US" sz="2801" b="0" dirty="0"/>
              <a:t>又规定，在一个成员初始化列表中出现对虚基类和非虚基类构造函数的调用，则虚基类的构造函数先于非虚基类的构造函数的执行。</a:t>
            </a:r>
          </a:p>
          <a:p>
            <a:pPr>
              <a:defRPr/>
            </a:pPr>
            <a:endParaRPr lang="zh-CN" altLang="en-US" sz="2801" kern="0" dirty="0"/>
          </a:p>
        </p:txBody>
      </p:sp>
      <p:pic>
        <p:nvPicPr>
          <p:cNvPr id="3"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77815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122511" y="70247"/>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1" name="TextBox 64"/>
          <p:cNvSpPr txBox="1">
            <a:spLocks noChangeArrowheads="1"/>
          </p:cNvSpPr>
          <p:nvPr/>
        </p:nvSpPr>
        <p:spPr bwMode="auto">
          <a:xfrm>
            <a:off x="747329" y="25797"/>
            <a:ext cx="729606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sz="3200" kern="0" dirty="0" smtClean="0"/>
              <a:t>3.</a:t>
            </a:r>
            <a:r>
              <a:rPr lang="zh-CN" altLang="en-US" sz="3201" kern="0" dirty="0"/>
              <a:t>虚基类</a:t>
            </a:r>
            <a:r>
              <a:rPr lang="zh-CN" altLang="en-US" sz="3201" kern="0" dirty="0" smtClean="0"/>
              <a:t>的构造函数 </a:t>
            </a:r>
            <a:endParaRPr lang="zh-CN" altLang="en-US" sz="3201" kern="0" dirty="0"/>
          </a:p>
        </p:txBody>
      </p:sp>
    </p:spTree>
    <p:extLst>
      <p:ext uri="{BB962C8B-B14F-4D97-AF65-F5344CB8AC3E}">
        <p14:creationId xmlns:p14="http://schemas.microsoft.com/office/powerpoint/2010/main" val="433751435"/>
      </p:ext>
    </p:extLst>
  </p:cSld>
  <p:clrMapOvr>
    <a:masterClrMapping/>
  </p:clrMapOvr>
  <p:transition spd="med">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1526117" y="981303"/>
            <a:ext cx="9146117" cy="527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000" b="1">
                <a:latin typeface="Courier New" panose="02070309020205020404" pitchFamily="49" charset="0"/>
                <a:cs typeface="Courier New" panose="02070309020205020404" pitchFamily="49" charset="0"/>
              </a:rPr>
              <a:t>      </a:t>
            </a:r>
            <a:r>
              <a:rPr kumimoji="1" lang="en-US" altLang="zh-CN" sz="2000">
                <a:latin typeface="Courier New" panose="02070309020205020404" pitchFamily="49" charset="0"/>
                <a:cs typeface="Courier New" panose="02070309020205020404" pitchFamily="49" charset="0"/>
              </a:rPr>
              <a:t>class derived</a:t>
            </a:r>
            <a:r>
              <a:rPr kumimoji="1" lang="zh-CN" altLang="en-US" sz="2000">
                <a:latin typeface="Courier New" panose="02070309020205020404" pitchFamily="49" charset="0"/>
                <a:ea typeface="楷体_GB2312" pitchFamily="49" charset="-122"/>
              </a:rPr>
              <a:t>：</a:t>
            </a:r>
            <a:r>
              <a:rPr kumimoji="1" lang="en-US" altLang="zh-CN" sz="2000">
                <a:latin typeface="Courier New" panose="02070309020205020404" pitchFamily="49" charset="0"/>
                <a:cs typeface="Courier New" panose="02070309020205020404" pitchFamily="49" charset="0"/>
              </a:rPr>
              <a:t>public base1</a:t>
            </a:r>
            <a:r>
              <a:rPr kumimoji="1" lang="zh-CN" altLang="en-US" sz="2000">
                <a:latin typeface="Courier New" panose="02070309020205020404" pitchFamily="49" charset="0"/>
                <a:ea typeface="楷体_GB2312" pitchFamily="49" charset="-122"/>
              </a:rPr>
              <a:t>，</a:t>
            </a:r>
            <a:r>
              <a:rPr kumimoji="1" lang="en-US" altLang="zh-CN" sz="2000">
                <a:latin typeface="Courier New" panose="02070309020205020404" pitchFamily="49" charset="0"/>
                <a:cs typeface="Courier New" panose="02070309020205020404" pitchFamily="49" charset="0"/>
              </a:rPr>
              <a:t>public base2	{</a:t>
            </a:r>
          </a:p>
          <a:p>
            <a:pPr algn="just"/>
            <a:r>
              <a:rPr kumimoji="1" lang="en-US" altLang="zh-CN" sz="2000">
                <a:latin typeface="Courier New" panose="02070309020205020404" pitchFamily="49" charset="0"/>
                <a:cs typeface="Courier New" panose="02070309020205020404" pitchFamily="49" charset="0"/>
              </a:rPr>
              <a:t>	public</a:t>
            </a:r>
            <a:r>
              <a:rPr kumimoji="1" lang="zh-CN" altLang="en-US" sz="2000">
                <a:latin typeface="Courier New" panose="02070309020205020404" pitchFamily="49" charset="0"/>
                <a:ea typeface="楷体_GB2312" pitchFamily="49" charset="-122"/>
              </a:rPr>
              <a:t>：</a:t>
            </a:r>
            <a:endParaRPr kumimoji="1" lang="zh-CN" altLang="en-US" sz="2000">
              <a:latin typeface="Courier New" panose="02070309020205020404" pitchFamily="49" charset="0"/>
              <a:cs typeface="Courier New" panose="02070309020205020404" pitchFamily="49" charset="0"/>
            </a:endParaRPr>
          </a:p>
          <a:p>
            <a:pPr algn="just"/>
            <a:r>
              <a:rPr kumimoji="1" lang="zh-CN" altLang="en-US" sz="2000">
                <a:latin typeface="Courier New" panose="02070309020205020404" pitchFamily="49" charset="0"/>
                <a:cs typeface="Courier New" panose="02070309020205020404" pitchFamily="49" charset="0"/>
              </a:rPr>
              <a:t>	    </a:t>
            </a:r>
            <a:r>
              <a:rPr kumimoji="1" lang="en-US" altLang="zh-CN" sz="2000">
                <a:latin typeface="Courier New" panose="02070309020205020404" pitchFamily="49" charset="0"/>
                <a:cs typeface="Courier New" panose="02070309020205020404" pitchFamily="49" charset="0"/>
              </a:rPr>
              <a:t>derived(int sa</a:t>
            </a:r>
            <a:r>
              <a:rPr kumimoji="1" lang="zh-CN" altLang="en-US" sz="2000">
                <a:latin typeface="Courier New" panose="02070309020205020404" pitchFamily="49" charset="0"/>
                <a:ea typeface="楷体_GB2312" pitchFamily="49" charset="-122"/>
              </a:rPr>
              <a:t>，</a:t>
            </a:r>
            <a:r>
              <a:rPr kumimoji="1" lang="en-US" altLang="zh-CN" sz="2000">
                <a:latin typeface="Courier New" panose="02070309020205020404" pitchFamily="49" charset="0"/>
                <a:cs typeface="Courier New" panose="02070309020205020404" pitchFamily="49" charset="0"/>
              </a:rPr>
              <a:t>int sb,int sc,int sd)</a:t>
            </a:r>
            <a:r>
              <a:rPr kumimoji="1" lang="zh-CN" altLang="en-US" sz="2000">
                <a:latin typeface="Courier New" panose="02070309020205020404" pitchFamily="49" charset="0"/>
                <a:ea typeface="楷体_GB2312" pitchFamily="49" charset="-122"/>
              </a:rPr>
              <a:t>：</a:t>
            </a:r>
            <a:endParaRPr kumimoji="1" lang="zh-CN" altLang="en-US" sz="2000">
              <a:latin typeface="Courier New" panose="02070309020205020404" pitchFamily="49" charset="0"/>
              <a:cs typeface="Courier New" panose="02070309020205020404" pitchFamily="49" charset="0"/>
            </a:endParaRPr>
          </a:p>
          <a:p>
            <a:pPr algn="just"/>
            <a:r>
              <a:rPr kumimoji="1" lang="zh-CN" altLang="en-US" sz="2000">
                <a:latin typeface="Courier New" panose="02070309020205020404" pitchFamily="49" charset="0"/>
                <a:cs typeface="Courier New" panose="02070309020205020404" pitchFamily="49" charset="0"/>
              </a:rPr>
              <a:t>	        </a:t>
            </a:r>
            <a:r>
              <a:rPr kumimoji="1" lang="en-US" altLang="zh-CN" sz="2000">
                <a:solidFill>
                  <a:srgbClr val="FF0000"/>
                </a:solidFill>
                <a:latin typeface="Courier New" panose="02070309020205020404" pitchFamily="49" charset="0"/>
                <a:cs typeface="Courier New" panose="02070309020205020404" pitchFamily="49" charset="0"/>
              </a:rPr>
              <a:t>base(sa)</a:t>
            </a:r>
            <a:r>
              <a:rPr kumimoji="1" lang="en-US" altLang="zh-CN" sz="2000">
                <a:solidFill>
                  <a:schemeClr val="accent2"/>
                </a:solidFill>
                <a:latin typeface="Courier New" panose="02070309020205020404" pitchFamily="49" charset="0"/>
                <a:cs typeface="Courier New" panose="02070309020205020404" pitchFamily="49" charset="0"/>
              </a:rPr>
              <a:t>,</a:t>
            </a:r>
            <a:r>
              <a:rPr kumimoji="1" lang="en-US" altLang="zh-CN" sz="2000">
                <a:latin typeface="Courier New" panose="02070309020205020404" pitchFamily="49" charset="0"/>
                <a:cs typeface="Courier New" panose="02070309020205020404" pitchFamily="49" charset="0"/>
              </a:rPr>
              <a:t>base1(sa,sb),base2(sa,sc)</a:t>
            </a:r>
          </a:p>
          <a:p>
            <a:pPr algn="just"/>
            <a:r>
              <a:rPr kumimoji="1" lang="en-US" altLang="zh-CN" sz="2000">
                <a:latin typeface="Courier New" panose="02070309020205020404" pitchFamily="49" charset="0"/>
                <a:cs typeface="Courier New" panose="02070309020205020404" pitchFamily="49" charset="0"/>
              </a:rPr>
              <a:t>	    {</a:t>
            </a:r>
          </a:p>
          <a:p>
            <a:pPr algn="just"/>
            <a:r>
              <a:rPr kumimoji="1" lang="en-US" altLang="zh-CN" sz="2000">
                <a:latin typeface="Courier New" panose="02070309020205020404" pitchFamily="49" charset="0"/>
                <a:cs typeface="Courier New" panose="02070309020205020404" pitchFamily="49" charset="0"/>
              </a:rPr>
              <a:t>	        d=sd;</a:t>
            </a:r>
          </a:p>
          <a:p>
            <a:pPr algn="just"/>
            <a:r>
              <a:rPr kumimoji="1" lang="en-US" altLang="zh-CN" sz="2000">
                <a:latin typeface="Courier New" panose="02070309020205020404" pitchFamily="49" charset="0"/>
                <a:cs typeface="Courier New" panose="02070309020205020404" pitchFamily="49" charset="0"/>
              </a:rPr>
              <a:t>	        cout&lt;&lt;"Constructing derived"&lt;&lt;endl;</a:t>
            </a:r>
          </a:p>
          <a:p>
            <a:pPr algn="just"/>
            <a:r>
              <a:rPr kumimoji="1" lang="en-US" altLang="zh-CN" sz="2000">
                <a:latin typeface="Courier New" panose="02070309020205020404" pitchFamily="49" charset="0"/>
                <a:cs typeface="Courier New" panose="02070309020205020404" pitchFamily="49" charset="0"/>
              </a:rPr>
              <a:t>	    }</a:t>
            </a:r>
          </a:p>
          <a:p>
            <a:pPr algn="just"/>
            <a:r>
              <a:rPr kumimoji="1" lang="en-US" altLang="zh-CN" sz="2000">
                <a:latin typeface="Courier New" panose="02070309020205020404" pitchFamily="49" charset="0"/>
                <a:cs typeface="Courier New" panose="02070309020205020404" pitchFamily="49" charset="0"/>
              </a:rPr>
              <a:t>      private</a:t>
            </a:r>
            <a:r>
              <a:rPr kumimoji="1" lang="zh-CN" altLang="en-US" sz="2000">
                <a:latin typeface="Courier New" panose="02070309020205020404" pitchFamily="49" charset="0"/>
                <a:ea typeface="楷体_GB2312" pitchFamily="49" charset="-122"/>
              </a:rPr>
              <a:t>：</a:t>
            </a:r>
            <a:endParaRPr kumimoji="1" lang="zh-CN" altLang="en-US" sz="2000">
              <a:latin typeface="Courier New" panose="02070309020205020404" pitchFamily="49" charset="0"/>
              <a:cs typeface="Courier New" panose="02070309020205020404" pitchFamily="49" charset="0"/>
            </a:endParaRPr>
          </a:p>
          <a:p>
            <a:pPr algn="just"/>
            <a:r>
              <a:rPr kumimoji="1" lang="zh-CN" altLang="en-US" sz="2000">
                <a:latin typeface="Courier New" panose="02070309020205020404" pitchFamily="49" charset="0"/>
                <a:cs typeface="Courier New" panose="02070309020205020404" pitchFamily="49" charset="0"/>
              </a:rPr>
              <a:t>	    </a:t>
            </a:r>
            <a:r>
              <a:rPr kumimoji="1" lang="en-US" altLang="zh-CN" sz="2000">
                <a:latin typeface="Courier New" panose="02070309020205020404" pitchFamily="49" charset="0"/>
                <a:cs typeface="Courier New" panose="02070309020205020404" pitchFamily="49" charset="0"/>
              </a:rPr>
              <a:t>int d;</a:t>
            </a:r>
          </a:p>
          <a:p>
            <a:pPr algn="just"/>
            <a:r>
              <a:rPr kumimoji="1" lang="en-US" altLang="zh-CN" sz="2000">
                <a:latin typeface="Courier New" panose="02070309020205020404" pitchFamily="49" charset="0"/>
                <a:cs typeface="Courier New" panose="02070309020205020404" pitchFamily="49" charset="0"/>
              </a:rPr>
              <a:t>	};</a:t>
            </a:r>
          </a:p>
          <a:p>
            <a:pPr algn="just"/>
            <a:r>
              <a:rPr kumimoji="1" lang="en-US" altLang="zh-CN" sz="2000">
                <a:latin typeface="Courier New" panose="02070309020205020404" pitchFamily="49" charset="0"/>
                <a:cs typeface="Courier New" panose="02070309020205020404" pitchFamily="49" charset="0"/>
              </a:rPr>
              <a:t>	main()</a:t>
            </a:r>
          </a:p>
          <a:p>
            <a:pPr algn="just"/>
            <a:r>
              <a:rPr kumimoji="1" lang="en-US" altLang="zh-CN" sz="2000">
                <a:latin typeface="Courier New" panose="02070309020205020404" pitchFamily="49" charset="0"/>
                <a:cs typeface="Courier New" panose="02070309020205020404" pitchFamily="49" charset="0"/>
              </a:rPr>
              <a:t>	{</a:t>
            </a:r>
          </a:p>
          <a:p>
            <a:pPr algn="just"/>
            <a:r>
              <a:rPr kumimoji="1" lang="en-US" altLang="zh-CN" sz="2000">
                <a:latin typeface="Courier New" panose="02070309020205020404" pitchFamily="49" charset="0"/>
                <a:cs typeface="Courier New" panose="02070309020205020404" pitchFamily="49" charset="0"/>
              </a:rPr>
              <a:t>	  derived obj(2,4,6,8);</a:t>
            </a:r>
          </a:p>
          <a:p>
            <a:pPr algn="just"/>
            <a:r>
              <a:rPr kumimoji="1" lang="en-US" altLang="zh-CN" sz="2000">
                <a:latin typeface="Courier New" panose="02070309020205020404" pitchFamily="49" charset="0"/>
                <a:cs typeface="Courier New" panose="02070309020205020404" pitchFamily="49" charset="0"/>
              </a:rPr>
              <a:t>	  return 0;</a:t>
            </a:r>
          </a:p>
          <a:p>
            <a:pPr algn="just"/>
            <a:r>
              <a:rPr kumimoji="1" lang="en-US" altLang="zh-CN" sz="2000">
                <a:latin typeface="Courier New" panose="02070309020205020404" pitchFamily="49" charset="0"/>
                <a:cs typeface="Courier New" panose="02070309020205020404" pitchFamily="49" charset="0"/>
              </a:rPr>
              <a:t>	}</a:t>
            </a:r>
          </a:p>
          <a:p>
            <a:endParaRPr kumimoji="1" lang="en-US" altLang="zh-CN" sz="2000"/>
          </a:p>
        </p:txBody>
      </p:sp>
      <p:sp>
        <p:nvSpPr>
          <p:cNvPr id="4" name="Rectangle 3"/>
          <p:cNvSpPr>
            <a:spLocks noChangeArrowheads="1"/>
          </p:cNvSpPr>
          <p:nvPr/>
        </p:nvSpPr>
        <p:spPr bwMode="auto">
          <a:xfrm>
            <a:off x="6891522" y="4869991"/>
            <a:ext cx="3169383" cy="151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latin typeface="Courier New" panose="02070309020205020404" pitchFamily="49" charset="0"/>
                <a:cs typeface="Courier New" panose="02070309020205020404" pitchFamily="49" charset="0"/>
              </a:rPr>
              <a:t>Constructing base</a:t>
            </a:r>
          </a:p>
          <a:p>
            <a:pPr eaLnBrk="1" hangingPunct="1"/>
            <a:r>
              <a:rPr kumimoji="1" lang="en-US" altLang="zh-CN" sz="2000" b="1">
                <a:latin typeface="Courier New" panose="02070309020205020404" pitchFamily="49" charset="0"/>
                <a:cs typeface="Courier New" panose="02070309020205020404" pitchFamily="49" charset="0"/>
              </a:rPr>
              <a:t>Constructing base1</a:t>
            </a:r>
          </a:p>
          <a:p>
            <a:pPr eaLnBrk="1" hangingPunct="1"/>
            <a:r>
              <a:rPr kumimoji="1" lang="en-US" altLang="zh-CN" sz="2000" b="1">
                <a:latin typeface="Courier New" panose="02070309020205020404" pitchFamily="49" charset="0"/>
                <a:cs typeface="Courier New" panose="02070309020205020404" pitchFamily="49" charset="0"/>
              </a:rPr>
              <a:t>Constructing base2</a:t>
            </a:r>
          </a:p>
          <a:p>
            <a:pPr eaLnBrk="1" hangingPunct="1"/>
            <a:r>
              <a:rPr kumimoji="1" lang="en-US" altLang="zh-CN" sz="2000" b="1">
                <a:latin typeface="Courier New" panose="02070309020205020404" pitchFamily="49" charset="0"/>
                <a:cs typeface="Courier New" panose="02070309020205020404" pitchFamily="49" charset="0"/>
              </a:rPr>
              <a:t>Constructing derived</a:t>
            </a:r>
          </a:p>
        </p:txBody>
      </p:sp>
      <p:pic>
        <p:nvPicPr>
          <p:cNvPr id="5" name="矩形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3" y="-26590"/>
            <a:ext cx="9691344"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a:grpSpLocks/>
          </p:cNvGrpSpPr>
          <p:nvPr/>
        </p:nvGrpSpPr>
        <p:grpSpPr bwMode="auto">
          <a:xfrm>
            <a:off x="122511" y="70247"/>
            <a:ext cx="466725" cy="468313"/>
            <a:chOff x="1192404" y="608225"/>
            <a:chExt cx="1755828" cy="1759616"/>
          </a:xfrm>
        </p:grpSpPr>
        <p:grpSp>
          <p:nvGrpSpPr>
            <p:cNvPr id="7" name="组合 79"/>
            <p:cNvGrpSpPr>
              <a:grpSpLocks/>
            </p:cNvGrpSpPr>
            <p:nvPr/>
          </p:nvGrpSpPr>
          <p:grpSpPr bwMode="auto">
            <a:xfrm>
              <a:off x="1192404" y="608225"/>
              <a:ext cx="1755828" cy="1759616"/>
              <a:chOff x="6379729" y="2488774"/>
              <a:chExt cx="2513016" cy="2513016"/>
            </a:xfrm>
          </p:grpSpPr>
          <p:sp>
            <p:nvSpPr>
              <p:cNvPr id="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 name="任意多边形 83"/>
              <p:cNvGrpSpPr>
                <a:grpSpLocks/>
              </p:cNvGrpSpPr>
              <p:nvPr/>
            </p:nvGrpSpPr>
            <p:grpSpPr bwMode="auto">
              <a:xfrm>
                <a:off x="6397313" y="2490687"/>
                <a:ext cx="2505748" cy="2500354"/>
                <a:chOff x="1883664" y="1987296"/>
                <a:chExt cx="1322832" cy="1322832"/>
              </a:xfrm>
            </p:grpSpPr>
            <p:pic>
              <p:nvPicPr>
                <p:cNvPr id="11"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p>
              </p:txBody>
            </p:sp>
          </p:grpSp>
        </p:grpSp>
        <p:sp>
          <p:nvSpPr>
            <p:cNvPr id="8"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p>
          </p:txBody>
        </p:sp>
      </p:grpSp>
      <p:sp>
        <p:nvSpPr>
          <p:cNvPr id="13" name="TextBox 64"/>
          <p:cNvSpPr txBox="1">
            <a:spLocks noChangeArrowheads="1"/>
          </p:cNvSpPr>
          <p:nvPr/>
        </p:nvSpPr>
        <p:spPr bwMode="auto">
          <a:xfrm>
            <a:off x="747329" y="25797"/>
            <a:ext cx="8736222"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zh-CN" altLang="en-US" sz="3200" kern="0" dirty="0" smtClean="0"/>
              <a:t>例</a:t>
            </a:r>
            <a:r>
              <a:rPr lang="en-US" altLang="zh-CN" sz="3200" kern="0" dirty="0" smtClean="0"/>
              <a:t>6.18 </a:t>
            </a:r>
            <a:r>
              <a:rPr lang="zh-CN" altLang="en-US" sz="3200" kern="0" dirty="0" smtClean="0"/>
              <a:t>虚基类例子</a:t>
            </a:r>
            <a:endParaRPr lang="zh-CN" altLang="en-US" sz="3201" kern="0" dirty="0"/>
          </a:p>
        </p:txBody>
      </p:sp>
    </p:spTree>
    <p:extLst>
      <p:ext uri="{BB962C8B-B14F-4D97-AF65-F5344CB8AC3E}">
        <p14:creationId xmlns:p14="http://schemas.microsoft.com/office/powerpoint/2010/main" val="8618196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824" name="Picture 72" descr="未标题-8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685800"/>
            <a:ext cx="4103688" cy="3535363"/>
          </a:xfrm>
          <a:prstGeom prst="rect">
            <a:avLst/>
          </a:prstGeom>
          <a:noFill/>
          <a:extLst>
            <a:ext uri="{909E8E84-426E-40DD-AFC4-6F175D3DCCD1}">
              <a14:hiddenFill xmlns:a14="http://schemas.microsoft.com/office/drawing/2010/main">
                <a:solidFill>
                  <a:srgbClr val="FFFFFF"/>
                </a:solidFill>
              </a14:hiddenFill>
            </a:ext>
          </a:extLst>
        </p:spPr>
      </p:pic>
      <p:sp>
        <p:nvSpPr>
          <p:cNvPr id="970756" name="文本框 45"/>
          <p:cNvSpPr txBox="1">
            <a:spLocks noChangeArrowheads="1"/>
          </p:cNvSpPr>
          <p:nvPr/>
        </p:nvSpPr>
        <p:spPr bwMode="auto">
          <a:xfrm>
            <a:off x="3028950" y="49895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117" tIns="46058" rIns="92117" bIns="46058">
            <a:spAutoFit/>
          </a:bodyPr>
          <a:lstStyle>
            <a:lvl1pPr defTabSz="1228725" eaLnBrk="0" hangingPunct="0">
              <a:defRPr>
                <a:solidFill>
                  <a:schemeClr val="tx1"/>
                </a:solidFill>
                <a:latin typeface="Arial" pitchFamily="34" charset="0"/>
                <a:ea typeface="宋体" pitchFamily="2" charset="-122"/>
              </a:defRPr>
            </a:lvl1pPr>
            <a:lvl2pPr marL="998538" indent="-384175" defTabSz="1228725" eaLnBrk="0" hangingPunct="0">
              <a:defRPr>
                <a:solidFill>
                  <a:schemeClr val="tx1"/>
                </a:solidFill>
                <a:latin typeface="Arial" pitchFamily="34" charset="0"/>
                <a:ea typeface="宋体" pitchFamily="2" charset="-122"/>
              </a:defRPr>
            </a:lvl2pPr>
            <a:lvl3pPr marL="1535113" indent="-306388" defTabSz="1228725" eaLnBrk="0" hangingPunct="0">
              <a:defRPr>
                <a:solidFill>
                  <a:schemeClr val="tx1"/>
                </a:solidFill>
                <a:latin typeface="Arial" pitchFamily="34" charset="0"/>
                <a:ea typeface="宋体" pitchFamily="2" charset="-122"/>
              </a:defRPr>
            </a:lvl3pPr>
            <a:lvl4pPr marL="2149475" indent="-306388" defTabSz="1228725" eaLnBrk="0" hangingPunct="0">
              <a:defRPr>
                <a:solidFill>
                  <a:schemeClr val="tx1"/>
                </a:solidFill>
                <a:latin typeface="Arial" pitchFamily="34" charset="0"/>
                <a:ea typeface="宋体" pitchFamily="2" charset="-122"/>
              </a:defRPr>
            </a:lvl4pPr>
            <a:lvl5pPr marL="2763838" indent="-307975" defTabSz="1228725" eaLnBrk="0" hangingPunct="0">
              <a:defRPr>
                <a:solidFill>
                  <a:schemeClr val="tx1"/>
                </a:solidFill>
                <a:latin typeface="Arial" pitchFamily="34" charset="0"/>
                <a:ea typeface="宋体" pitchFamily="2" charset="-122"/>
              </a:defRPr>
            </a:lvl5pPr>
            <a:lvl6pPr marL="3221038" indent="-307975" defTabSz="1228725" eaLnBrk="0" fontAlgn="base" hangingPunct="0">
              <a:spcBef>
                <a:spcPct val="0"/>
              </a:spcBef>
              <a:spcAft>
                <a:spcPct val="0"/>
              </a:spcAft>
              <a:defRPr>
                <a:solidFill>
                  <a:schemeClr val="tx1"/>
                </a:solidFill>
                <a:latin typeface="Arial" pitchFamily="34" charset="0"/>
                <a:ea typeface="宋体" pitchFamily="2" charset="-122"/>
              </a:defRPr>
            </a:lvl6pPr>
            <a:lvl7pPr marL="3678238" indent="-307975" defTabSz="1228725" eaLnBrk="0" fontAlgn="base" hangingPunct="0">
              <a:spcBef>
                <a:spcPct val="0"/>
              </a:spcBef>
              <a:spcAft>
                <a:spcPct val="0"/>
              </a:spcAft>
              <a:defRPr>
                <a:solidFill>
                  <a:schemeClr val="tx1"/>
                </a:solidFill>
                <a:latin typeface="Arial" pitchFamily="34" charset="0"/>
                <a:ea typeface="宋体" pitchFamily="2" charset="-122"/>
              </a:defRPr>
            </a:lvl7pPr>
            <a:lvl8pPr marL="4135438" indent="-307975" defTabSz="1228725" eaLnBrk="0" fontAlgn="base" hangingPunct="0">
              <a:spcBef>
                <a:spcPct val="0"/>
              </a:spcBef>
              <a:spcAft>
                <a:spcPct val="0"/>
              </a:spcAft>
              <a:defRPr>
                <a:solidFill>
                  <a:schemeClr val="tx1"/>
                </a:solidFill>
                <a:latin typeface="Arial" pitchFamily="34" charset="0"/>
                <a:ea typeface="宋体" pitchFamily="2" charset="-122"/>
              </a:defRPr>
            </a:lvl8pPr>
            <a:lvl9pPr marL="4592638" indent="-307975" defTabSz="1228725"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solidFill>
                <a:srgbClr val="FEB54F"/>
              </a:solidFill>
              <a:latin typeface="微软雅黑" pitchFamily="34" charset="-122"/>
              <a:ea typeface="微软雅黑" pitchFamily="34" charset="-122"/>
            </a:endParaRPr>
          </a:p>
        </p:txBody>
      </p:sp>
      <p:sp>
        <p:nvSpPr>
          <p:cNvPr id="970757" name="矩形 134"/>
          <p:cNvSpPr>
            <a:spLocks noChangeArrowheads="1"/>
          </p:cNvSpPr>
          <p:nvPr/>
        </p:nvSpPr>
        <p:spPr bwMode="auto">
          <a:xfrm>
            <a:off x="4946650" y="1162050"/>
            <a:ext cx="1912938" cy="2051050"/>
          </a:xfrm>
          <a:prstGeom prst="rect">
            <a:avLst/>
          </a:prstGeom>
          <a:noFill/>
          <a:ln>
            <a:noFill/>
          </a:ln>
          <a:effectLst>
            <a:outerShdw dist="508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92" tIns="34295" rIns="68592" bIns="34295">
            <a:spAutoFit/>
          </a:bodyPr>
          <a:lstStyle/>
          <a:p>
            <a:pPr algn="ctr" defTabSz="685800"/>
            <a:r>
              <a:rPr lang="en-US" altLang="zh-CN" sz="13000" b="1" dirty="0" smtClean="0">
                <a:solidFill>
                  <a:schemeClr val="bg1"/>
                </a:solidFill>
                <a:latin typeface="微软雅黑" pitchFamily="34" charset="-122"/>
                <a:ea typeface="微软雅黑" pitchFamily="34" charset="-122"/>
                <a:cs typeface="方正兰亭细黑_GBK"/>
                <a:sym typeface="微软雅黑" pitchFamily="34" charset="-122"/>
              </a:rPr>
              <a:t>6</a:t>
            </a:r>
            <a:endParaRPr lang="en-US" altLang="zh-CN" sz="13000" b="1" dirty="0">
              <a:solidFill>
                <a:schemeClr val="bg1"/>
              </a:solidFill>
              <a:latin typeface="微软雅黑" pitchFamily="34" charset="-122"/>
              <a:ea typeface="微软雅黑" pitchFamily="34" charset="-122"/>
              <a:cs typeface="方正兰亭细黑_GBK"/>
              <a:sym typeface="微软雅黑" pitchFamily="34" charset="-122"/>
            </a:endParaRPr>
          </a:p>
        </p:txBody>
      </p:sp>
      <p:grpSp>
        <p:nvGrpSpPr>
          <p:cNvPr id="91" name="组合 90"/>
          <p:cNvGrpSpPr>
            <a:grpSpLocks/>
          </p:cNvGrpSpPr>
          <p:nvPr/>
        </p:nvGrpSpPr>
        <p:grpSpPr bwMode="auto">
          <a:xfrm>
            <a:off x="4216400" y="944563"/>
            <a:ext cx="466725" cy="468312"/>
            <a:chOff x="1192404" y="608225"/>
            <a:chExt cx="1755828" cy="1759616"/>
          </a:xfrm>
        </p:grpSpPr>
        <p:grpSp>
          <p:nvGrpSpPr>
            <p:cNvPr id="970759" name="组合 79"/>
            <p:cNvGrpSpPr>
              <a:grpSpLocks/>
            </p:cNvGrpSpPr>
            <p:nvPr/>
          </p:nvGrpSpPr>
          <p:grpSpPr bwMode="auto">
            <a:xfrm>
              <a:off x="1192404" y="608225"/>
              <a:ext cx="1755828" cy="1759616"/>
              <a:chOff x="6379729" y="2488774"/>
              <a:chExt cx="2513016" cy="2513016"/>
            </a:xfrm>
          </p:grpSpPr>
          <p:sp>
            <p:nvSpPr>
              <p:cNvPr id="94"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5" name="任意多边形 83"/>
              <p:cNvGrpSpPr>
                <a:grpSpLocks/>
              </p:cNvGrpSpPr>
              <p:nvPr/>
            </p:nvGrpSpPr>
            <p:grpSpPr bwMode="auto">
              <a:xfrm>
                <a:off x="6397313" y="2490687"/>
                <a:ext cx="2505748" cy="2500354"/>
                <a:chOff x="1883664" y="1987296"/>
                <a:chExt cx="1322832" cy="1322832"/>
              </a:xfrm>
            </p:grpSpPr>
            <p:pic>
              <p:nvPicPr>
                <p:cNvPr id="970762" name="任意多边形 8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63" name="Text Box 11"/>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3"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96" name="组合 95"/>
          <p:cNvGrpSpPr>
            <a:grpSpLocks/>
          </p:cNvGrpSpPr>
          <p:nvPr/>
        </p:nvGrpSpPr>
        <p:grpSpPr bwMode="auto">
          <a:xfrm>
            <a:off x="4095750" y="2278063"/>
            <a:ext cx="552450" cy="554037"/>
            <a:chOff x="1192404" y="608225"/>
            <a:chExt cx="1755828" cy="1759616"/>
          </a:xfrm>
        </p:grpSpPr>
        <p:grpSp>
          <p:nvGrpSpPr>
            <p:cNvPr id="970768" name="组合 79"/>
            <p:cNvGrpSpPr>
              <a:grpSpLocks/>
            </p:cNvGrpSpPr>
            <p:nvPr/>
          </p:nvGrpSpPr>
          <p:grpSpPr bwMode="auto">
            <a:xfrm>
              <a:off x="1192404" y="608225"/>
              <a:ext cx="1755828" cy="1759616"/>
              <a:chOff x="6379729" y="2488774"/>
              <a:chExt cx="2513016" cy="2513016"/>
            </a:xfrm>
          </p:grpSpPr>
          <p:sp>
            <p:nvSpPr>
              <p:cNvPr id="99"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0" name="任意多边形 83"/>
              <p:cNvGrpSpPr>
                <a:grpSpLocks/>
              </p:cNvGrpSpPr>
              <p:nvPr/>
            </p:nvGrpSpPr>
            <p:grpSpPr bwMode="auto">
              <a:xfrm>
                <a:off x="6393826" y="2490687"/>
                <a:ext cx="2505748" cy="2500354"/>
                <a:chOff x="2950464" y="1987296"/>
                <a:chExt cx="1322832" cy="1322832"/>
              </a:xfrm>
            </p:grpSpPr>
            <p:pic>
              <p:nvPicPr>
                <p:cNvPr id="970771" name="任意多边形 8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04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72" name="Text Box 20"/>
                <p:cNvSpPr txBox="1">
                  <a:spLocks noChangeArrowheads="1"/>
                </p:cNvSpPr>
                <p:nvPr/>
              </p:nvSpPr>
              <p:spPr bwMode="auto">
                <a:xfrm rot="16377237">
                  <a:off x="2957338"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8" name="椭圆 80"/>
            <p:cNvSpPr/>
            <p:nvPr/>
          </p:nvSpPr>
          <p:spPr bwMode="auto">
            <a:xfrm>
              <a:off x="1449791" y="856764"/>
              <a:ext cx="1268851" cy="1271594"/>
            </a:xfrm>
            <a:prstGeom prst="ellipse">
              <a:avLst/>
            </a:prstGeom>
            <a:solidFill>
              <a:srgbClr val="FFC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1" name="组合 100"/>
          <p:cNvGrpSpPr>
            <a:grpSpLocks/>
          </p:cNvGrpSpPr>
          <p:nvPr/>
        </p:nvGrpSpPr>
        <p:grpSpPr bwMode="auto">
          <a:xfrm>
            <a:off x="7383463" y="2493963"/>
            <a:ext cx="527050" cy="528637"/>
            <a:chOff x="1192404" y="608225"/>
            <a:chExt cx="1755828" cy="1759616"/>
          </a:xfrm>
        </p:grpSpPr>
        <p:grpSp>
          <p:nvGrpSpPr>
            <p:cNvPr id="970777" name="组合 79"/>
            <p:cNvGrpSpPr>
              <a:grpSpLocks/>
            </p:cNvGrpSpPr>
            <p:nvPr/>
          </p:nvGrpSpPr>
          <p:grpSpPr bwMode="auto">
            <a:xfrm>
              <a:off x="1192404" y="608225"/>
              <a:ext cx="1755828" cy="1759616"/>
              <a:chOff x="6379729" y="2488774"/>
              <a:chExt cx="2513016" cy="2513016"/>
            </a:xfrm>
          </p:grpSpPr>
          <p:sp>
            <p:nvSpPr>
              <p:cNvPr id="104" name="任意多边形 82"/>
              <p:cNvSpPr/>
              <p:nvPr/>
            </p:nvSpPr>
            <p:spPr>
              <a:xfrm rot="3738964">
                <a:off x="6379727" y="2488776"/>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05" name="任意多边形 83"/>
              <p:cNvGrpSpPr>
                <a:grpSpLocks/>
              </p:cNvGrpSpPr>
              <p:nvPr/>
            </p:nvGrpSpPr>
            <p:grpSpPr bwMode="auto">
              <a:xfrm>
                <a:off x="6401157" y="2490687"/>
                <a:ext cx="2494201" cy="2500354"/>
                <a:chOff x="4005072" y="1987296"/>
                <a:chExt cx="1316736" cy="1322832"/>
              </a:xfrm>
            </p:grpSpPr>
            <p:pic>
              <p:nvPicPr>
                <p:cNvPr id="970780" name="任意多边形 8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5072"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81" name="Text Box 29"/>
                <p:cNvSpPr txBox="1">
                  <a:spLocks noChangeArrowheads="1"/>
                </p:cNvSpPr>
                <p:nvPr/>
              </p:nvSpPr>
              <p:spPr bwMode="auto">
                <a:xfrm rot="16377237">
                  <a:off x="4008076"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3" name="椭圆 80"/>
            <p:cNvSpPr/>
            <p:nvPr/>
          </p:nvSpPr>
          <p:spPr bwMode="auto">
            <a:xfrm>
              <a:off x="1449791" y="856764"/>
              <a:ext cx="1268851" cy="1271594"/>
            </a:xfrm>
            <a:prstGeom prst="ellipse">
              <a:avLst/>
            </a:prstGeom>
            <a:solidFill>
              <a:srgbClr val="FD7104"/>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16" name="组合 115"/>
          <p:cNvGrpSpPr>
            <a:grpSpLocks/>
          </p:cNvGrpSpPr>
          <p:nvPr/>
        </p:nvGrpSpPr>
        <p:grpSpPr bwMode="auto">
          <a:xfrm>
            <a:off x="7312025" y="1557338"/>
            <a:ext cx="466725" cy="468312"/>
            <a:chOff x="1192404" y="608225"/>
            <a:chExt cx="1755828" cy="1759616"/>
          </a:xfrm>
        </p:grpSpPr>
        <p:grpSp>
          <p:nvGrpSpPr>
            <p:cNvPr id="970786" name="组合 79"/>
            <p:cNvGrpSpPr>
              <a:grpSpLocks/>
            </p:cNvGrpSpPr>
            <p:nvPr/>
          </p:nvGrpSpPr>
          <p:grpSpPr bwMode="auto">
            <a:xfrm>
              <a:off x="1192404" y="608225"/>
              <a:ext cx="1755828" cy="1759616"/>
              <a:chOff x="6379729" y="2488774"/>
              <a:chExt cx="2513016" cy="2513016"/>
            </a:xfrm>
          </p:grpSpPr>
          <p:sp>
            <p:nvSpPr>
              <p:cNvPr id="119" name="任意多边形 82"/>
              <p:cNvSpPr/>
              <p:nvPr/>
            </p:nvSpPr>
            <p:spPr>
              <a:xfrm rot="3738964">
                <a:off x="6379732" y="2488771"/>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20" name="任意多边形 83"/>
              <p:cNvGrpSpPr>
                <a:grpSpLocks/>
              </p:cNvGrpSpPr>
              <p:nvPr/>
            </p:nvGrpSpPr>
            <p:grpSpPr bwMode="auto">
              <a:xfrm>
                <a:off x="6393371" y="2490687"/>
                <a:ext cx="2505748" cy="2500354"/>
                <a:chOff x="7150608" y="1987296"/>
                <a:chExt cx="1322832" cy="1322832"/>
              </a:xfrm>
            </p:grpSpPr>
            <p:pic>
              <p:nvPicPr>
                <p:cNvPr id="970789" name="任意多边形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0608"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0" name="Text Box 38"/>
                <p:cNvSpPr txBox="1">
                  <a:spLocks noChangeArrowheads="1"/>
                </p:cNvSpPr>
                <p:nvPr/>
              </p:nvSpPr>
              <p:spPr bwMode="auto">
                <a:xfrm rot="16377237">
                  <a:off x="7157722"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8" name="椭圆 80"/>
            <p:cNvSpPr/>
            <p:nvPr/>
          </p:nvSpPr>
          <p:spPr bwMode="auto">
            <a:xfrm>
              <a:off x="1449791" y="856764"/>
              <a:ext cx="1268851" cy="1271594"/>
            </a:xfrm>
            <a:prstGeom prst="ellipse">
              <a:avLst/>
            </a:prstGeom>
            <a:solidFill>
              <a:srgbClr val="C0000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106" name="组合 105"/>
          <p:cNvGrpSpPr>
            <a:grpSpLocks/>
          </p:cNvGrpSpPr>
          <p:nvPr/>
        </p:nvGrpSpPr>
        <p:grpSpPr bwMode="auto">
          <a:xfrm>
            <a:off x="3927475" y="2997200"/>
            <a:ext cx="466725" cy="468313"/>
            <a:chOff x="1192404" y="608225"/>
            <a:chExt cx="1755828" cy="1759616"/>
          </a:xfrm>
        </p:grpSpPr>
        <p:grpSp>
          <p:nvGrpSpPr>
            <p:cNvPr id="970795" name="组合 79"/>
            <p:cNvGrpSpPr>
              <a:grpSpLocks/>
            </p:cNvGrpSpPr>
            <p:nvPr/>
          </p:nvGrpSpPr>
          <p:grpSpPr bwMode="auto">
            <a:xfrm>
              <a:off x="1192404" y="608225"/>
              <a:ext cx="1755828" cy="1759616"/>
              <a:chOff x="6379729" y="2488774"/>
              <a:chExt cx="2513016" cy="2513016"/>
            </a:xfrm>
          </p:grpSpPr>
          <p:sp>
            <p:nvSpPr>
              <p:cNvPr id="10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0" name="任意多边形 83"/>
              <p:cNvGrpSpPr>
                <a:grpSpLocks/>
              </p:cNvGrpSpPr>
              <p:nvPr/>
            </p:nvGrpSpPr>
            <p:grpSpPr bwMode="auto">
              <a:xfrm>
                <a:off x="6393188" y="2490687"/>
                <a:ext cx="2505748" cy="2500354"/>
                <a:chOff x="5096256" y="1987296"/>
                <a:chExt cx="1322832" cy="1322832"/>
              </a:xfrm>
            </p:grpSpPr>
            <p:pic>
              <p:nvPicPr>
                <p:cNvPr id="970798" name="任意多边形 8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96256"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799" name="Text Box 47"/>
                <p:cNvSpPr txBox="1">
                  <a:spLocks noChangeArrowheads="1"/>
                </p:cNvSpPr>
                <p:nvPr/>
              </p:nvSpPr>
              <p:spPr bwMode="auto">
                <a:xfrm rot="16377237">
                  <a:off x="510346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08" name="椭圆 80"/>
            <p:cNvSpPr/>
            <p:nvPr/>
          </p:nvSpPr>
          <p:spPr bwMode="auto">
            <a:xfrm>
              <a:off x="1449791" y="856764"/>
              <a:ext cx="1268851" cy="1271594"/>
            </a:xfrm>
            <a:prstGeom prst="ellipse">
              <a:avLst/>
            </a:prstGeom>
            <a:solidFill>
              <a:srgbClr val="595859"/>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grpSp>
        <p:nvGrpSpPr>
          <p:cNvPr id="51" name="组合 50"/>
          <p:cNvGrpSpPr/>
          <p:nvPr/>
        </p:nvGrpSpPr>
        <p:grpSpPr>
          <a:xfrm>
            <a:off x="7860620" y="1855169"/>
            <a:ext cx="461248" cy="46124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2" name="组合 50"/>
          <p:cNvGrpSpPr/>
          <p:nvPr/>
        </p:nvGrpSpPr>
        <p:grpSpPr>
          <a:xfrm>
            <a:off x="3755345" y="1628156"/>
            <a:ext cx="461248" cy="461249"/>
            <a:chOff x="304800" y="673100"/>
            <a:chExt cx="4000500" cy="4000500"/>
          </a:xfrm>
          <a:effectLst>
            <a:outerShdw blurRad="444500" dist="254000" dir="8100000" algn="tr" rotWithShape="0">
              <a:prstClr val="black">
                <a:alpha val="50000"/>
              </a:prstClr>
            </a:outerShdw>
          </a:effectLst>
        </p:grpSpPr>
        <p:sp>
          <p:nvSpPr>
            <p:cNvPr id="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6" name="组合 50"/>
          <p:cNvGrpSpPr/>
          <p:nvPr/>
        </p:nvGrpSpPr>
        <p:grpSpPr>
          <a:xfrm>
            <a:off x="7532497" y="3277970"/>
            <a:ext cx="365196" cy="365197"/>
            <a:chOff x="304800" y="673100"/>
            <a:chExt cx="4000500" cy="4000500"/>
          </a:xfrm>
          <a:effectLst>
            <a:outerShdw blurRad="444500" dist="254000" dir="8100000" algn="tr" rotWithShape="0">
              <a:prstClr val="black">
                <a:alpha val="50000"/>
              </a:prstClr>
            </a:outerShdw>
          </a:effectLst>
        </p:grpSpPr>
        <p:sp>
          <p:nvSpPr>
            <p:cNvPr id="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9" name="组合 50"/>
          <p:cNvGrpSpPr/>
          <p:nvPr/>
        </p:nvGrpSpPr>
        <p:grpSpPr>
          <a:xfrm>
            <a:off x="3300679" y="2138904"/>
            <a:ext cx="405218" cy="405218"/>
            <a:chOff x="304800" y="673100"/>
            <a:chExt cx="4000500" cy="4000500"/>
          </a:xfrm>
          <a:effectLst>
            <a:outerShdw blurRad="444500" dist="254000" dir="8100000" algn="tr" rotWithShape="0">
              <a:prstClr val="black">
                <a:alpha val="50000"/>
              </a:prstClr>
            </a:outerShdw>
          </a:effectLst>
        </p:grpSpPr>
        <p:sp>
          <p:nvSpPr>
            <p:cNvPr id="11"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2"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3" name="组合 50"/>
          <p:cNvGrpSpPr/>
          <p:nvPr/>
        </p:nvGrpSpPr>
        <p:grpSpPr>
          <a:xfrm>
            <a:off x="4669104" y="3358104"/>
            <a:ext cx="405218" cy="405218"/>
            <a:chOff x="304800" y="673100"/>
            <a:chExt cx="4000500" cy="4000500"/>
          </a:xfrm>
          <a:effectLst>
            <a:outerShdw blurRad="444500" dist="254000" dir="8100000" algn="tr" rotWithShape="0">
              <a:prstClr val="black">
                <a:alpha val="50000"/>
              </a:prstClr>
            </a:outerShdw>
          </a:effectLst>
        </p:grpSpPr>
        <p:sp>
          <p:nvSpPr>
            <p:cNvPr id="14"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5"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6" name="组合 50"/>
          <p:cNvGrpSpPr/>
          <p:nvPr/>
        </p:nvGrpSpPr>
        <p:grpSpPr>
          <a:xfrm>
            <a:off x="7007034" y="1045945"/>
            <a:ext cx="365197" cy="365197"/>
            <a:chOff x="304800" y="673100"/>
            <a:chExt cx="4000500" cy="4000500"/>
          </a:xfrm>
          <a:effectLst>
            <a:outerShdw blurRad="444500" dist="254000" dir="8100000" algn="tr" rotWithShape="0">
              <a:prstClr val="black">
                <a:alpha val="50000"/>
              </a:prstClr>
            </a:outerShdw>
          </a:effectLst>
        </p:grpSpPr>
        <p:sp>
          <p:nvSpPr>
            <p:cNvPr id="17"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chemeClr val="tx1"/>
                </a:solidFill>
              </a:endParaRPr>
            </a:p>
          </p:txBody>
        </p:sp>
        <p:sp>
          <p:nvSpPr>
            <p:cNvPr id="18"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grpSp>
      <p:grpSp>
        <p:nvGrpSpPr>
          <p:cNvPr id="111" name="组合 110"/>
          <p:cNvGrpSpPr>
            <a:grpSpLocks/>
          </p:cNvGrpSpPr>
          <p:nvPr/>
        </p:nvGrpSpPr>
        <p:grpSpPr bwMode="auto">
          <a:xfrm>
            <a:off x="6808788" y="2997200"/>
            <a:ext cx="466725" cy="468313"/>
            <a:chOff x="1192404" y="608225"/>
            <a:chExt cx="1755828" cy="1759616"/>
          </a:xfrm>
        </p:grpSpPr>
        <p:grpSp>
          <p:nvGrpSpPr>
            <p:cNvPr id="970810" name="组合 79"/>
            <p:cNvGrpSpPr>
              <a:grpSpLocks/>
            </p:cNvGrpSpPr>
            <p:nvPr/>
          </p:nvGrpSpPr>
          <p:grpSpPr bwMode="auto">
            <a:xfrm>
              <a:off x="1192404" y="608225"/>
              <a:ext cx="1755828" cy="1759616"/>
              <a:chOff x="6379729" y="2488774"/>
              <a:chExt cx="2513016" cy="2513016"/>
            </a:xfrm>
          </p:grpSpPr>
          <p:sp>
            <p:nvSpPr>
              <p:cNvPr id="114"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5" name="任意多边形 83"/>
              <p:cNvGrpSpPr>
                <a:grpSpLocks/>
              </p:cNvGrpSpPr>
              <p:nvPr/>
            </p:nvGrpSpPr>
            <p:grpSpPr bwMode="auto">
              <a:xfrm>
                <a:off x="6400992" y="2490687"/>
                <a:ext cx="2494201" cy="2500354"/>
                <a:chOff x="6114288" y="1987296"/>
                <a:chExt cx="1316736" cy="1322832"/>
              </a:xfrm>
            </p:grpSpPr>
            <p:pic>
              <p:nvPicPr>
                <p:cNvPr id="970813" name="任意多边形 8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288" y="1987296"/>
                  <a:ext cx="1316736" cy="1322832"/>
                </a:xfrm>
                <a:prstGeom prst="rect">
                  <a:avLst/>
                </a:prstGeom>
                <a:noFill/>
                <a:extLst>
                  <a:ext uri="{909E8E84-426E-40DD-AFC4-6F175D3DCCD1}">
                    <a14:hiddenFill xmlns:a14="http://schemas.microsoft.com/office/drawing/2010/main">
                      <a:solidFill>
                        <a:srgbClr val="FFFFFF"/>
                      </a:solidFill>
                    </a14:hiddenFill>
                  </a:ext>
                </a:extLst>
              </p:spPr>
            </p:pic>
            <p:sp>
              <p:nvSpPr>
                <p:cNvPr id="970814" name="Text Box 62"/>
                <p:cNvSpPr txBox="1">
                  <a:spLocks noChangeArrowheads="1"/>
                </p:cNvSpPr>
                <p:nvPr/>
              </p:nvSpPr>
              <p:spPr bwMode="auto">
                <a:xfrm rot="16377237">
                  <a:off x="6117379"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113" name="椭圆 80"/>
            <p:cNvSpPr/>
            <p:nvPr/>
          </p:nvSpPr>
          <p:spPr bwMode="auto">
            <a:xfrm>
              <a:off x="1449791" y="856764"/>
              <a:ext cx="1268851" cy="1271594"/>
            </a:xfrm>
            <a:prstGeom prst="ellipse">
              <a:avLst/>
            </a:prstGeom>
            <a:solidFill>
              <a:schemeClr val="accent2">
                <a:lumMod val="50000"/>
              </a:schemeClr>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970818" name="文本框 33"/>
          <p:cNvSpPr txBox="1">
            <a:spLocks noChangeArrowheads="1"/>
          </p:cNvSpPr>
          <p:nvPr/>
        </p:nvSpPr>
        <p:spPr bwMode="auto">
          <a:xfrm>
            <a:off x="4179888" y="3789363"/>
            <a:ext cx="357663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5400" dirty="0" smtClean="0">
                <a:latin typeface="Impact" pitchFamily="34" charset="0"/>
                <a:ea typeface="方正大黑简体" pitchFamily="65" charset="-122"/>
              </a:rPr>
              <a:t>第六部分</a:t>
            </a:r>
            <a:endParaRPr lang="zh-CN" altLang="en-US" sz="5400" dirty="0">
              <a:latin typeface="Impact" pitchFamily="34" charset="0"/>
              <a:ea typeface="方正大黑简体" pitchFamily="65" charset="-122"/>
            </a:endParaRPr>
          </a:p>
        </p:txBody>
      </p:sp>
      <p:grpSp>
        <p:nvGrpSpPr>
          <p:cNvPr id="970819" name="Group 67"/>
          <p:cNvGrpSpPr>
            <a:grpSpLocks/>
          </p:cNvGrpSpPr>
          <p:nvPr/>
        </p:nvGrpSpPr>
        <p:grpSpPr bwMode="auto">
          <a:xfrm>
            <a:off x="3673475" y="4724400"/>
            <a:ext cx="4586288" cy="576263"/>
            <a:chOff x="4522" y="2750"/>
            <a:chExt cx="4861" cy="552"/>
          </a:xfrm>
        </p:grpSpPr>
        <p:sp>
          <p:nvSpPr>
            <p:cNvPr id="5" name="圆角矩形 4"/>
            <p:cNvSpPr>
              <a:spLocks noChangeArrowheads="1"/>
            </p:cNvSpPr>
            <p:nvPr/>
          </p:nvSpPr>
          <p:spPr bwMode="auto">
            <a:xfrm>
              <a:off x="4522" y="2750"/>
              <a:ext cx="4861" cy="552"/>
            </a:xfrm>
            <a:prstGeom prst="roundRect">
              <a:avLst>
                <a:gd name="adj" fmla="val 50000"/>
              </a:avLst>
            </a:prstGeom>
            <a:gradFill rotWithShape="1">
              <a:gsLst>
                <a:gs pos="0">
                  <a:srgbClr val="FAFAFA"/>
                </a:gs>
                <a:gs pos="74001">
                  <a:srgbClr val="D7D7D7"/>
                </a:gs>
                <a:gs pos="83000">
                  <a:srgbClr val="D7D7D7"/>
                </a:gs>
                <a:gs pos="100000">
                  <a:srgbClr val="E4E4E4"/>
                </a:gs>
              </a:gsLst>
              <a:lin ang="5400000" scaled="1"/>
            </a:gradFill>
            <a:ln w="12700" algn="ctr">
              <a:solidFill>
                <a:srgbClr val="7F7F7F"/>
              </a:solidFill>
              <a:miter lim="800000"/>
              <a:headEnd/>
              <a:tailEnd/>
            </a:ln>
          </p:spPr>
          <p:txBody>
            <a:bodyPr lIns="91477" tIns="45738" rIns="91477" bIns="45738" anchor="ctr"/>
            <a:lstStyle/>
            <a:p>
              <a:pPr algn="ctr" fontAlgn="auto">
                <a:spcBef>
                  <a:spcPts val="0"/>
                </a:spcBef>
                <a:spcAft>
                  <a:spcPts val="0"/>
                </a:spcAft>
                <a:defRPr/>
              </a:pPr>
              <a:endParaRPr lang="zh-CN" altLang="en-US" sz="1800">
                <a:solidFill>
                  <a:schemeClr val="lt1"/>
                </a:solidFill>
                <a:latin typeface="+mn-lt"/>
                <a:ea typeface="+mn-ea"/>
              </a:endParaRPr>
            </a:p>
          </p:txBody>
        </p:sp>
        <p:sp>
          <p:nvSpPr>
            <p:cNvPr id="10" name="任意多边形 9"/>
            <p:cNvSpPr/>
            <p:nvPr/>
          </p:nvSpPr>
          <p:spPr>
            <a:xfrm>
              <a:off x="4522" y="2750"/>
              <a:ext cx="4849" cy="297"/>
            </a:xfrm>
            <a:custGeom>
              <a:avLst/>
              <a:gdLst>
                <a:gd name="connsiteX0" fmla="*/ 368300 w 6483350"/>
                <a:gd name="connsiteY0" fmla="*/ 0 h 396875"/>
                <a:gd name="connsiteX1" fmla="*/ 6115050 w 6483350"/>
                <a:gd name="connsiteY1" fmla="*/ 0 h 396875"/>
                <a:gd name="connsiteX2" fmla="*/ 6483350 w 6483350"/>
                <a:gd name="connsiteY2" fmla="*/ 368300 h 396875"/>
                <a:gd name="connsiteX3" fmla="*/ 6477581 w 6483350"/>
                <a:gd name="connsiteY3" fmla="*/ 396875 h 396875"/>
                <a:gd name="connsiteX4" fmla="*/ 5769 w 6483350"/>
                <a:gd name="connsiteY4" fmla="*/ 396875 h 396875"/>
                <a:gd name="connsiteX5" fmla="*/ 0 w 6483350"/>
                <a:gd name="connsiteY5" fmla="*/ 368300 h 396875"/>
                <a:gd name="connsiteX6" fmla="*/ 368300 w 6483350"/>
                <a:gd name="connsiteY6" fmla="*/ 0 h 39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3350" h="396875">
                  <a:moveTo>
                    <a:pt x="368300" y="0"/>
                  </a:moveTo>
                  <a:lnTo>
                    <a:pt x="6115050" y="0"/>
                  </a:lnTo>
                  <a:cubicBezTo>
                    <a:pt x="6318456" y="0"/>
                    <a:pt x="6483350" y="164894"/>
                    <a:pt x="6483350" y="368300"/>
                  </a:cubicBezTo>
                  <a:lnTo>
                    <a:pt x="6477581" y="396875"/>
                  </a:lnTo>
                  <a:lnTo>
                    <a:pt x="5769" y="396875"/>
                  </a:lnTo>
                  <a:lnTo>
                    <a:pt x="0" y="368300"/>
                  </a:lnTo>
                  <a:cubicBezTo>
                    <a:pt x="0" y="164894"/>
                    <a:pt x="164894" y="0"/>
                    <a:pt x="368300" y="0"/>
                  </a:cubicBezTo>
                  <a:close/>
                </a:path>
              </a:pathLst>
            </a:cu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sp>
        <p:nvSpPr>
          <p:cNvPr id="970822" name="圆角矩形 606"/>
          <p:cNvSpPr>
            <a:spLocks noChangeArrowheads="1"/>
          </p:cNvSpPr>
          <p:nvPr/>
        </p:nvSpPr>
        <p:spPr bwMode="auto">
          <a:xfrm>
            <a:off x="3578225" y="4662488"/>
            <a:ext cx="4537075" cy="711200"/>
          </a:xfrm>
          <a:prstGeom prst="roundRect">
            <a:avLst>
              <a:gd name="adj" fmla="val 16667"/>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25400" algn="ctr">
                <a:solidFill>
                  <a:srgbClr val="000000"/>
                </a:solidFill>
                <a:round/>
                <a:headEnd/>
                <a:tailEnd/>
              </a14:hiddenLine>
            </a:ext>
          </a:extLst>
        </p:spPr>
        <p:txBody>
          <a:bodyPr lIns="91477" tIns="45738" rIns="91477" bIns="45738" anchor="ctr"/>
          <a:lstStyle/>
          <a:p>
            <a:pPr algn="ctr"/>
            <a:r>
              <a:rPr lang="zh-CN" altLang="en-US" sz="3601" kern="0" dirty="0"/>
              <a:t>赋值兼容规则</a:t>
            </a:r>
            <a:endParaRPr lang="zh-CN"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2585867271"/>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970824"/>
                                        </p:tgtEl>
                                        <p:attrNameLst>
                                          <p:attrName>style.visibility</p:attrName>
                                        </p:attrNameLst>
                                      </p:cBhvr>
                                      <p:to>
                                        <p:strVal val="visible"/>
                                      </p:to>
                                    </p:set>
                                    <p:anim calcmode="lin" valueType="num">
                                      <p:cBhvr>
                                        <p:cTn id="7" dur="1000" fill="hold"/>
                                        <p:tgtEl>
                                          <p:spTgt spid="970824"/>
                                        </p:tgtEl>
                                        <p:attrNameLst>
                                          <p:attrName>ppt_w</p:attrName>
                                        </p:attrNameLst>
                                      </p:cBhvr>
                                      <p:tavLst>
                                        <p:tav tm="0">
                                          <p:val>
                                            <p:fltVal val="0"/>
                                          </p:val>
                                        </p:tav>
                                        <p:tav tm="100000">
                                          <p:val>
                                            <p:strVal val="#ppt_w"/>
                                          </p:val>
                                        </p:tav>
                                      </p:tavLst>
                                    </p:anim>
                                    <p:anim calcmode="lin" valueType="num">
                                      <p:cBhvr>
                                        <p:cTn id="8" dur="1000" fill="hold"/>
                                        <p:tgtEl>
                                          <p:spTgt spid="970824"/>
                                        </p:tgtEl>
                                        <p:attrNameLst>
                                          <p:attrName>ppt_h</p:attrName>
                                        </p:attrNameLst>
                                      </p:cBhvr>
                                      <p:tavLst>
                                        <p:tav tm="0">
                                          <p:val>
                                            <p:fltVal val="0"/>
                                          </p:val>
                                        </p:tav>
                                        <p:tav tm="100000">
                                          <p:val>
                                            <p:strVal val="#ppt_h"/>
                                          </p:val>
                                        </p:tav>
                                      </p:tavLst>
                                    </p:anim>
                                    <p:anim calcmode="lin" valueType="num">
                                      <p:cBhvr>
                                        <p:cTn id="9" dur="1000" fill="hold"/>
                                        <p:tgtEl>
                                          <p:spTgt spid="97082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7082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70757"/>
                                        </p:tgtEl>
                                        <p:attrNameLst>
                                          <p:attrName>style.visibility</p:attrName>
                                        </p:attrNameLst>
                                      </p:cBhvr>
                                      <p:to>
                                        <p:strVal val="visible"/>
                                      </p:to>
                                    </p:set>
                                    <p:animEffect transition="in" filter="fade">
                                      <p:cBhvr>
                                        <p:cTn id="14" dur="1000"/>
                                        <p:tgtEl>
                                          <p:spTgt spid="970757"/>
                                        </p:tgtEl>
                                      </p:cBhvr>
                                    </p:animEffect>
                                    <p:anim calcmode="lin" valueType="num">
                                      <p:cBhvr>
                                        <p:cTn id="15" dur="1000" fill="hold"/>
                                        <p:tgtEl>
                                          <p:spTgt spid="970757"/>
                                        </p:tgtEl>
                                        <p:attrNameLst>
                                          <p:attrName>ppt_x</p:attrName>
                                        </p:attrNameLst>
                                      </p:cBhvr>
                                      <p:tavLst>
                                        <p:tav tm="0">
                                          <p:val>
                                            <p:strVal val="#ppt_x"/>
                                          </p:val>
                                        </p:tav>
                                        <p:tav tm="100000">
                                          <p:val>
                                            <p:strVal val="#ppt_x"/>
                                          </p:val>
                                        </p:tav>
                                      </p:tavLst>
                                    </p:anim>
                                    <p:anim calcmode="lin" valueType="num">
                                      <p:cBhvr>
                                        <p:cTn id="16" dur="1000" fill="hold"/>
                                        <p:tgtEl>
                                          <p:spTgt spid="970757"/>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91"/>
                                        </p:tgtEl>
                                        <p:attrNameLst>
                                          <p:attrName>style.visibility</p:attrName>
                                        </p:attrNameLst>
                                      </p:cBhvr>
                                      <p:to>
                                        <p:strVal val="visible"/>
                                      </p:to>
                                    </p:set>
                                    <p:anim calcmode="lin" valueType="num">
                                      <p:cBhvr>
                                        <p:cTn id="20" dur="2000" fill="hold"/>
                                        <p:tgtEl>
                                          <p:spTgt spid="91"/>
                                        </p:tgtEl>
                                        <p:attrNameLst>
                                          <p:attrName>ppt_w</p:attrName>
                                        </p:attrNameLst>
                                      </p:cBhvr>
                                      <p:tavLst>
                                        <p:tav tm="0">
                                          <p:val>
                                            <p:fltVal val="0"/>
                                          </p:val>
                                        </p:tav>
                                        <p:tav tm="100000">
                                          <p:val>
                                            <p:strVal val="#ppt_w"/>
                                          </p:val>
                                        </p:tav>
                                      </p:tavLst>
                                    </p:anim>
                                    <p:anim calcmode="lin" valueType="num">
                                      <p:cBhvr>
                                        <p:cTn id="21" dur="2000" fill="hold"/>
                                        <p:tgtEl>
                                          <p:spTgt spid="91"/>
                                        </p:tgtEl>
                                        <p:attrNameLst>
                                          <p:attrName>ppt_h</p:attrName>
                                        </p:attrNameLst>
                                      </p:cBhvr>
                                      <p:tavLst>
                                        <p:tav tm="0">
                                          <p:val>
                                            <p:fltVal val="0"/>
                                          </p:val>
                                        </p:tav>
                                        <p:tav tm="100000">
                                          <p:val>
                                            <p:strVal val="#ppt_h"/>
                                          </p:val>
                                        </p:tav>
                                      </p:tavLst>
                                    </p:anim>
                                    <p:anim calcmode="lin" valueType="num">
                                      <p:cBhvr>
                                        <p:cTn id="22" dur="2000" fill="hold"/>
                                        <p:tgtEl>
                                          <p:spTgt spid="91"/>
                                        </p:tgtEl>
                                        <p:attrNameLst>
                                          <p:attrName>style.rotation</p:attrName>
                                        </p:attrNameLst>
                                      </p:cBhvr>
                                      <p:tavLst>
                                        <p:tav tm="0">
                                          <p:val>
                                            <p:fltVal val="90"/>
                                          </p:val>
                                        </p:tav>
                                        <p:tav tm="100000">
                                          <p:val>
                                            <p:fltVal val="0"/>
                                          </p:val>
                                        </p:tav>
                                      </p:tavLst>
                                    </p:anim>
                                    <p:animEffect transition="in" filter="fade">
                                      <p:cBhvr>
                                        <p:cTn id="23" dur="2000"/>
                                        <p:tgtEl>
                                          <p:spTgt spid="91"/>
                                        </p:tgtEl>
                                      </p:cBhvr>
                                    </p:animEffect>
                                  </p:childTnLst>
                                </p:cTn>
                              </p:par>
                              <p:par>
                                <p:cTn id="24" presetID="31" presetClass="entr" presetSubtype="0" fill="hold" nodeType="withEffect">
                                  <p:stCondLst>
                                    <p:cond delay="0"/>
                                  </p:stCondLst>
                                  <p:iterate type="lt">
                                    <p:tmPct val="5000"/>
                                  </p:iterate>
                                  <p:childTnLst>
                                    <p:set>
                                      <p:cBhvr>
                                        <p:cTn id="25" dur="1" fill="hold">
                                          <p:stCondLst>
                                            <p:cond delay="0"/>
                                          </p:stCondLst>
                                        </p:cTn>
                                        <p:tgtEl>
                                          <p:spTgt spid="106"/>
                                        </p:tgtEl>
                                        <p:attrNameLst>
                                          <p:attrName>style.visibility</p:attrName>
                                        </p:attrNameLst>
                                      </p:cBhvr>
                                      <p:to>
                                        <p:strVal val="visible"/>
                                      </p:to>
                                    </p:set>
                                    <p:anim calcmode="lin" valueType="num">
                                      <p:cBhvr>
                                        <p:cTn id="26" dur="2000" fill="hold"/>
                                        <p:tgtEl>
                                          <p:spTgt spid="106"/>
                                        </p:tgtEl>
                                        <p:attrNameLst>
                                          <p:attrName>ppt_w</p:attrName>
                                        </p:attrNameLst>
                                      </p:cBhvr>
                                      <p:tavLst>
                                        <p:tav tm="0">
                                          <p:val>
                                            <p:fltVal val="0"/>
                                          </p:val>
                                        </p:tav>
                                        <p:tav tm="100000">
                                          <p:val>
                                            <p:strVal val="#ppt_w"/>
                                          </p:val>
                                        </p:tav>
                                      </p:tavLst>
                                    </p:anim>
                                    <p:anim calcmode="lin" valueType="num">
                                      <p:cBhvr>
                                        <p:cTn id="27" dur="2000" fill="hold"/>
                                        <p:tgtEl>
                                          <p:spTgt spid="106"/>
                                        </p:tgtEl>
                                        <p:attrNameLst>
                                          <p:attrName>ppt_h</p:attrName>
                                        </p:attrNameLst>
                                      </p:cBhvr>
                                      <p:tavLst>
                                        <p:tav tm="0">
                                          <p:val>
                                            <p:fltVal val="0"/>
                                          </p:val>
                                        </p:tav>
                                        <p:tav tm="100000">
                                          <p:val>
                                            <p:strVal val="#ppt_h"/>
                                          </p:val>
                                        </p:tav>
                                      </p:tavLst>
                                    </p:anim>
                                    <p:anim calcmode="lin" valueType="num">
                                      <p:cBhvr>
                                        <p:cTn id="28" dur="2000" fill="hold"/>
                                        <p:tgtEl>
                                          <p:spTgt spid="106"/>
                                        </p:tgtEl>
                                        <p:attrNameLst>
                                          <p:attrName>style.rotation</p:attrName>
                                        </p:attrNameLst>
                                      </p:cBhvr>
                                      <p:tavLst>
                                        <p:tav tm="0">
                                          <p:val>
                                            <p:fltVal val="90"/>
                                          </p:val>
                                        </p:tav>
                                        <p:tav tm="100000">
                                          <p:val>
                                            <p:fltVal val="0"/>
                                          </p:val>
                                        </p:tav>
                                      </p:tavLst>
                                    </p:anim>
                                    <p:animEffect transition="in" filter="fade">
                                      <p:cBhvr>
                                        <p:cTn id="29" dur="2000"/>
                                        <p:tgtEl>
                                          <p:spTgt spid="106"/>
                                        </p:tgtEl>
                                      </p:cBhvr>
                                    </p:animEffect>
                                  </p:childTnLst>
                                </p:cTn>
                              </p:par>
                              <p:par>
                                <p:cTn id="30" presetID="31" presetClass="entr" presetSubtype="0" fill="hold" nodeType="withEffect">
                                  <p:stCondLst>
                                    <p:cond delay="0"/>
                                  </p:stCondLst>
                                  <p:iterate type="lt">
                                    <p:tmPct val="5000"/>
                                  </p:iterate>
                                  <p:childTnLst>
                                    <p:set>
                                      <p:cBhvr>
                                        <p:cTn id="31" dur="1" fill="hold">
                                          <p:stCondLst>
                                            <p:cond delay="0"/>
                                          </p:stCondLst>
                                        </p:cTn>
                                        <p:tgtEl>
                                          <p:spTgt spid="51"/>
                                        </p:tgtEl>
                                        <p:attrNameLst>
                                          <p:attrName>style.visibility</p:attrName>
                                        </p:attrNameLst>
                                      </p:cBhvr>
                                      <p:to>
                                        <p:strVal val="visible"/>
                                      </p:to>
                                    </p:set>
                                    <p:anim calcmode="lin" valueType="num">
                                      <p:cBhvr>
                                        <p:cTn id="32" dur="2000" fill="hold"/>
                                        <p:tgtEl>
                                          <p:spTgt spid="51"/>
                                        </p:tgtEl>
                                        <p:attrNameLst>
                                          <p:attrName>ppt_w</p:attrName>
                                        </p:attrNameLst>
                                      </p:cBhvr>
                                      <p:tavLst>
                                        <p:tav tm="0">
                                          <p:val>
                                            <p:fltVal val="0"/>
                                          </p:val>
                                        </p:tav>
                                        <p:tav tm="100000">
                                          <p:val>
                                            <p:strVal val="#ppt_w"/>
                                          </p:val>
                                        </p:tav>
                                      </p:tavLst>
                                    </p:anim>
                                    <p:anim calcmode="lin" valueType="num">
                                      <p:cBhvr>
                                        <p:cTn id="33" dur="2000" fill="hold"/>
                                        <p:tgtEl>
                                          <p:spTgt spid="51"/>
                                        </p:tgtEl>
                                        <p:attrNameLst>
                                          <p:attrName>ppt_h</p:attrName>
                                        </p:attrNameLst>
                                      </p:cBhvr>
                                      <p:tavLst>
                                        <p:tav tm="0">
                                          <p:val>
                                            <p:fltVal val="0"/>
                                          </p:val>
                                        </p:tav>
                                        <p:tav tm="100000">
                                          <p:val>
                                            <p:strVal val="#ppt_h"/>
                                          </p:val>
                                        </p:tav>
                                      </p:tavLst>
                                    </p:anim>
                                    <p:anim calcmode="lin" valueType="num">
                                      <p:cBhvr>
                                        <p:cTn id="34" dur="2000" fill="hold"/>
                                        <p:tgtEl>
                                          <p:spTgt spid="51"/>
                                        </p:tgtEl>
                                        <p:attrNameLst>
                                          <p:attrName>style.rotation</p:attrName>
                                        </p:attrNameLst>
                                      </p:cBhvr>
                                      <p:tavLst>
                                        <p:tav tm="0">
                                          <p:val>
                                            <p:fltVal val="90"/>
                                          </p:val>
                                        </p:tav>
                                        <p:tav tm="100000">
                                          <p:val>
                                            <p:fltVal val="0"/>
                                          </p:val>
                                        </p:tav>
                                      </p:tavLst>
                                    </p:anim>
                                    <p:animEffect transition="in" filter="fade">
                                      <p:cBhvr>
                                        <p:cTn id="35" dur="2000"/>
                                        <p:tgtEl>
                                          <p:spTgt spid="51"/>
                                        </p:tgtEl>
                                      </p:cBhvr>
                                    </p:animEffect>
                                  </p:childTnLst>
                                </p:cTn>
                              </p:par>
                              <p:par>
                                <p:cTn id="36" presetID="31" presetClass="entr" presetSubtype="0" fill="hold" nodeType="withEffect">
                                  <p:stCondLst>
                                    <p:cond delay="0"/>
                                  </p:stCondLst>
                                  <p:iterate type="lt">
                                    <p:tmPct val="5000"/>
                                  </p:iterate>
                                  <p:childTnLst>
                                    <p:set>
                                      <p:cBhvr>
                                        <p:cTn id="37" dur="1" fill="hold">
                                          <p:stCondLst>
                                            <p:cond delay="0"/>
                                          </p:stCondLst>
                                        </p:cTn>
                                        <p:tgtEl>
                                          <p:spTgt spid="116"/>
                                        </p:tgtEl>
                                        <p:attrNameLst>
                                          <p:attrName>style.visibility</p:attrName>
                                        </p:attrNameLst>
                                      </p:cBhvr>
                                      <p:to>
                                        <p:strVal val="visible"/>
                                      </p:to>
                                    </p:set>
                                    <p:anim calcmode="lin" valueType="num">
                                      <p:cBhvr>
                                        <p:cTn id="38" dur="2000" fill="hold"/>
                                        <p:tgtEl>
                                          <p:spTgt spid="116"/>
                                        </p:tgtEl>
                                        <p:attrNameLst>
                                          <p:attrName>ppt_w</p:attrName>
                                        </p:attrNameLst>
                                      </p:cBhvr>
                                      <p:tavLst>
                                        <p:tav tm="0">
                                          <p:val>
                                            <p:fltVal val="0"/>
                                          </p:val>
                                        </p:tav>
                                        <p:tav tm="100000">
                                          <p:val>
                                            <p:strVal val="#ppt_w"/>
                                          </p:val>
                                        </p:tav>
                                      </p:tavLst>
                                    </p:anim>
                                    <p:anim calcmode="lin" valueType="num">
                                      <p:cBhvr>
                                        <p:cTn id="39" dur="2000" fill="hold"/>
                                        <p:tgtEl>
                                          <p:spTgt spid="116"/>
                                        </p:tgtEl>
                                        <p:attrNameLst>
                                          <p:attrName>ppt_h</p:attrName>
                                        </p:attrNameLst>
                                      </p:cBhvr>
                                      <p:tavLst>
                                        <p:tav tm="0">
                                          <p:val>
                                            <p:fltVal val="0"/>
                                          </p:val>
                                        </p:tav>
                                        <p:tav tm="100000">
                                          <p:val>
                                            <p:strVal val="#ppt_h"/>
                                          </p:val>
                                        </p:tav>
                                      </p:tavLst>
                                    </p:anim>
                                    <p:anim calcmode="lin" valueType="num">
                                      <p:cBhvr>
                                        <p:cTn id="40" dur="2000" fill="hold"/>
                                        <p:tgtEl>
                                          <p:spTgt spid="116"/>
                                        </p:tgtEl>
                                        <p:attrNameLst>
                                          <p:attrName>style.rotation</p:attrName>
                                        </p:attrNameLst>
                                      </p:cBhvr>
                                      <p:tavLst>
                                        <p:tav tm="0">
                                          <p:val>
                                            <p:fltVal val="90"/>
                                          </p:val>
                                        </p:tav>
                                        <p:tav tm="100000">
                                          <p:val>
                                            <p:fltVal val="0"/>
                                          </p:val>
                                        </p:tav>
                                      </p:tavLst>
                                    </p:anim>
                                    <p:animEffect transition="in" filter="fade">
                                      <p:cBhvr>
                                        <p:cTn id="41" dur="2000"/>
                                        <p:tgtEl>
                                          <p:spTgt spid="116"/>
                                        </p:tgtEl>
                                      </p:cBhvr>
                                    </p:animEffect>
                                  </p:childTnLst>
                                </p:cTn>
                              </p:par>
                              <p:par>
                                <p:cTn id="42" presetID="31" presetClass="entr" presetSubtype="0" fill="hold" nodeType="withEffect">
                                  <p:stCondLst>
                                    <p:cond delay="0"/>
                                  </p:stCondLst>
                                  <p:iterate type="lt">
                                    <p:tmPct val="5000"/>
                                  </p:iterate>
                                  <p:childTnLst>
                                    <p:set>
                                      <p:cBhvr>
                                        <p:cTn id="43" dur="1" fill="hold">
                                          <p:stCondLst>
                                            <p:cond delay="0"/>
                                          </p:stCondLst>
                                        </p:cTn>
                                        <p:tgtEl>
                                          <p:spTgt spid="9"/>
                                        </p:tgtEl>
                                        <p:attrNameLst>
                                          <p:attrName>style.visibility</p:attrName>
                                        </p:attrNameLst>
                                      </p:cBhvr>
                                      <p:to>
                                        <p:strVal val="visible"/>
                                      </p:to>
                                    </p:set>
                                    <p:anim calcmode="lin" valueType="num">
                                      <p:cBhvr>
                                        <p:cTn id="44" dur="2000" fill="hold"/>
                                        <p:tgtEl>
                                          <p:spTgt spid="9"/>
                                        </p:tgtEl>
                                        <p:attrNameLst>
                                          <p:attrName>ppt_w</p:attrName>
                                        </p:attrNameLst>
                                      </p:cBhvr>
                                      <p:tavLst>
                                        <p:tav tm="0">
                                          <p:val>
                                            <p:fltVal val="0"/>
                                          </p:val>
                                        </p:tav>
                                        <p:tav tm="100000">
                                          <p:val>
                                            <p:strVal val="#ppt_w"/>
                                          </p:val>
                                        </p:tav>
                                      </p:tavLst>
                                    </p:anim>
                                    <p:anim calcmode="lin" valueType="num">
                                      <p:cBhvr>
                                        <p:cTn id="45" dur="2000" fill="hold"/>
                                        <p:tgtEl>
                                          <p:spTgt spid="9"/>
                                        </p:tgtEl>
                                        <p:attrNameLst>
                                          <p:attrName>ppt_h</p:attrName>
                                        </p:attrNameLst>
                                      </p:cBhvr>
                                      <p:tavLst>
                                        <p:tav tm="0">
                                          <p:val>
                                            <p:fltVal val="0"/>
                                          </p:val>
                                        </p:tav>
                                        <p:tav tm="100000">
                                          <p:val>
                                            <p:strVal val="#ppt_h"/>
                                          </p:val>
                                        </p:tav>
                                      </p:tavLst>
                                    </p:anim>
                                    <p:anim calcmode="lin" valueType="num">
                                      <p:cBhvr>
                                        <p:cTn id="46" dur="2000" fill="hold"/>
                                        <p:tgtEl>
                                          <p:spTgt spid="9"/>
                                        </p:tgtEl>
                                        <p:attrNameLst>
                                          <p:attrName>style.rotation</p:attrName>
                                        </p:attrNameLst>
                                      </p:cBhvr>
                                      <p:tavLst>
                                        <p:tav tm="0">
                                          <p:val>
                                            <p:fltVal val="90"/>
                                          </p:val>
                                        </p:tav>
                                        <p:tav tm="100000">
                                          <p:val>
                                            <p:fltVal val="0"/>
                                          </p:val>
                                        </p:tav>
                                      </p:tavLst>
                                    </p:anim>
                                    <p:animEffect transition="in" filter="fade">
                                      <p:cBhvr>
                                        <p:cTn id="47" dur="2000"/>
                                        <p:tgtEl>
                                          <p:spTgt spid="9"/>
                                        </p:tgtEl>
                                      </p:cBhvr>
                                    </p:animEffect>
                                  </p:childTnLst>
                                </p:cTn>
                              </p:par>
                              <p:par>
                                <p:cTn id="48" presetID="31" presetClass="entr" presetSubtype="0" fill="hold" nodeType="withEffect">
                                  <p:stCondLst>
                                    <p:cond delay="0"/>
                                  </p:stCondLst>
                                  <p:iterate type="lt">
                                    <p:tmPct val="5000"/>
                                  </p:iterate>
                                  <p:childTnLst>
                                    <p:set>
                                      <p:cBhvr>
                                        <p:cTn id="49" dur="1" fill="hold">
                                          <p:stCondLst>
                                            <p:cond delay="0"/>
                                          </p:stCondLst>
                                        </p:cTn>
                                        <p:tgtEl>
                                          <p:spTgt spid="96"/>
                                        </p:tgtEl>
                                        <p:attrNameLst>
                                          <p:attrName>style.visibility</p:attrName>
                                        </p:attrNameLst>
                                      </p:cBhvr>
                                      <p:to>
                                        <p:strVal val="visible"/>
                                      </p:to>
                                    </p:set>
                                    <p:anim calcmode="lin" valueType="num">
                                      <p:cBhvr>
                                        <p:cTn id="50" dur="2000" fill="hold"/>
                                        <p:tgtEl>
                                          <p:spTgt spid="96"/>
                                        </p:tgtEl>
                                        <p:attrNameLst>
                                          <p:attrName>ppt_w</p:attrName>
                                        </p:attrNameLst>
                                      </p:cBhvr>
                                      <p:tavLst>
                                        <p:tav tm="0">
                                          <p:val>
                                            <p:fltVal val="0"/>
                                          </p:val>
                                        </p:tav>
                                        <p:tav tm="100000">
                                          <p:val>
                                            <p:strVal val="#ppt_w"/>
                                          </p:val>
                                        </p:tav>
                                      </p:tavLst>
                                    </p:anim>
                                    <p:anim calcmode="lin" valueType="num">
                                      <p:cBhvr>
                                        <p:cTn id="51" dur="2000" fill="hold"/>
                                        <p:tgtEl>
                                          <p:spTgt spid="96"/>
                                        </p:tgtEl>
                                        <p:attrNameLst>
                                          <p:attrName>ppt_h</p:attrName>
                                        </p:attrNameLst>
                                      </p:cBhvr>
                                      <p:tavLst>
                                        <p:tav tm="0">
                                          <p:val>
                                            <p:fltVal val="0"/>
                                          </p:val>
                                        </p:tav>
                                        <p:tav tm="100000">
                                          <p:val>
                                            <p:strVal val="#ppt_h"/>
                                          </p:val>
                                        </p:tav>
                                      </p:tavLst>
                                    </p:anim>
                                    <p:anim calcmode="lin" valueType="num">
                                      <p:cBhvr>
                                        <p:cTn id="52" dur="2000" fill="hold"/>
                                        <p:tgtEl>
                                          <p:spTgt spid="96"/>
                                        </p:tgtEl>
                                        <p:attrNameLst>
                                          <p:attrName>style.rotation</p:attrName>
                                        </p:attrNameLst>
                                      </p:cBhvr>
                                      <p:tavLst>
                                        <p:tav tm="0">
                                          <p:val>
                                            <p:fltVal val="90"/>
                                          </p:val>
                                        </p:tav>
                                        <p:tav tm="100000">
                                          <p:val>
                                            <p:fltVal val="0"/>
                                          </p:val>
                                        </p:tav>
                                      </p:tavLst>
                                    </p:anim>
                                    <p:animEffect transition="in" filter="fade">
                                      <p:cBhvr>
                                        <p:cTn id="53" dur="2000"/>
                                        <p:tgtEl>
                                          <p:spTgt spid="96"/>
                                        </p:tgtEl>
                                      </p:cBhvr>
                                    </p:animEffect>
                                  </p:childTnLst>
                                </p:cTn>
                              </p:par>
                              <p:par>
                                <p:cTn id="54" presetID="31" presetClass="entr" presetSubtype="0" fill="hold" nodeType="withEffect">
                                  <p:stCondLst>
                                    <p:cond delay="0"/>
                                  </p:stCondLst>
                                  <p:iterate type="lt">
                                    <p:tmPct val="5000"/>
                                  </p:iterate>
                                  <p:childTnLst>
                                    <p:set>
                                      <p:cBhvr>
                                        <p:cTn id="55" dur="1" fill="hold">
                                          <p:stCondLst>
                                            <p:cond delay="0"/>
                                          </p:stCondLst>
                                        </p:cTn>
                                        <p:tgtEl>
                                          <p:spTgt spid="6"/>
                                        </p:tgtEl>
                                        <p:attrNameLst>
                                          <p:attrName>style.visibility</p:attrName>
                                        </p:attrNameLst>
                                      </p:cBhvr>
                                      <p:to>
                                        <p:strVal val="visible"/>
                                      </p:to>
                                    </p:set>
                                    <p:anim calcmode="lin" valueType="num">
                                      <p:cBhvr>
                                        <p:cTn id="56" dur="2000" fill="hold"/>
                                        <p:tgtEl>
                                          <p:spTgt spid="6"/>
                                        </p:tgtEl>
                                        <p:attrNameLst>
                                          <p:attrName>ppt_w</p:attrName>
                                        </p:attrNameLst>
                                      </p:cBhvr>
                                      <p:tavLst>
                                        <p:tav tm="0">
                                          <p:val>
                                            <p:fltVal val="0"/>
                                          </p:val>
                                        </p:tav>
                                        <p:tav tm="100000">
                                          <p:val>
                                            <p:strVal val="#ppt_w"/>
                                          </p:val>
                                        </p:tav>
                                      </p:tavLst>
                                    </p:anim>
                                    <p:anim calcmode="lin" valueType="num">
                                      <p:cBhvr>
                                        <p:cTn id="57" dur="2000" fill="hold"/>
                                        <p:tgtEl>
                                          <p:spTgt spid="6"/>
                                        </p:tgtEl>
                                        <p:attrNameLst>
                                          <p:attrName>ppt_h</p:attrName>
                                        </p:attrNameLst>
                                      </p:cBhvr>
                                      <p:tavLst>
                                        <p:tav tm="0">
                                          <p:val>
                                            <p:fltVal val="0"/>
                                          </p:val>
                                        </p:tav>
                                        <p:tav tm="100000">
                                          <p:val>
                                            <p:strVal val="#ppt_h"/>
                                          </p:val>
                                        </p:tav>
                                      </p:tavLst>
                                    </p:anim>
                                    <p:anim calcmode="lin" valueType="num">
                                      <p:cBhvr>
                                        <p:cTn id="58" dur="2000" fill="hold"/>
                                        <p:tgtEl>
                                          <p:spTgt spid="6"/>
                                        </p:tgtEl>
                                        <p:attrNameLst>
                                          <p:attrName>style.rotation</p:attrName>
                                        </p:attrNameLst>
                                      </p:cBhvr>
                                      <p:tavLst>
                                        <p:tav tm="0">
                                          <p:val>
                                            <p:fltVal val="90"/>
                                          </p:val>
                                        </p:tav>
                                        <p:tav tm="100000">
                                          <p:val>
                                            <p:fltVal val="0"/>
                                          </p:val>
                                        </p:tav>
                                      </p:tavLst>
                                    </p:anim>
                                    <p:animEffect transition="in" filter="fade">
                                      <p:cBhvr>
                                        <p:cTn id="59" dur="2000"/>
                                        <p:tgtEl>
                                          <p:spTgt spid="6"/>
                                        </p:tgtEl>
                                      </p:cBhvr>
                                    </p:animEffect>
                                  </p:childTnLst>
                                </p:cTn>
                              </p:par>
                              <p:par>
                                <p:cTn id="60" presetID="31" presetClass="entr" presetSubtype="0" fill="hold" nodeType="withEffect">
                                  <p:stCondLst>
                                    <p:cond delay="0"/>
                                  </p:stCondLst>
                                  <p:iterate type="lt">
                                    <p:tmPct val="5000"/>
                                  </p:iterate>
                                  <p:childTnLst>
                                    <p:set>
                                      <p:cBhvr>
                                        <p:cTn id="61" dur="1" fill="hold">
                                          <p:stCondLst>
                                            <p:cond delay="0"/>
                                          </p:stCondLst>
                                        </p:cTn>
                                        <p:tgtEl>
                                          <p:spTgt spid="101"/>
                                        </p:tgtEl>
                                        <p:attrNameLst>
                                          <p:attrName>style.visibility</p:attrName>
                                        </p:attrNameLst>
                                      </p:cBhvr>
                                      <p:to>
                                        <p:strVal val="visible"/>
                                      </p:to>
                                    </p:set>
                                    <p:anim calcmode="lin" valueType="num">
                                      <p:cBhvr>
                                        <p:cTn id="62" dur="2000" fill="hold"/>
                                        <p:tgtEl>
                                          <p:spTgt spid="101"/>
                                        </p:tgtEl>
                                        <p:attrNameLst>
                                          <p:attrName>ppt_w</p:attrName>
                                        </p:attrNameLst>
                                      </p:cBhvr>
                                      <p:tavLst>
                                        <p:tav tm="0">
                                          <p:val>
                                            <p:fltVal val="0"/>
                                          </p:val>
                                        </p:tav>
                                        <p:tav tm="100000">
                                          <p:val>
                                            <p:strVal val="#ppt_w"/>
                                          </p:val>
                                        </p:tav>
                                      </p:tavLst>
                                    </p:anim>
                                    <p:anim calcmode="lin" valueType="num">
                                      <p:cBhvr>
                                        <p:cTn id="63" dur="2000" fill="hold"/>
                                        <p:tgtEl>
                                          <p:spTgt spid="101"/>
                                        </p:tgtEl>
                                        <p:attrNameLst>
                                          <p:attrName>ppt_h</p:attrName>
                                        </p:attrNameLst>
                                      </p:cBhvr>
                                      <p:tavLst>
                                        <p:tav tm="0">
                                          <p:val>
                                            <p:fltVal val="0"/>
                                          </p:val>
                                        </p:tav>
                                        <p:tav tm="100000">
                                          <p:val>
                                            <p:strVal val="#ppt_h"/>
                                          </p:val>
                                        </p:tav>
                                      </p:tavLst>
                                    </p:anim>
                                    <p:anim calcmode="lin" valueType="num">
                                      <p:cBhvr>
                                        <p:cTn id="64" dur="2000" fill="hold"/>
                                        <p:tgtEl>
                                          <p:spTgt spid="101"/>
                                        </p:tgtEl>
                                        <p:attrNameLst>
                                          <p:attrName>style.rotation</p:attrName>
                                        </p:attrNameLst>
                                      </p:cBhvr>
                                      <p:tavLst>
                                        <p:tav tm="0">
                                          <p:val>
                                            <p:fltVal val="90"/>
                                          </p:val>
                                        </p:tav>
                                        <p:tav tm="100000">
                                          <p:val>
                                            <p:fltVal val="0"/>
                                          </p:val>
                                        </p:tav>
                                      </p:tavLst>
                                    </p:anim>
                                    <p:animEffect transition="in" filter="fade">
                                      <p:cBhvr>
                                        <p:cTn id="65" dur="2000"/>
                                        <p:tgtEl>
                                          <p:spTgt spid="101"/>
                                        </p:tgtEl>
                                      </p:cBhvr>
                                    </p:animEffect>
                                  </p:childTnLst>
                                </p:cTn>
                              </p:par>
                              <p:par>
                                <p:cTn id="66" presetID="31" presetClass="entr" presetSubtype="0" fill="hold" nodeType="withEffect">
                                  <p:stCondLst>
                                    <p:cond delay="0"/>
                                  </p:stCondLst>
                                  <p:iterate type="lt">
                                    <p:tmPct val="5000"/>
                                  </p:iterate>
                                  <p:childTnLst>
                                    <p:set>
                                      <p:cBhvr>
                                        <p:cTn id="67" dur="1" fill="hold">
                                          <p:stCondLst>
                                            <p:cond delay="0"/>
                                          </p:stCondLst>
                                        </p:cTn>
                                        <p:tgtEl>
                                          <p:spTgt spid="2"/>
                                        </p:tgtEl>
                                        <p:attrNameLst>
                                          <p:attrName>style.visibility</p:attrName>
                                        </p:attrNameLst>
                                      </p:cBhvr>
                                      <p:to>
                                        <p:strVal val="visible"/>
                                      </p:to>
                                    </p:set>
                                    <p:anim calcmode="lin" valueType="num">
                                      <p:cBhvr>
                                        <p:cTn id="68" dur="2000" fill="hold"/>
                                        <p:tgtEl>
                                          <p:spTgt spid="2"/>
                                        </p:tgtEl>
                                        <p:attrNameLst>
                                          <p:attrName>ppt_w</p:attrName>
                                        </p:attrNameLst>
                                      </p:cBhvr>
                                      <p:tavLst>
                                        <p:tav tm="0">
                                          <p:val>
                                            <p:fltVal val="0"/>
                                          </p:val>
                                        </p:tav>
                                        <p:tav tm="100000">
                                          <p:val>
                                            <p:strVal val="#ppt_w"/>
                                          </p:val>
                                        </p:tav>
                                      </p:tavLst>
                                    </p:anim>
                                    <p:anim calcmode="lin" valueType="num">
                                      <p:cBhvr>
                                        <p:cTn id="69" dur="2000" fill="hold"/>
                                        <p:tgtEl>
                                          <p:spTgt spid="2"/>
                                        </p:tgtEl>
                                        <p:attrNameLst>
                                          <p:attrName>ppt_h</p:attrName>
                                        </p:attrNameLst>
                                      </p:cBhvr>
                                      <p:tavLst>
                                        <p:tav tm="0">
                                          <p:val>
                                            <p:fltVal val="0"/>
                                          </p:val>
                                        </p:tav>
                                        <p:tav tm="100000">
                                          <p:val>
                                            <p:strVal val="#ppt_h"/>
                                          </p:val>
                                        </p:tav>
                                      </p:tavLst>
                                    </p:anim>
                                    <p:anim calcmode="lin" valueType="num">
                                      <p:cBhvr>
                                        <p:cTn id="70" dur="2000" fill="hold"/>
                                        <p:tgtEl>
                                          <p:spTgt spid="2"/>
                                        </p:tgtEl>
                                        <p:attrNameLst>
                                          <p:attrName>style.rotation</p:attrName>
                                        </p:attrNameLst>
                                      </p:cBhvr>
                                      <p:tavLst>
                                        <p:tav tm="0">
                                          <p:val>
                                            <p:fltVal val="90"/>
                                          </p:val>
                                        </p:tav>
                                        <p:tav tm="100000">
                                          <p:val>
                                            <p:fltVal val="0"/>
                                          </p:val>
                                        </p:tav>
                                      </p:tavLst>
                                    </p:anim>
                                    <p:animEffect transition="in" filter="fade">
                                      <p:cBhvr>
                                        <p:cTn id="71" dur="2000"/>
                                        <p:tgtEl>
                                          <p:spTgt spid="2"/>
                                        </p:tgtEl>
                                      </p:cBhvr>
                                    </p:animEffect>
                                  </p:childTnLst>
                                </p:cTn>
                              </p:par>
                              <p:par>
                                <p:cTn id="72" presetID="31" presetClass="entr" presetSubtype="0" fill="hold" nodeType="withEffect">
                                  <p:stCondLst>
                                    <p:cond delay="0"/>
                                  </p:stCondLst>
                                  <p:iterate type="lt">
                                    <p:tmPct val="5000"/>
                                  </p:iterate>
                                  <p:childTnLst>
                                    <p:set>
                                      <p:cBhvr>
                                        <p:cTn id="73" dur="1" fill="hold">
                                          <p:stCondLst>
                                            <p:cond delay="0"/>
                                          </p:stCondLst>
                                        </p:cTn>
                                        <p:tgtEl>
                                          <p:spTgt spid="13"/>
                                        </p:tgtEl>
                                        <p:attrNameLst>
                                          <p:attrName>style.visibility</p:attrName>
                                        </p:attrNameLst>
                                      </p:cBhvr>
                                      <p:to>
                                        <p:strVal val="visible"/>
                                      </p:to>
                                    </p:set>
                                    <p:anim calcmode="lin" valueType="num">
                                      <p:cBhvr>
                                        <p:cTn id="74" dur="2000" fill="hold"/>
                                        <p:tgtEl>
                                          <p:spTgt spid="13"/>
                                        </p:tgtEl>
                                        <p:attrNameLst>
                                          <p:attrName>ppt_w</p:attrName>
                                        </p:attrNameLst>
                                      </p:cBhvr>
                                      <p:tavLst>
                                        <p:tav tm="0">
                                          <p:val>
                                            <p:fltVal val="0"/>
                                          </p:val>
                                        </p:tav>
                                        <p:tav tm="100000">
                                          <p:val>
                                            <p:strVal val="#ppt_w"/>
                                          </p:val>
                                        </p:tav>
                                      </p:tavLst>
                                    </p:anim>
                                    <p:anim calcmode="lin" valueType="num">
                                      <p:cBhvr>
                                        <p:cTn id="75" dur="2000" fill="hold"/>
                                        <p:tgtEl>
                                          <p:spTgt spid="13"/>
                                        </p:tgtEl>
                                        <p:attrNameLst>
                                          <p:attrName>ppt_h</p:attrName>
                                        </p:attrNameLst>
                                      </p:cBhvr>
                                      <p:tavLst>
                                        <p:tav tm="0">
                                          <p:val>
                                            <p:fltVal val="0"/>
                                          </p:val>
                                        </p:tav>
                                        <p:tav tm="100000">
                                          <p:val>
                                            <p:strVal val="#ppt_h"/>
                                          </p:val>
                                        </p:tav>
                                      </p:tavLst>
                                    </p:anim>
                                    <p:anim calcmode="lin" valueType="num">
                                      <p:cBhvr>
                                        <p:cTn id="76" dur="2000" fill="hold"/>
                                        <p:tgtEl>
                                          <p:spTgt spid="13"/>
                                        </p:tgtEl>
                                        <p:attrNameLst>
                                          <p:attrName>style.rotation</p:attrName>
                                        </p:attrNameLst>
                                      </p:cBhvr>
                                      <p:tavLst>
                                        <p:tav tm="0">
                                          <p:val>
                                            <p:fltVal val="90"/>
                                          </p:val>
                                        </p:tav>
                                        <p:tav tm="100000">
                                          <p:val>
                                            <p:fltVal val="0"/>
                                          </p:val>
                                        </p:tav>
                                      </p:tavLst>
                                    </p:anim>
                                    <p:animEffect transition="in" filter="fade">
                                      <p:cBhvr>
                                        <p:cTn id="77" dur="2000"/>
                                        <p:tgtEl>
                                          <p:spTgt spid="13"/>
                                        </p:tgtEl>
                                      </p:cBhvr>
                                    </p:animEffect>
                                  </p:childTnLst>
                                </p:cTn>
                              </p:par>
                              <p:par>
                                <p:cTn id="78" presetID="31" presetClass="entr" presetSubtype="0" fill="hold" nodeType="withEffect">
                                  <p:stCondLst>
                                    <p:cond delay="0"/>
                                  </p:stCondLst>
                                  <p:iterate type="lt">
                                    <p:tmPct val="5000"/>
                                  </p:iterate>
                                  <p:childTnLst>
                                    <p:set>
                                      <p:cBhvr>
                                        <p:cTn id="79" dur="1" fill="hold">
                                          <p:stCondLst>
                                            <p:cond delay="0"/>
                                          </p:stCondLst>
                                        </p:cTn>
                                        <p:tgtEl>
                                          <p:spTgt spid="16"/>
                                        </p:tgtEl>
                                        <p:attrNameLst>
                                          <p:attrName>style.visibility</p:attrName>
                                        </p:attrNameLst>
                                      </p:cBhvr>
                                      <p:to>
                                        <p:strVal val="visible"/>
                                      </p:to>
                                    </p:set>
                                    <p:anim calcmode="lin" valueType="num">
                                      <p:cBhvr>
                                        <p:cTn id="80" dur="2000" fill="hold"/>
                                        <p:tgtEl>
                                          <p:spTgt spid="16"/>
                                        </p:tgtEl>
                                        <p:attrNameLst>
                                          <p:attrName>ppt_w</p:attrName>
                                        </p:attrNameLst>
                                      </p:cBhvr>
                                      <p:tavLst>
                                        <p:tav tm="0">
                                          <p:val>
                                            <p:fltVal val="0"/>
                                          </p:val>
                                        </p:tav>
                                        <p:tav tm="100000">
                                          <p:val>
                                            <p:strVal val="#ppt_w"/>
                                          </p:val>
                                        </p:tav>
                                      </p:tavLst>
                                    </p:anim>
                                    <p:anim calcmode="lin" valueType="num">
                                      <p:cBhvr>
                                        <p:cTn id="81" dur="2000" fill="hold"/>
                                        <p:tgtEl>
                                          <p:spTgt spid="16"/>
                                        </p:tgtEl>
                                        <p:attrNameLst>
                                          <p:attrName>ppt_h</p:attrName>
                                        </p:attrNameLst>
                                      </p:cBhvr>
                                      <p:tavLst>
                                        <p:tav tm="0">
                                          <p:val>
                                            <p:fltVal val="0"/>
                                          </p:val>
                                        </p:tav>
                                        <p:tav tm="100000">
                                          <p:val>
                                            <p:strVal val="#ppt_h"/>
                                          </p:val>
                                        </p:tav>
                                      </p:tavLst>
                                    </p:anim>
                                    <p:anim calcmode="lin" valueType="num">
                                      <p:cBhvr>
                                        <p:cTn id="82" dur="2000" fill="hold"/>
                                        <p:tgtEl>
                                          <p:spTgt spid="16"/>
                                        </p:tgtEl>
                                        <p:attrNameLst>
                                          <p:attrName>style.rotation</p:attrName>
                                        </p:attrNameLst>
                                      </p:cBhvr>
                                      <p:tavLst>
                                        <p:tav tm="0">
                                          <p:val>
                                            <p:fltVal val="90"/>
                                          </p:val>
                                        </p:tav>
                                        <p:tav tm="100000">
                                          <p:val>
                                            <p:fltVal val="0"/>
                                          </p:val>
                                        </p:tav>
                                      </p:tavLst>
                                    </p:anim>
                                    <p:animEffect transition="in" filter="fade">
                                      <p:cBhvr>
                                        <p:cTn id="83" dur="2000"/>
                                        <p:tgtEl>
                                          <p:spTgt spid="16"/>
                                        </p:tgtEl>
                                      </p:cBhvr>
                                    </p:animEffect>
                                  </p:childTnLst>
                                </p:cTn>
                              </p:par>
                              <p:par>
                                <p:cTn id="84" presetID="31" presetClass="entr" presetSubtype="0" fill="hold" nodeType="withEffect">
                                  <p:stCondLst>
                                    <p:cond delay="0"/>
                                  </p:stCondLst>
                                  <p:iterate type="lt">
                                    <p:tmPct val="5000"/>
                                  </p:iterate>
                                  <p:childTnLst>
                                    <p:set>
                                      <p:cBhvr>
                                        <p:cTn id="85" dur="1" fill="hold">
                                          <p:stCondLst>
                                            <p:cond delay="0"/>
                                          </p:stCondLst>
                                        </p:cTn>
                                        <p:tgtEl>
                                          <p:spTgt spid="111"/>
                                        </p:tgtEl>
                                        <p:attrNameLst>
                                          <p:attrName>style.visibility</p:attrName>
                                        </p:attrNameLst>
                                      </p:cBhvr>
                                      <p:to>
                                        <p:strVal val="visible"/>
                                      </p:to>
                                    </p:set>
                                    <p:anim calcmode="lin" valueType="num">
                                      <p:cBhvr>
                                        <p:cTn id="86" dur="2000" fill="hold"/>
                                        <p:tgtEl>
                                          <p:spTgt spid="111"/>
                                        </p:tgtEl>
                                        <p:attrNameLst>
                                          <p:attrName>ppt_w</p:attrName>
                                        </p:attrNameLst>
                                      </p:cBhvr>
                                      <p:tavLst>
                                        <p:tav tm="0">
                                          <p:val>
                                            <p:fltVal val="0"/>
                                          </p:val>
                                        </p:tav>
                                        <p:tav tm="100000">
                                          <p:val>
                                            <p:strVal val="#ppt_w"/>
                                          </p:val>
                                        </p:tav>
                                      </p:tavLst>
                                    </p:anim>
                                    <p:anim calcmode="lin" valueType="num">
                                      <p:cBhvr>
                                        <p:cTn id="87" dur="2000" fill="hold"/>
                                        <p:tgtEl>
                                          <p:spTgt spid="111"/>
                                        </p:tgtEl>
                                        <p:attrNameLst>
                                          <p:attrName>ppt_h</p:attrName>
                                        </p:attrNameLst>
                                      </p:cBhvr>
                                      <p:tavLst>
                                        <p:tav tm="0">
                                          <p:val>
                                            <p:fltVal val="0"/>
                                          </p:val>
                                        </p:tav>
                                        <p:tav tm="100000">
                                          <p:val>
                                            <p:strVal val="#ppt_h"/>
                                          </p:val>
                                        </p:tav>
                                      </p:tavLst>
                                    </p:anim>
                                    <p:anim calcmode="lin" valueType="num">
                                      <p:cBhvr>
                                        <p:cTn id="88" dur="2000" fill="hold"/>
                                        <p:tgtEl>
                                          <p:spTgt spid="111"/>
                                        </p:tgtEl>
                                        <p:attrNameLst>
                                          <p:attrName>style.rotation</p:attrName>
                                        </p:attrNameLst>
                                      </p:cBhvr>
                                      <p:tavLst>
                                        <p:tav tm="0">
                                          <p:val>
                                            <p:fltVal val="90"/>
                                          </p:val>
                                        </p:tav>
                                        <p:tav tm="100000">
                                          <p:val>
                                            <p:fltVal val="0"/>
                                          </p:val>
                                        </p:tav>
                                      </p:tavLst>
                                    </p:anim>
                                    <p:animEffect transition="in" filter="fade">
                                      <p:cBhvr>
                                        <p:cTn id="89" dur="2000"/>
                                        <p:tgtEl>
                                          <p:spTgt spid="111"/>
                                        </p:tgtEl>
                                      </p:cBhvr>
                                    </p:animEffect>
                                  </p:childTnLst>
                                </p:cTn>
                              </p:par>
                            </p:childTnLst>
                          </p:cTn>
                        </p:par>
                        <p:par>
                          <p:cTn id="90" fill="hold" nodeType="afterGroup">
                            <p:stCondLst>
                              <p:cond delay="4000"/>
                            </p:stCondLst>
                            <p:childTnLst>
                              <p:par>
                                <p:cTn id="91" presetID="45" presetClass="entr" presetSubtype="0" fill="hold" grpId="0" nodeType="afterEffect">
                                  <p:stCondLst>
                                    <p:cond delay="0"/>
                                  </p:stCondLst>
                                  <p:iterate type="lt">
                                    <p:tmPct val="18000"/>
                                  </p:iterate>
                                  <p:childTnLst>
                                    <p:set>
                                      <p:cBhvr>
                                        <p:cTn id="92" dur="1" fill="hold">
                                          <p:stCondLst>
                                            <p:cond delay="0"/>
                                          </p:stCondLst>
                                        </p:cTn>
                                        <p:tgtEl>
                                          <p:spTgt spid="970818"/>
                                        </p:tgtEl>
                                        <p:attrNameLst>
                                          <p:attrName>style.visibility</p:attrName>
                                        </p:attrNameLst>
                                      </p:cBhvr>
                                      <p:to>
                                        <p:strVal val="visible"/>
                                      </p:to>
                                    </p:set>
                                    <p:animEffect transition="in" filter="fade">
                                      <p:cBhvr>
                                        <p:cTn id="93" dur="750"/>
                                        <p:tgtEl>
                                          <p:spTgt spid="970818"/>
                                        </p:tgtEl>
                                      </p:cBhvr>
                                    </p:animEffect>
                                    <p:anim calcmode="lin" valueType="num">
                                      <p:cBhvr>
                                        <p:cTn id="94" dur="750" fill="hold"/>
                                        <p:tgtEl>
                                          <p:spTgt spid="970818"/>
                                        </p:tgtEl>
                                        <p:attrNameLst>
                                          <p:attrName>ppt_w</p:attrName>
                                        </p:attrNameLst>
                                      </p:cBhvr>
                                      <p:tavLst>
                                        <p:tav tm="0" fmla="#ppt_w*sin(2.5*pi*$)">
                                          <p:val>
                                            <p:fltVal val="0"/>
                                          </p:val>
                                        </p:tav>
                                        <p:tav tm="100000">
                                          <p:val>
                                            <p:fltVal val="1"/>
                                          </p:val>
                                        </p:tav>
                                      </p:tavLst>
                                    </p:anim>
                                    <p:anim calcmode="lin" valueType="num">
                                      <p:cBhvr>
                                        <p:cTn id="95" dur="750" fill="hold"/>
                                        <p:tgtEl>
                                          <p:spTgt spid="970818"/>
                                        </p:tgtEl>
                                        <p:attrNameLst>
                                          <p:attrName>ppt_h</p:attrName>
                                        </p:attrNameLst>
                                      </p:cBhvr>
                                      <p:tavLst>
                                        <p:tav tm="0">
                                          <p:val>
                                            <p:strVal val="#ppt_h"/>
                                          </p:val>
                                        </p:tav>
                                        <p:tav tm="100000">
                                          <p:val>
                                            <p:strVal val="#ppt_h"/>
                                          </p:val>
                                        </p:tav>
                                      </p:tavLst>
                                    </p:anim>
                                  </p:childTnLst>
                                </p:cTn>
                              </p:par>
                            </p:childTnLst>
                          </p:cTn>
                        </p:par>
                        <p:par>
                          <p:cTn id="96" fill="hold" nodeType="afterGroup">
                            <p:stCondLst>
                              <p:cond delay="5155"/>
                            </p:stCondLst>
                            <p:childTnLst>
                              <p:par>
                                <p:cTn id="97" presetID="15" presetClass="entr" presetSubtype="0" fill="hold" nodeType="afterEffect">
                                  <p:stCondLst>
                                    <p:cond delay="0"/>
                                  </p:stCondLst>
                                  <p:childTnLst>
                                    <p:set>
                                      <p:cBhvr>
                                        <p:cTn id="98" dur="1" fill="hold">
                                          <p:stCondLst>
                                            <p:cond delay="0"/>
                                          </p:stCondLst>
                                        </p:cTn>
                                        <p:tgtEl>
                                          <p:spTgt spid="970819"/>
                                        </p:tgtEl>
                                        <p:attrNameLst>
                                          <p:attrName>style.visibility</p:attrName>
                                        </p:attrNameLst>
                                      </p:cBhvr>
                                      <p:to>
                                        <p:strVal val="visible"/>
                                      </p:to>
                                    </p:set>
                                    <p:anim calcmode="lin" valueType="num">
                                      <p:cBhvr>
                                        <p:cTn id="99" dur="2000" fill="hold"/>
                                        <p:tgtEl>
                                          <p:spTgt spid="970819"/>
                                        </p:tgtEl>
                                        <p:attrNameLst>
                                          <p:attrName>ppt_w</p:attrName>
                                        </p:attrNameLst>
                                      </p:cBhvr>
                                      <p:tavLst>
                                        <p:tav tm="0">
                                          <p:val>
                                            <p:fltVal val="0"/>
                                          </p:val>
                                        </p:tav>
                                        <p:tav tm="100000">
                                          <p:val>
                                            <p:strVal val="#ppt_w"/>
                                          </p:val>
                                        </p:tav>
                                      </p:tavLst>
                                    </p:anim>
                                    <p:anim calcmode="lin" valueType="num">
                                      <p:cBhvr>
                                        <p:cTn id="100" dur="2000" fill="hold"/>
                                        <p:tgtEl>
                                          <p:spTgt spid="970819"/>
                                        </p:tgtEl>
                                        <p:attrNameLst>
                                          <p:attrName>ppt_h</p:attrName>
                                        </p:attrNameLst>
                                      </p:cBhvr>
                                      <p:tavLst>
                                        <p:tav tm="0">
                                          <p:val>
                                            <p:fltVal val="0"/>
                                          </p:val>
                                        </p:tav>
                                        <p:tav tm="100000">
                                          <p:val>
                                            <p:strVal val="#ppt_h"/>
                                          </p:val>
                                        </p:tav>
                                      </p:tavLst>
                                    </p:anim>
                                    <p:anim calcmode="lin" valueType="num">
                                      <p:cBhvr>
                                        <p:cTn id="101" dur="2000" fill="hold"/>
                                        <p:tgtEl>
                                          <p:spTgt spid="970819"/>
                                        </p:tgtEl>
                                        <p:attrNameLst>
                                          <p:attrName>ppt_x</p:attrName>
                                        </p:attrNameLst>
                                      </p:cBhvr>
                                      <p:tavLst>
                                        <p:tav tm="0" fmla="#ppt_x+(cos(-2*pi*(1-$))*-#ppt_x-sin(-2*pi*(1-$))*(1-#ppt_y))*(1-$)">
                                          <p:val>
                                            <p:fltVal val="0"/>
                                          </p:val>
                                        </p:tav>
                                        <p:tav tm="100000">
                                          <p:val>
                                            <p:fltVal val="1"/>
                                          </p:val>
                                        </p:tav>
                                      </p:tavLst>
                                    </p:anim>
                                    <p:anim calcmode="lin" valueType="num">
                                      <p:cBhvr>
                                        <p:cTn id="102" dur="2000" fill="hold"/>
                                        <p:tgtEl>
                                          <p:spTgt spid="970819"/>
                                        </p:tgtEl>
                                        <p:attrNameLst>
                                          <p:attrName>ppt_y</p:attrName>
                                        </p:attrNameLst>
                                      </p:cBhvr>
                                      <p:tavLst>
                                        <p:tav tm="0" fmla="#ppt_y+(sin(-2*pi*(1-$))*-#ppt_x+cos(-2*pi*(1-$))*(1-#ppt_y))*(1-$)">
                                          <p:val>
                                            <p:fltVal val="0"/>
                                          </p:val>
                                        </p:tav>
                                        <p:tav tm="100000">
                                          <p:val>
                                            <p:fltVal val="1"/>
                                          </p:val>
                                        </p:tav>
                                      </p:tavLst>
                                    </p:anim>
                                  </p:childTnLst>
                                </p:cTn>
                              </p:par>
                            </p:childTnLst>
                          </p:cTn>
                        </p:par>
                        <p:par>
                          <p:cTn id="103" fill="hold" nodeType="afterGroup">
                            <p:stCondLst>
                              <p:cond delay="7155"/>
                            </p:stCondLst>
                            <p:childTnLst>
                              <p:par>
                                <p:cTn id="104" presetID="22" presetClass="entr" presetSubtype="8" fill="hold" grpId="0" nodeType="afterEffect">
                                  <p:stCondLst>
                                    <p:cond delay="0"/>
                                  </p:stCondLst>
                                  <p:childTnLst>
                                    <p:set>
                                      <p:cBhvr>
                                        <p:cTn id="105" dur="1" fill="hold">
                                          <p:stCondLst>
                                            <p:cond delay="0"/>
                                          </p:stCondLst>
                                        </p:cTn>
                                        <p:tgtEl>
                                          <p:spTgt spid="970822"/>
                                        </p:tgtEl>
                                        <p:attrNameLst>
                                          <p:attrName>style.visibility</p:attrName>
                                        </p:attrNameLst>
                                      </p:cBhvr>
                                      <p:to>
                                        <p:strVal val="visible"/>
                                      </p:to>
                                    </p:set>
                                    <p:animEffect transition="in" filter="wipe(left)">
                                      <p:cBhvr>
                                        <p:cTn id="106" dur="3000"/>
                                        <p:tgtEl>
                                          <p:spTgt spid="97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7" grpId="0"/>
      <p:bldP spid="970818" grpId="0"/>
      <p:bldP spid="97082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94519" y="1524353"/>
            <a:ext cx="11881319" cy="46937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a:lnSpc>
                <a:spcPct val="150000"/>
              </a:lnSpc>
              <a:spcBef>
                <a:spcPts val="0"/>
              </a:spcBef>
              <a:buFont typeface="Wingdings" pitchFamily="2" charset="2"/>
              <a:buNone/>
              <a:defRPr/>
            </a:pPr>
            <a:r>
              <a:rPr lang="en-US" altLang="zh-CN" sz="2400" kern="0" dirty="0">
                <a:solidFill>
                  <a:srgbClr val="000000"/>
                </a:solidFill>
              </a:rPr>
              <a:t>   </a:t>
            </a:r>
            <a:r>
              <a:rPr lang="zh-CN" altLang="en-US" sz="2400" b="0" kern="0" dirty="0">
                <a:solidFill>
                  <a:srgbClr val="000000"/>
                </a:solidFill>
              </a:rPr>
              <a:t>所谓</a:t>
            </a:r>
            <a:r>
              <a:rPr lang="zh-CN" altLang="en-US" sz="2400" b="0" kern="0" dirty="0">
                <a:solidFill>
                  <a:srgbClr val="FF0000"/>
                </a:solidFill>
              </a:rPr>
              <a:t>赋值兼容规则</a:t>
            </a:r>
            <a:r>
              <a:rPr lang="zh-CN" altLang="en-US" sz="2400" b="0" kern="0" dirty="0">
                <a:solidFill>
                  <a:srgbClr val="000000"/>
                </a:solidFill>
              </a:rPr>
              <a:t>是指在需要基类</a:t>
            </a:r>
            <a:r>
              <a:rPr lang="zh-CN" altLang="en-US" sz="2400" b="0" kern="0" dirty="0">
                <a:solidFill>
                  <a:srgbClr val="FF0000"/>
                </a:solidFill>
              </a:rPr>
              <a:t>对象</a:t>
            </a:r>
            <a:r>
              <a:rPr lang="zh-CN" altLang="en-US" sz="2400" b="0" kern="0" dirty="0">
                <a:solidFill>
                  <a:srgbClr val="000000"/>
                </a:solidFill>
              </a:rPr>
              <a:t>的任何地方都可以使用</a:t>
            </a:r>
            <a:r>
              <a:rPr lang="zh-CN" altLang="en-US" sz="2400" b="0" kern="0" dirty="0">
                <a:solidFill>
                  <a:srgbClr val="FF0000"/>
                </a:solidFill>
              </a:rPr>
              <a:t>公有派生类</a:t>
            </a:r>
            <a:r>
              <a:rPr lang="zh-CN" altLang="en-US" sz="2400" b="0" kern="0" dirty="0">
                <a:solidFill>
                  <a:srgbClr val="000000"/>
                </a:solidFill>
              </a:rPr>
              <a:t>的对象来替代。这样</a:t>
            </a:r>
            <a:r>
              <a:rPr lang="en-US" altLang="zh-CN" sz="2400" b="0" kern="0" dirty="0">
                <a:solidFill>
                  <a:srgbClr val="000000"/>
                </a:solidFill>
              </a:rPr>
              <a:t>,</a:t>
            </a:r>
            <a:r>
              <a:rPr lang="zh-CN" altLang="en-US" sz="2400" b="0" kern="0" dirty="0">
                <a:solidFill>
                  <a:srgbClr val="000000"/>
                </a:solidFill>
              </a:rPr>
              <a:t>公有派生类实际上就具备了基类的所有特性</a:t>
            </a:r>
            <a:r>
              <a:rPr lang="en-US" altLang="zh-CN" sz="2400" b="0" kern="0" dirty="0">
                <a:solidFill>
                  <a:srgbClr val="000000"/>
                </a:solidFill>
              </a:rPr>
              <a:t>,</a:t>
            </a:r>
            <a:r>
              <a:rPr lang="zh-CN" altLang="en-US" sz="2400" b="0" kern="0" dirty="0">
                <a:solidFill>
                  <a:srgbClr val="000000"/>
                </a:solidFill>
              </a:rPr>
              <a:t>凡基类能解决的问题</a:t>
            </a:r>
            <a:r>
              <a:rPr lang="en-US" altLang="zh-CN" sz="2400" b="0" kern="0" dirty="0">
                <a:solidFill>
                  <a:srgbClr val="000000"/>
                </a:solidFill>
              </a:rPr>
              <a:t>,</a:t>
            </a:r>
            <a:r>
              <a:rPr lang="zh-CN" altLang="en-US" sz="2400" b="0" kern="0" dirty="0">
                <a:solidFill>
                  <a:srgbClr val="000000"/>
                </a:solidFill>
              </a:rPr>
              <a:t>公有派生类也能解决。</a:t>
            </a:r>
          </a:p>
        </p:txBody>
      </p:sp>
      <p:sp>
        <p:nvSpPr>
          <p:cNvPr id="4" name="Rectangle 3"/>
          <p:cNvSpPr txBox="1">
            <a:spLocks noChangeArrowheads="1"/>
          </p:cNvSpPr>
          <p:nvPr/>
        </p:nvSpPr>
        <p:spPr bwMode="auto">
          <a:xfrm>
            <a:off x="194519" y="3503319"/>
            <a:ext cx="11899605" cy="287880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nSpc>
                <a:spcPct val="90000"/>
              </a:lnSpc>
              <a:defRPr/>
            </a:pPr>
            <a:r>
              <a:rPr lang="zh-CN" altLang="en-US" sz="2400" b="0" kern="0" dirty="0"/>
              <a:t>一个公有派生类的对象在使用上可以被当作基类的对象，反之则禁止。具体表现在：</a:t>
            </a:r>
          </a:p>
          <a:p>
            <a:pPr lvl="1">
              <a:lnSpc>
                <a:spcPct val="90000"/>
              </a:lnSpc>
              <a:defRPr/>
            </a:pPr>
            <a:r>
              <a:rPr lang="zh-CN" altLang="en-US" sz="2400" b="0" kern="0" dirty="0"/>
              <a:t>派生类的对象可以被赋值给基类对象。</a:t>
            </a:r>
          </a:p>
          <a:p>
            <a:pPr lvl="1">
              <a:lnSpc>
                <a:spcPct val="90000"/>
              </a:lnSpc>
              <a:defRPr/>
            </a:pPr>
            <a:r>
              <a:rPr lang="zh-CN" altLang="en-US" sz="2400" b="0" kern="0" dirty="0"/>
              <a:t>派生类的对象可以初始化基类的引用。</a:t>
            </a:r>
          </a:p>
          <a:p>
            <a:pPr lvl="1">
              <a:lnSpc>
                <a:spcPct val="90000"/>
              </a:lnSpc>
              <a:defRPr/>
            </a:pPr>
            <a:r>
              <a:rPr lang="zh-CN" altLang="en-US" sz="2400" b="0" kern="0" dirty="0"/>
              <a:t>指向基类的指针也可以指向派生类。</a:t>
            </a:r>
          </a:p>
          <a:p>
            <a:pPr>
              <a:lnSpc>
                <a:spcPct val="90000"/>
              </a:lnSpc>
              <a:defRPr/>
            </a:pPr>
            <a:r>
              <a:rPr lang="zh-CN" altLang="en-US" sz="2400" b="0" kern="0" dirty="0"/>
              <a:t>通过基类对象名、指针只能使用从基类继承的成员</a:t>
            </a:r>
          </a:p>
        </p:txBody>
      </p:sp>
      <p:pic>
        <p:nvPicPr>
          <p:cNvPr id="5"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3" cy="6699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a:cxnSpLocks noChangeShapeType="1"/>
          </p:cNvCxnSpPr>
          <p:nvPr/>
        </p:nvCxnSpPr>
        <p:spPr bwMode="auto">
          <a:xfrm>
            <a:off x="0" y="648098"/>
            <a:ext cx="12198350" cy="0"/>
          </a:xfrm>
          <a:prstGeom prst="line">
            <a:avLst/>
          </a:prstGeom>
          <a:noFill/>
          <a:ln w="9525" algn="ctr">
            <a:solidFill>
              <a:srgbClr val="009E9F"/>
            </a:solidFill>
            <a:round/>
            <a:headEnd/>
            <a:tailEnd/>
          </a:ln>
          <a:extLst>
            <a:ext uri="{909E8E84-426E-40DD-AFC4-6F175D3DCCD1}">
              <a14:hiddenFill xmlns:a14="http://schemas.microsoft.com/office/drawing/2010/main">
                <a:noFill/>
              </a14:hiddenFill>
            </a:ext>
          </a:extLst>
        </p:spPr>
      </p:cxnSp>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576140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赋值兼容</a:t>
            </a:r>
            <a:r>
              <a:rPr lang="zh-CN" altLang="en-US" sz="3000" dirty="0" smtClean="0">
                <a:solidFill>
                  <a:schemeClr val="bg1"/>
                </a:solidFill>
                <a:latin typeface="Rockwell" pitchFamily="18" charset="0"/>
                <a:ea typeface="微软雅黑" pitchFamily="34" charset="-122"/>
              </a:rPr>
              <a:t>规则</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939305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descr="Rectangle: Click to edit Master text styles&#10;Second level&#10;Third level&#10;Fourth level&#10;Fifth level"/>
          <p:cNvSpPr txBox="1">
            <a:spLocks noChangeArrowheads="1"/>
          </p:cNvSpPr>
          <p:nvPr/>
        </p:nvSpPr>
        <p:spPr bwMode="auto">
          <a:xfrm>
            <a:off x="298745" y="1197546"/>
            <a:ext cx="11705086" cy="419197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a:solidFill>
                  <a:schemeClr val="tx1"/>
                </a:solidFill>
                <a:latin typeface="+mn-lt"/>
                <a:ea typeface="+mn-ea"/>
              </a:defRPr>
            </a:lvl2pPr>
            <a:lvl3pPr marL="1143000" indent="-228600" algn="l" rtl="0" eaLnBrk="0" fontAlgn="base" hangingPunct="0">
              <a:spcBef>
                <a:spcPct val="20000"/>
              </a:spcBef>
              <a:spcAft>
                <a:spcPct val="0"/>
              </a:spcAft>
              <a:buChar char="•"/>
              <a:defRPr sz="2800" b="1">
                <a:solidFill>
                  <a:schemeClr val="tx1"/>
                </a:solidFill>
                <a:latin typeface="+mn-lt"/>
                <a:ea typeface="+mn-ea"/>
              </a:defRPr>
            </a:lvl3pPr>
            <a:lvl4pPr marL="1600200" indent="-228600" algn="l" rtl="0" eaLnBrk="0" fontAlgn="base" hangingPunct="0">
              <a:spcBef>
                <a:spcPct val="20000"/>
              </a:spcBef>
              <a:spcAft>
                <a:spcPct val="0"/>
              </a:spcAft>
              <a:buChar char="–"/>
              <a:defRPr sz="2800" b="1">
                <a:solidFill>
                  <a:schemeClr val="tx1"/>
                </a:solidFill>
                <a:latin typeface="+mn-lt"/>
                <a:ea typeface="+mn-ea"/>
              </a:defRPr>
            </a:lvl4pPr>
            <a:lvl5pPr marL="2057400" indent="-228600" algn="l" rtl="0" eaLnBrk="0" fontAlgn="base" hangingPunct="0">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marL="0" indent="0" algn="just">
              <a:defRPr/>
            </a:pPr>
            <a:r>
              <a:rPr lang="zh-CN" altLang="en-US" sz="3601" kern="0" dirty="0">
                <a:ea typeface="隶书" pitchFamily="49" charset="-122"/>
              </a:rPr>
              <a:t>派生类继承了基类</a:t>
            </a:r>
            <a:r>
              <a:rPr lang="zh-CN" altLang="en-US" sz="3601" kern="0" dirty="0">
                <a:latin typeface="宋体" pitchFamily="2" charset="-122"/>
                <a:ea typeface="隶书" pitchFamily="49" charset="-122"/>
              </a:rPr>
              <a:t>中除构造函数和析构函数之外的所有成员</a:t>
            </a:r>
            <a:r>
              <a:rPr lang="zh-CN" altLang="en-US" sz="3601" kern="0" dirty="0">
                <a:ea typeface="隶书" pitchFamily="49" charset="-122"/>
              </a:rPr>
              <a:t>。</a:t>
            </a:r>
            <a:endParaRPr lang="en-US" altLang="zh-CN" sz="3601" kern="0" dirty="0">
              <a:ea typeface="隶书" pitchFamily="49" charset="-122"/>
            </a:endParaRPr>
          </a:p>
          <a:p>
            <a:pPr marL="0" indent="0" algn="just">
              <a:defRPr/>
            </a:pPr>
            <a:endParaRPr lang="en-US" altLang="zh-CN" sz="3601" kern="0" dirty="0">
              <a:ea typeface="隶书" pitchFamily="49" charset="-122"/>
            </a:endParaRPr>
          </a:p>
          <a:p>
            <a:pPr eaLnBrk="1" hangingPunct="1">
              <a:spcBef>
                <a:spcPct val="50000"/>
              </a:spcBef>
              <a:defRPr/>
            </a:pPr>
            <a:r>
              <a:rPr lang="zh-CN" altLang="en-US" sz="3601" dirty="0">
                <a:solidFill>
                  <a:srgbClr val="660033"/>
                </a:solidFill>
                <a:latin typeface="Tahoma" pitchFamily="34" charset="0"/>
              </a:rPr>
              <a:t>派生类的成员包括：</a:t>
            </a:r>
          </a:p>
          <a:p>
            <a:pPr marL="0" indent="0" eaLnBrk="1" hangingPunct="1">
              <a:spcBef>
                <a:spcPct val="50000"/>
              </a:spcBef>
              <a:buNone/>
              <a:defRPr/>
            </a:pPr>
            <a:r>
              <a:rPr lang="zh-CN" altLang="en-US" sz="3601" dirty="0">
                <a:solidFill>
                  <a:srgbClr val="660033"/>
                </a:solidFill>
                <a:latin typeface="Tahoma" pitchFamily="34" charset="0"/>
              </a:rPr>
              <a:t>（1）继承基类的成员；</a:t>
            </a:r>
          </a:p>
          <a:p>
            <a:pPr marL="0" indent="0" eaLnBrk="1" hangingPunct="1">
              <a:spcBef>
                <a:spcPct val="50000"/>
              </a:spcBef>
              <a:buNone/>
              <a:defRPr/>
            </a:pPr>
            <a:r>
              <a:rPr lang="zh-CN" altLang="en-US" sz="3601" dirty="0">
                <a:solidFill>
                  <a:srgbClr val="660033"/>
                </a:solidFill>
                <a:latin typeface="Tahoma" pitchFamily="34" charset="0"/>
              </a:rPr>
              <a:t>（2）派生类定义时声明的成员；</a:t>
            </a:r>
            <a:endParaRPr lang="zh-CN" altLang="en-US" sz="3601" dirty="0">
              <a:latin typeface="Tahoma" pitchFamily="34" charset="0"/>
            </a:endParaRPr>
          </a:p>
        </p:txBody>
      </p:sp>
      <p:pic>
        <p:nvPicPr>
          <p:cNvPr id="6"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604671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a:grpSpLocks/>
          </p:cNvGrpSpPr>
          <p:nvPr/>
        </p:nvGrpSpPr>
        <p:grpSpPr bwMode="auto">
          <a:xfrm>
            <a:off x="304800" y="71835"/>
            <a:ext cx="466725" cy="468313"/>
            <a:chOff x="1192404" y="608225"/>
            <a:chExt cx="1755828" cy="1759616"/>
          </a:xfrm>
        </p:grpSpPr>
        <p:grpSp>
          <p:nvGrpSpPr>
            <p:cNvPr id="8" name="组合 79"/>
            <p:cNvGrpSpPr>
              <a:grpSpLocks/>
            </p:cNvGrpSpPr>
            <p:nvPr/>
          </p:nvGrpSpPr>
          <p:grpSpPr bwMode="auto">
            <a:xfrm>
              <a:off x="1192404" y="608225"/>
              <a:ext cx="1755828" cy="1759616"/>
              <a:chOff x="6379729" y="2488774"/>
              <a:chExt cx="2513016" cy="2513016"/>
            </a:xfrm>
          </p:grpSpPr>
          <p:sp>
            <p:nvSpPr>
              <p:cNvPr id="10"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11" name="任意多边形 83"/>
              <p:cNvGrpSpPr>
                <a:grpSpLocks/>
              </p:cNvGrpSpPr>
              <p:nvPr/>
            </p:nvGrpSpPr>
            <p:grpSpPr bwMode="auto">
              <a:xfrm>
                <a:off x="6397313" y="2490687"/>
                <a:ext cx="2505748" cy="2500354"/>
                <a:chOff x="1883664" y="1987296"/>
                <a:chExt cx="1322832" cy="1322832"/>
              </a:xfrm>
            </p:grpSpPr>
            <p:pic>
              <p:nvPicPr>
                <p:cNvPr id="12"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2"/>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9"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4" name="TextBox 64"/>
          <p:cNvSpPr txBox="1">
            <a:spLocks noChangeArrowheads="1"/>
          </p:cNvSpPr>
          <p:nvPr/>
        </p:nvSpPr>
        <p:spPr bwMode="auto">
          <a:xfrm>
            <a:off x="985837" y="398"/>
            <a:ext cx="5185345"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2.</a:t>
            </a:r>
            <a:r>
              <a:rPr lang="zh-CN" altLang="en-US" sz="3000" dirty="0" smtClean="0">
                <a:solidFill>
                  <a:schemeClr val="bg1"/>
                </a:solidFill>
                <a:latin typeface="Rockwell" pitchFamily="18" charset="0"/>
                <a:ea typeface="微软雅黑" pitchFamily="34" charset="-122"/>
              </a:rPr>
              <a:t>继承的访问控制</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42336182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ppt_w</p:attrName>
                                        </p:attrNameLst>
                                      </p:cBhvr>
                                      <p:tavLst>
                                        <p:tav tm="0" fmla="#ppt_w*sin(2.5*pi*$)">
                                          <p:val>
                                            <p:fltVal val="0"/>
                                          </p:val>
                                        </p:tav>
                                        <p:tav tm="100000">
                                          <p:val>
                                            <p:fltVal val="1"/>
                                          </p:val>
                                        </p:tav>
                                      </p:tavLst>
                                    </p:anim>
                                    <p:anim calcmode="lin" valueType="num">
                                      <p:cBhvr>
                                        <p:cTn id="9" dur="1000" fill="hold"/>
                                        <p:tgtEl>
                                          <p:spTgt spid="14"/>
                                        </p:tgtEl>
                                        <p:attrNameLst>
                                          <p:attrName>ppt_h</p:attrName>
                                        </p:attrNameLst>
                                      </p:cBhvr>
                                      <p:tavLst>
                                        <p:tav tm="0">
                                          <p:val>
                                            <p:strVal val="#ppt_h"/>
                                          </p:val>
                                        </p:tav>
                                        <p:tav tm="100000">
                                          <p:val>
                                            <p:strVal val="#ppt_h"/>
                                          </p:val>
                                        </p:tav>
                                      </p:tavLst>
                                    </p:anim>
                                  </p:childTnLst>
                                </p:cTn>
                              </p:par>
                            </p:childTnLst>
                          </p:cTn>
                        </p:par>
                        <p:par>
                          <p:cTn id="10" fill="hold">
                            <p:stCondLst>
                              <p:cond delay="1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2726" y="1067047"/>
            <a:ext cx="11853113" cy="51510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lnSpc>
                <a:spcPct val="90000"/>
              </a:lnSpc>
              <a:buFont typeface="Wingdings" pitchFamily="2" charset="2"/>
              <a:buNone/>
              <a:defRPr/>
            </a:pPr>
            <a:r>
              <a:rPr lang="zh-CN" altLang="en-US" sz="2400" kern="0" dirty="0">
                <a:solidFill>
                  <a:srgbClr val="000000"/>
                </a:solidFill>
              </a:rPr>
              <a:t>例如</a:t>
            </a:r>
            <a:r>
              <a:rPr lang="en-US" altLang="zh-CN" sz="2400" kern="0" dirty="0">
                <a:solidFill>
                  <a:srgbClr val="000000"/>
                </a:solidFill>
              </a:rPr>
              <a:t>,</a:t>
            </a:r>
            <a:r>
              <a:rPr lang="zh-CN" altLang="en-US" sz="2400" kern="0" dirty="0">
                <a:solidFill>
                  <a:srgbClr val="000000"/>
                </a:solidFill>
              </a:rPr>
              <a:t>下面声明的两个类</a:t>
            </a:r>
            <a:r>
              <a:rPr lang="en-US" altLang="zh-CN" sz="2400" kern="0" dirty="0">
                <a:solidFill>
                  <a:srgbClr val="000000"/>
                </a:solidFill>
              </a:rPr>
              <a:t>:</a:t>
            </a:r>
          </a:p>
          <a:p>
            <a:pPr algn="just">
              <a:lnSpc>
                <a:spcPct val="90000"/>
              </a:lnSpc>
              <a:buFont typeface="Wingdings" pitchFamily="2" charset="2"/>
              <a:buNone/>
              <a:defRPr/>
            </a:pPr>
            <a:r>
              <a:rPr lang="en-US" altLang="zh-CN" sz="2400" b="0" kern="0" dirty="0">
                <a:solidFill>
                  <a:srgbClr val="CC0000"/>
                </a:solidFill>
              </a:rPr>
              <a:t>class Base{</a:t>
            </a:r>
          </a:p>
          <a:p>
            <a:pPr algn="just">
              <a:lnSpc>
                <a:spcPct val="90000"/>
              </a:lnSpc>
              <a:buFont typeface="Wingdings" pitchFamily="2" charset="2"/>
              <a:buNone/>
              <a:defRPr/>
            </a:pPr>
            <a:r>
              <a:rPr lang="en-US" altLang="zh-CN" sz="2400" b="0" kern="0" dirty="0">
                <a:solidFill>
                  <a:srgbClr val="CC0000"/>
                </a:solidFill>
              </a:rPr>
              <a:t>       </a:t>
            </a:r>
            <a:r>
              <a:rPr lang="en-US" altLang="zh-CN" sz="2400" b="0" kern="0" dirty="0">
                <a:solidFill>
                  <a:srgbClr val="CC0000"/>
                </a:solidFill>
                <a:latin typeface="宋体"/>
              </a:rPr>
              <a:t>…</a:t>
            </a:r>
            <a:endParaRPr lang="en-US" altLang="zh-CN" sz="2400" b="0" kern="0" dirty="0">
              <a:solidFill>
                <a:srgbClr val="CC0000"/>
              </a:solidFill>
            </a:endParaRPr>
          </a:p>
          <a:p>
            <a:pPr algn="just">
              <a:lnSpc>
                <a:spcPct val="90000"/>
              </a:lnSpc>
              <a:buFont typeface="Wingdings" pitchFamily="2" charset="2"/>
              <a:buNone/>
              <a:defRPr/>
            </a:pPr>
            <a:r>
              <a:rPr lang="en-US" altLang="zh-CN" sz="2400" b="0" kern="0" dirty="0">
                <a:solidFill>
                  <a:srgbClr val="CC0000"/>
                </a:solidFill>
              </a:rPr>
              <a:t>};</a:t>
            </a:r>
          </a:p>
          <a:p>
            <a:pPr algn="just">
              <a:lnSpc>
                <a:spcPct val="90000"/>
              </a:lnSpc>
              <a:buFont typeface="Wingdings" pitchFamily="2" charset="2"/>
              <a:buNone/>
              <a:defRPr/>
            </a:pPr>
            <a:r>
              <a:rPr lang="en-US" altLang="zh-CN" sz="2400" b="0" kern="0" dirty="0">
                <a:solidFill>
                  <a:srgbClr val="CC0000"/>
                </a:solidFill>
              </a:rPr>
              <a:t>class </a:t>
            </a:r>
            <a:r>
              <a:rPr lang="en-US" altLang="zh-CN" sz="2400" b="0" kern="0" dirty="0" err="1">
                <a:solidFill>
                  <a:srgbClr val="CC0000"/>
                </a:solidFill>
              </a:rPr>
              <a:t>Derived:public</a:t>
            </a:r>
            <a:r>
              <a:rPr lang="en-US" altLang="zh-CN" sz="2400" b="0" kern="0" dirty="0">
                <a:solidFill>
                  <a:srgbClr val="CC0000"/>
                </a:solidFill>
              </a:rPr>
              <a:t> Base{</a:t>
            </a:r>
          </a:p>
          <a:p>
            <a:pPr algn="just">
              <a:lnSpc>
                <a:spcPct val="90000"/>
              </a:lnSpc>
              <a:buFont typeface="Wingdings" pitchFamily="2" charset="2"/>
              <a:buNone/>
              <a:defRPr/>
            </a:pPr>
            <a:r>
              <a:rPr lang="en-US" altLang="zh-CN" sz="2400" b="0" kern="0" dirty="0">
                <a:solidFill>
                  <a:srgbClr val="CC0000"/>
                </a:solidFill>
                <a:latin typeface="宋体"/>
              </a:rPr>
              <a:t>…</a:t>
            </a:r>
            <a:endParaRPr lang="en-US" altLang="zh-CN" sz="2400" b="0" kern="0" dirty="0">
              <a:solidFill>
                <a:srgbClr val="CC0000"/>
              </a:solidFill>
            </a:endParaRPr>
          </a:p>
          <a:p>
            <a:pPr algn="just">
              <a:lnSpc>
                <a:spcPct val="90000"/>
              </a:lnSpc>
              <a:buFont typeface="Wingdings" pitchFamily="2" charset="2"/>
              <a:buNone/>
              <a:defRPr/>
            </a:pPr>
            <a:r>
              <a:rPr lang="en-US" altLang="zh-CN" sz="2400" b="0" kern="0" dirty="0">
                <a:solidFill>
                  <a:srgbClr val="CC0000"/>
                </a:solidFill>
              </a:rPr>
              <a:t>};</a:t>
            </a:r>
            <a:r>
              <a:rPr lang="en-US" altLang="zh-CN" sz="1900" b="0" kern="0" dirty="0"/>
              <a:t> </a:t>
            </a:r>
          </a:p>
          <a:p>
            <a:pPr algn="just">
              <a:lnSpc>
                <a:spcPct val="90000"/>
              </a:lnSpc>
              <a:buFont typeface="Wingdings" pitchFamily="2" charset="2"/>
              <a:buNone/>
              <a:defRPr/>
            </a:pPr>
            <a:r>
              <a:rPr lang="en-US" altLang="zh-CN" sz="2400" b="0" kern="0" dirty="0"/>
              <a:t>    </a:t>
            </a:r>
            <a:r>
              <a:rPr lang="zh-CN" altLang="en-US" sz="2400" b="0" kern="0" dirty="0"/>
              <a:t>根据赋值兼容规则，在基类</a:t>
            </a:r>
            <a:r>
              <a:rPr lang="en-US" altLang="zh-CN" sz="2400" b="0" kern="0" dirty="0"/>
              <a:t>Base</a:t>
            </a:r>
            <a:r>
              <a:rPr lang="zh-CN" altLang="en-US" sz="2400" b="0" kern="0" dirty="0"/>
              <a:t>的对象可以使用的任何地方，都可以用派生类</a:t>
            </a:r>
            <a:r>
              <a:rPr lang="en-US" altLang="zh-CN" sz="2400" b="0" kern="0" dirty="0"/>
              <a:t>derive</a:t>
            </a:r>
            <a:r>
              <a:rPr lang="zh-CN" altLang="en-US" sz="2400" b="0" kern="0" dirty="0"/>
              <a:t>的对象来替代，</a:t>
            </a:r>
            <a:r>
              <a:rPr lang="zh-CN" altLang="en-US" sz="2400" b="0" kern="0" dirty="0">
                <a:solidFill>
                  <a:srgbClr val="FF0000"/>
                </a:solidFill>
              </a:rPr>
              <a:t>但只能使用从基类继承来的成员</a:t>
            </a:r>
            <a:r>
              <a:rPr lang="zh-CN" altLang="en-US" sz="2400" b="0" kern="0" dirty="0"/>
              <a:t>。以下几种情况是合法的：</a:t>
            </a:r>
            <a:endParaRPr lang="zh-CN" altLang="en-US" sz="2400" b="0" kern="0" dirty="0">
              <a:solidFill>
                <a:srgbClr val="000000"/>
              </a:solidFill>
            </a:endParaRPr>
          </a:p>
          <a:p>
            <a:pPr algn="just">
              <a:lnSpc>
                <a:spcPct val="90000"/>
              </a:lnSpc>
              <a:buFont typeface="Wingdings" pitchFamily="2" charset="2"/>
              <a:buNone/>
              <a:defRPr/>
            </a:pPr>
            <a:endParaRPr lang="en-US" altLang="zh-CN" sz="2400" b="0" kern="0" dirty="0">
              <a:solidFill>
                <a:srgbClr val="000000"/>
              </a:solidFill>
            </a:endParaRP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76140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赋值兼容</a:t>
            </a:r>
            <a:r>
              <a:rPr lang="zh-CN" altLang="en-US" sz="3000" dirty="0" smtClean="0">
                <a:solidFill>
                  <a:schemeClr val="bg1"/>
                </a:solidFill>
                <a:latin typeface="Rockwell" pitchFamily="18" charset="0"/>
                <a:ea typeface="微软雅黑" pitchFamily="34" charset="-122"/>
              </a:rPr>
              <a:t>规则</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5675552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2726" y="716776"/>
            <a:ext cx="11853113" cy="58093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algn="l" rtl="0" eaLnBrk="1" fontAlgn="base" hangingPunct="1">
              <a:spcBef>
                <a:spcPct val="20000"/>
              </a:spcBef>
              <a:spcAft>
                <a:spcPct val="0"/>
              </a:spcAft>
              <a:buChar char="•"/>
              <a:defRPr sz="28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ea typeface="+mn-ea"/>
              </a:defRPr>
            </a:lvl2pPr>
            <a:lvl3pPr marL="1143000" indent="-228600" algn="l" rtl="0" eaLnBrk="1" fontAlgn="base" hangingPunct="1">
              <a:spcBef>
                <a:spcPct val="20000"/>
              </a:spcBef>
              <a:spcAft>
                <a:spcPct val="0"/>
              </a:spcAft>
              <a:buChar char="•"/>
              <a:defRPr sz="2800" b="1">
                <a:solidFill>
                  <a:schemeClr val="tx1"/>
                </a:solidFill>
                <a:latin typeface="+mn-lt"/>
                <a:ea typeface="+mn-ea"/>
              </a:defRPr>
            </a:lvl3pPr>
            <a:lvl4pPr marL="1600200" indent="-228600" algn="l" rtl="0" eaLnBrk="1" fontAlgn="base" hangingPunct="1">
              <a:spcBef>
                <a:spcPct val="20000"/>
              </a:spcBef>
              <a:spcAft>
                <a:spcPct val="0"/>
              </a:spcAft>
              <a:buChar char="–"/>
              <a:defRPr sz="2800" b="1">
                <a:solidFill>
                  <a:schemeClr val="tx1"/>
                </a:solidFill>
                <a:latin typeface="+mn-lt"/>
                <a:ea typeface="+mn-ea"/>
              </a:defRPr>
            </a:lvl4pPr>
            <a:lvl5pPr marL="2057400" indent="-228600" algn="l" rtl="0" eaLnBrk="1" fontAlgn="base" hangingPunct="1">
              <a:spcBef>
                <a:spcPct val="20000"/>
              </a:spcBef>
              <a:spcAft>
                <a:spcPct val="0"/>
              </a:spcAft>
              <a:buChar char="»"/>
              <a:defRPr sz="2800" b="1">
                <a:solidFill>
                  <a:schemeClr val="tx1"/>
                </a:solidFill>
                <a:latin typeface="+mn-lt"/>
                <a:ea typeface="+mn-ea"/>
              </a:defRPr>
            </a:lvl5pPr>
            <a:lvl6pPr marL="2514600" indent="-228600" algn="l" rtl="0" eaLnBrk="1" fontAlgn="base" hangingPunct="1">
              <a:spcBef>
                <a:spcPct val="20000"/>
              </a:spcBef>
              <a:spcAft>
                <a:spcPct val="0"/>
              </a:spcAft>
              <a:buChar char="»"/>
              <a:defRPr sz="2800" b="1">
                <a:solidFill>
                  <a:schemeClr val="tx1"/>
                </a:solidFill>
                <a:latin typeface="+mn-lt"/>
                <a:ea typeface="+mn-ea"/>
              </a:defRPr>
            </a:lvl6pPr>
            <a:lvl7pPr marL="2971800" indent="-228600" algn="l" rtl="0" eaLnBrk="1" fontAlgn="base" hangingPunct="1">
              <a:spcBef>
                <a:spcPct val="20000"/>
              </a:spcBef>
              <a:spcAft>
                <a:spcPct val="0"/>
              </a:spcAft>
              <a:buChar char="»"/>
              <a:defRPr sz="2800" b="1">
                <a:solidFill>
                  <a:schemeClr val="tx1"/>
                </a:solidFill>
                <a:latin typeface="+mn-lt"/>
                <a:ea typeface="+mn-ea"/>
              </a:defRPr>
            </a:lvl7pPr>
            <a:lvl8pPr marL="3429000" indent="-228600" algn="l" rtl="0" eaLnBrk="1" fontAlgn="base" hangingPunct="1">
              <a:spcBef>
                <a:spcPct val="20000"/>
              </a:spcBef>
              <a:spcAft>
                <a:spcPct val="0"/>
              </a:spcAft>
              <a:buChar char="»"/>
              <a:defRPr sz="2800" b="1">
                <a:solidFill>
                  <a:schemeClr val="tx1"/>
                </a:solidFill>
                <a:latin typeface="+mn-lt"/>
                <a:ea typeface="+mn-ea"/>
              </a:defRPr>
            </a:lvl8pPr>
            <a:lvl9pPr marL="3886200" indent="-228600" algn="l" rtl="0" eaLnBrk="1" fontAlgn="base" hangingPunct="1">
              <a:spcBef>
                <a:spcPct val="20000"/>
              </a:spcBef>
              <a:spcAft>
                <a:spcPct val="0"/>
              </a:spcAft>
              <a:buChar char="»"/>
              <a:defRPr sz="2800" b="1">
                <a:solidFill>
                  <a:schemeClr val="tx1"/>
                </a:solidFill>
                <a:latin typeface="+mn-lt"/>
                <a:ea typeface="+mn-ea"/>
              </a:defRPr>
            </a:lvl9pPr>
          </a:lstStyle>
          <a:p>
            <a:pPr algn="just">
              <a:buFont typeface="Wingdings" pitchFamily="2" charset="2"/>
              <a:buNone/>
              <a:defRPr/>
            </a:pPr>
            <a:r>
              <a:rPr lang="en-US" altLang="zh-CN" sz="2000" b="0" kern="0" dirty="0">
                <a:solidFill>
                  <a:srgbClr val="000000"/>
                </a:solidFill>
              </a:rPr>
              <a:t>(1) </a:t>
            </a:r>
            <a:r>
              <a:rPr lang="zh-CN" altLang="en-US" sz="2000" b="0" kern="0" dirty="0">
                <a:solidFill>
                  <a:srgbClr val="000000"/>
                </a:solidFill>
              </a:rPr>
              <a:t>可以用派生类对象给</a:t>
            </a:r>
            <a:r>
              <a:rPr lang="zh-CN" altLang="en-US" sz="2000" b="0" kern="0" dirty="0">
                <a:solidFill>
                  <a:srgbClr val="FF0000"/>
                </a:solidFill>
              </a:rPr>
              <a:t>基类对象</a:t>
            </a:r>
            <a:r>
              <a:rPr lang="zh-CN" altLang="en-US" sz="2000" b="0" kern="0" dirty="0">
                <a:solidFill>
                  <a:srgbClr val="000000"/>
                </a:solidFill>
              </a:rPr>
              <a:t>赋值。例如</a:t>
            </a:r>
            <a:r>
              <a:rPr lang="en-US" altLang="zh-CN" sz="2000" b="0" kern="0" dirty="0">
                <a:solidFill>
                  <a:srgbClr val="000000"/>
                </a:solidFill>
              </a:rPr>
              <a:t>:</a:t>
            </a:r>
          </a:p>
          <a:p>
            <a:pPr algn="just">
              <a:buFont typeface="Wingdings" pitchFamily="2" charset="2"/>
              <a:buNone/>
              <a:defRPr/>
            </a:pPr>
            <a:r>
              <a:rPr lang="en-US" altLang="zh-CN" sz="2000" b="0" kern="0" dirty="0">
                <a:solidFill>
                  <a:srgbClr val="000000"/>
                </a:solidFill>
              </a:rPr>
              <a:t>  Base b;</a:t>
            </a:r>
          </a:p>
          <a:p>
            <a:pPr algn="just">
              <a:buFont typeface="Wingdings" pitchFamily="2" charset="2"/>
              <a:buNone/>
              <a:defRPr/>
            </a:pPr>
            <a:r>
              <a:rPr lang="en-US" altLang="zh-CN" sz="2000" b="0" kern="0" dirty="0">
                <a:solidFill>
                  <a:srgbClr val="000000"/>
                </a:solidFill>
              </a:rPr>
              <a:t>  Derived d;</a:t>
            </a:r>
          </a:p>
          <a:p>
            <a:pPr algn="just">
              <a:buFont typeface="Wingdings" pitchFamily="2" charset="2"/>
              <a:buNone/>
              <a:defRPr/>
            </a:pPr>
            <a:r>
              <a:rPr lang="en-US" altLang="zh-CN" sz="2000" b="0" kern="0" dirty="0">
                <a:solidFill>
                  <a:srgbClr val="000000"/>
                </a:solidFill>
              </a:rPr>
              <a:t>  b=d;</a:t>
            </a:r>
          </a:p>
          <a:p>
            <a:pPr algn="just">
              <a:buFont typeface="Wingdings" pitchFamily="2" charset="2"/>
              <a:buNone/>
              <a:defRPr/>
            </a:pPr>
            <a:r>
              <a:rPr lang="zh-CN" altLang="en-US" sz="2000" b="0" kern="0" dirty="0">
                <a:solidFill>
                  <a:srgbClr val="000000"/>
                </a:solidFill>
              </a:rPr>
              <a:t>这样赋值的效果是</a:t>
            </a:r>
            <a:r>
              <a:rPr lang="en-US" altLang="zh-CN" sz="2000" b="0" kern="0" dirty="0">
                <a:solidFill>
                  <a:srgbClr val="000000"/>
                </a:solidFill>
              </a:rPr>
              <a:t>,</a:t>
            </a:r>
            <a:r>
              <a:rPr lang="zh-CN" altLang="en-US" sz="2000" b="0" kern="0" dirty="0">
                <a:solidFill>
                  <a:srgbClr val="000000"/>
                </a:solidFill>
              </a:rPr>
              <a:t>对象</a:t>
            </a:r>
            <a:r>
              <a:rPr lang="en-US" altLang="zh-CN" sz="2000" b="0" kern="0" dirty="0">
                <a:solidFill>
                  <a:srgbClr val="000000"/>
                </a:solidFill>
              </a:rPr>
              <a:t>b</a:t>
            </a:r>
            <a:r>
              <a:rPr lang="zh-CN" altLang="en-US" sz="2000" b="0" kern="0" dirty="0">
                <a:solidFill>
                  <a:srgbClr val="000000"/>
                </a:solidFill>
              </a:rPr>
              <a:t>中所有数据成员都将具有对象</a:t>
            </a:r>
            <a:r>
              <a:rPr lang="en-US" altLang="zh-CN" sz="2000" b="0" kern="0" dirty="0">
                <a:solidFill>
                  <a:srgbClr val="000000"/>
                </a:solidFill>
              </a:rPr>
              <a:t>d</a:t>
            </a:r>
            <a:r>
              <a:rPr lang="zh-CN" altLang="en-US" sz="2000" b="0" kern="0" dirty="0">
                <a:solidFill>
                  <a:srgbClr val="000000"/>
                </a:solidFill>
              </a:rPr>
              <a:t>中对应数据成员的值。</a:t>
            </a:r>
          </a:p>
          <a:p>
            <a:pPr algn="just">
              <a:buFont typeface="Wingdings" pitchFamily="2" charset="2"/>
              <a:buNone/>
              <a:defRPr/>
            </a:pPr>
            <a:r>
              <a:rPr lang="en-US" altLang="zh-CN" sz="2000" b="0" kern="0" dirty="0">
                <a:solidFill>
                  <a:srgbClr val="000000"/>
                </a:solidFill>
              </a:rPr>
              <a:t>(2) </a:t>
            </a:r>
            <a:r>
              <a:rPr lang="zh-CN" altLang="en-US" sz="2000" b="0" kern="0" dirty="0">
                <a:solidFill>
                  <a:srgbClr val="000000"/>
                </a:solidFill>
              </a:rPr>
              <a:t>可以用派生类对象来初始化</a:t>
            </a:r>
            <a:r>
              <a:rPr lang="zh-CN" altLang="en-US" sz="2000" b="0" kern="0" dirty="0">
                <a:solidFill>
                  <a:srgbClr val="FF0000"/>
                </a:solidFill>
              </a:rPr>
              <a:t>基类的引用</a:t>
            </a:r>
            <a:r>
              <a:rPr lang="zh-CN" altLang="en-US" sz="2000" b="0" kern="0" dirty="0">
                <a:solidFill>
                  <a:srgbClr val="000000"/>
                </a:solidFill>
              </a:rPr>
              <a:t>。例如</a:t>
            </a:r>
            <a:r>
              <a:rPr lang="en-US" altLang="zh-CN" sz="2000" b="0" kern="0" dirty="0">
                <a:solidFill>
                  <a:srgbClr val="000000"/>
                </a:solidFill>
              </a:rPr>
              <a:t>:</a:t>
            </a:r>
          </a:p>
          <a:p>
            <a:pPr algn="just">
              <a:buFont typeface="Wingdings" pitchFamily="2" charset="2"/>
              <a:buNone/>
              <a:defRPr/>
            </a:pPr>
            <a:r>
              <a:rPr lang="en-US" altLang="zh-CN" sz="2000" b="0" kern="0" dirty="0">
                <a:solidFill>
                  <a:srgbClr val="000000"/>
                </a:solidFill>
              </a:rPr>
              <a:t>     Derived d;</a:t>
            </a:r>
          </a:p>
          <a:p>
            <a:pPr>
              <a:buFont typeface="Wingdings" pitchFamily="2" charset="2"/>
              <a:buNone/>
              <a:defRPr/>
            </a:pPr>
            <a:r>
              <a:rPr lang="en-US" altLang="zh-CN" sz="2000" b="0" kern="0" dirty="0">
                <a:solidFill>
                  <a:srgbClr val="000000"/>
                </a:solidFill>
              </a:rPr>
              <a:t>     Base &amp;</a:t>
            </a:r>
            <a:r>
              <a:rPr lang="en-US" altLang="zh-CN" sz="2000" b="0" kern="0" dirty="0" err="1">
                <a:solidFill>
                  <a:srgbClr val="000000"/>
                </a:solidFill>
              </a:rPr>
              <a:t>br</a:t>
            </a:r>
            <a:r>
              <a:rPr lang="en-US" altLang="zh-CN" sz="2000" b="0" kern="0" dirty="0">
                <a:solidFill>
                  <a:srgbClr val="000000"/>
                </a:solidFill>
              </a:rPr>
              <a:t>=d;</a:t>
            </a:r>
            <a:r>
              <a:rPr lang="en-US" altLang="zh-CN" sz="2000" b="0" kern="0" dirty="0"/>
              <a:t> </a:t>
            </a:r>
            <a:endParaRPr lang="en-US" altLang="zh-CN" sz="2000" b="0" kern="0" dirty="0" smtClean="0"/>
          </a:p>
          <a:p>
            <a:pPr algn="just">
              <a:lnSpc>
                <a:spcPct val="90000"/>
              </a:lnSpc>
              <a:buFont typeface="Wingdings" pitchFamily="2" charset="2"/>
              <a:buNone/>
              <a:defRPr/>
            </a:pPr>
            <a:r>
              <a:rPr lang="en-US" altLang="zh-CN" sz="2000" b="0" kern="0" dirty="0">
                <a:solidFill>
                  <a:srgbClr val="000000"/>
                </a:solidFill>
              </a:rPr>
              <a:t>(3) </a:t>
            </a:r>
            <a:r>
              <a:rPr lang="zh-CN" altLang="en-US" sz="2000" b="0" kern="0" dirty="0">
                <a:solidFill>
                  <a:srgbClr val="000000"/>
                </a:solidFill>
              </a:rPr>
              <a:t>可以把</a:t>
            </a:r>
            <a:r>
              <a:rPr lang="zh-CN" altLang="en-US" sz="2000" b="0" kern="0" dirty="0">
                <a:solidFill>
                  <a:srgbClr val="FF0000"/>
                </a:solidFill>
              </a:rPr>
              <a:t>派生类对象的地址</a:t>
            </a:r>
            <a:r>
              <a:rPr lang="zh-CN" altLang="en-US" sz="2000" b="0" kern="0" dirty="0">
                <a:solidFill>
                  <a:srgbClr val="000000"/>
                </a:solidFill>
              </a:rPr>
              <a:t>赋值给指向</a:t>
            </a:r>
            <a:r>
              <a:rPr lang="zh-CN" altLang="en-US" sz="2000" b="0" kern="0" dirty="0">
                <a:solidFill>
                  <a:srgbClr val="FF0000"/>
                </a:solidFill>
              </a:rPr>
              <a:t>基类的指针</a:t>
            </a:r>
            <a:r>
              <a:rPr lang="zh-CN" altLang="en-US" sz="2000" b="0" kern="0" dirty="0">
                <a:solidFill>
                  <a:srgbClr val="000000"/>
                </a:solidFill>
              </a:rPr>
              <a:t>。例如</a:t>
            </a:r>
            <a:r>
              <a:rPr lang="en-US" altLang="zh-CN" sz="2000" b="0" kern="0" dirty="0">
                <a:solidFill>
                  <a:srgbClr val="000000"/>
                </a:solidFill>
              </a:rPr>
              <a:t>:</a:t>
            </a:r>
          </a:p>
          <a:p>
            <a:pPr algn="just">
              <a:lnSpc>
                <a:spcPct val="90000"/>
              </a:lnSpc>
              <a:buFont typeface="Wingdings" pitchFamily="2" charset="2"/>
              <a:buNone/>
              <a:defRPr/>
            </a:pPr>
            <a:r>
              <a:rPr lang="en-US" altLang="zh-CN" sz="2000" b="0" kern="0" dirty="0">
                <a:solidFill>
                  <a:srgbClr val="000000"/>
                </a:solidFill>
              </a:rPr>
              <a:t>   Derived d;</a:t>
            </a:r>
          </a:p>
          <a:p>
            <a:pPr algn="just">
              <a:lnSpc>
                <a:spcPct val="90000"/>
              </a:lnSpc>
              <a:buFont typeface="Wingdings" pitchFamily="2" charset="2"/>
              <a:buNone/>
              <a:defRPr/>
            </a:pPr>
            <a:r>
              <a:rPr lang="en-US" altLang="zh-CN" sz="2000" b="0" kern="0" dirty="0">
                <a:solidFill>
                  <a:srgbClr val="000000"/>
                </a:solidFill>
              </a:rPr>
              <a:t>   Base *</a:t>
            </a:r>
            <a:r>
              <a:rPr lang="en-US" altLang="zh-CN" sz="2000" b="0" kern="0" dirty="0" err="1">
                <a:solidFill>
                  <a:srgbClr val="000000"/>
                </a:solidFill>
              </a:rPr>
              <a:t>bptr</a:t>
            </a:r>
            <a:r>
              <a:rPr lang="en-US" altLang="zh-CN" sz="2000" b="0" kern="0" dirty="0">
                <a:solidFill>
                  <a:srgbClr val="000000"/>
                </a:solidFill>
              </a:rPr>
              <a:t>=&amp;d;</a:t>
            </a:r>
          </a:p>
          <a:p>
            <a:pPr algn="just">
              <a:lnSpc>
                <a:spcPct val="90000"/>
              </a:lnSpc>
              <a:buFont typeface="Wingdings" pitchFamily="2" charset="2"/>
              <a:buNone/>
              <a:defRPr/>
            </a:pPr>
            <a:r>
              <a:rPr lang="zh-CN" altLang="en-US" sz="2000" b="0" kern="0" dirty="0">
                <a:solidFill>
                  <a:srgbClr val="000000"/>
                </a:solidFill>
              </a:rPr>
              <a:t>这种形式的转换</a:t>
            </a:r>
            <a:r>
              <a:rPr lang="en-US" altLang="zh-CN" sz="2000" b="0" kern="0" dirty="0">
                <a:solidFill>
                  <a:srgbClr val="000000"/>
                </a:solidFill>
              </a:rPr>
              <a:t>,</a:t>
            </a:r>
            <a:r>
              <a:rPr lang="zh-CN" altLang="en-US" sz="2000" b="0" kern="0" dirty="0">
                <a:solidFill>
                  <a:srgbClr val="000000"/>
                </a:solidFill>
              </a:rPr>
              <a:t>是在实际应用程序中最常见到的。</a:t>
            </a:r>
          </a:p>
          <a:p>
            <a:pPr algn="just">
              <a:lnSpc>
                <a:spcPct val="90000"/>
              </a:lnSpc>
              <a:buFont typeface="Wingdings" pitchFamily="2" charset="2"/>
              <a:buNone/>
              <a:defRPr/>
            </a:pPr>
            <a:r>
              <a:rPr lang="en-US" altLang="zh-CN" sz="2000" b="0" kern="0" dirty="0">
                <a:solidFill>
                  <a:srgbClr val="000000"/>
                </a:solidFill>
              </a:rPr>
              <a:t>(4) </a:t>
            </a:r>
            <a:r>
              <a:rPr lang="zh-CN" altLang="en-US" sz="2000" b="0" kern="0" dirty="0">
                <a:solidFill>
                  <a:srgbClr val="000000"/>
                </a:solidFill>
              </a:rPr>
              <a:t>可以把指向</a:t>
            </a:r>
            <a:r>
              <a:rPr lang="zh-CN" altLang="en-US" sz="2000" b="0" kern="0" dirty="0">
                <a:solidFill>
                  <a:srgbClr val="FF0000"/>
                </a:solidFill>
              </a:rPr>
              <a:t>派生类对象的指针</a:t>
            </a:r>
            <a:r>
              <a:rPr lang="zh-CN" altLang="en-US" sz="2000" b="0" kern="0" dirty="0">
                <a:solidFill>
                  <a:srgbClr val="000000"/>
                </a:solidFill>
              </a:rPr>
              <a:t>赋值给指向基</a:t>
            </a:r>
            <a:r>
              <a:rPr lang="zh-CN" altLang="en-US" sz="2000" b="0" kern="0" dirty="0">
                <a:solidFill>
                  <a:srgbClr val="FF0000"/>
                </a:solidFill>
              </a:rPr>
              <a:t>类对象的指针</a:t>
            </a:r>
            <a:r>
              <a:rPr lang="zh-CN" altLang="en-US" sz="2000" b="0" kern="0" dirty="0">
                <a:solidFill>
                  <a:srgbClr val="000000"/>
                </a:solidFill>
              </a:rPr>
              <a:t>。例如</a:t>
            </a:r>
            <a:r>
              <a:rPr lang="en-US" altLang="zh-CN" sz="2000" b="0" kern="0" dirty="0">
                <a:solidFill>
                  <a:srgbClr val="000000"/>
                </a:solidFill>
              </a:rPr>
              <a:t>:</a:t>
            </a:r>
          </a:p>
          <a:p>
            <a:pPr algn="just">
              <a:lnSpc>
                <a:spcPct val="90000"/>
              </a:lnSpc>
              <a:buFont typeface="Wingdings" pitchFamily="2" charset="2"/>
              <a:buNone/>
              <a:defRPr/>
            </a:pPr>
            <a:r>
              <a:rPr lang="en-US" altLang="zh-CN" sz="2000" b="0" kern="0" dirty="0">
                <a:solidFill>
                  <a:srgbClr val="000000"/>
                </a:solidFill>
              </a:rPr>
              <a:t>    Derived *</a:t>
            </a:r>
            <a:r>
              <a:rPr lang="en-US" altLang="zh-CN" sz="2000" b="0" kern="0" dirty="0" err="1">
                <a:solidFill>
                  <a:srgbClr val="000000"/>
                </a:solidFill>
              </a:rPr>
              <a:t>dptr</a:t>
            </a:r>
            <a:r>
              <a:rPr lang="en-US" altLang="zh-CN" sz="2000" b="0" kern="0" dirty="0">
                <a:solidFill>
                  <a:srgbClr val="000000"/>
                </a:solidFill>
              </a:rPr>
              <a:t>;</a:t>
            </a:r>
          </a:p>
          <a:p>
            <a:pPr>
              <a:lnSpc>
                <a:spcPct val="90000"/>
              </a:lnSpc>
              <a:buFont typeface="Wingdings" pitchFamily="2" charset="2"/>
              <a:buNone/>
              <a:defRPr/>
            </a:pPr>
            <a:r>
              <a:rPr lang="en-US" altLang="zh-CN" sz="2000" b="0" kern="0" dirty="0">
                <a:solidFill>
                  <a:srgbClr val="000000"/>
                </a:solidFill>
              </a:rPr>
              <a:t>       Base *</a:t>
            </a:r>
            <a:r>
              <a:rPr lang="en-US" altLang="zh-CN" sz="2000" b="0" kern="0" dirty="0" err="1">
                <a:solidFill>
                  <a:srgbClr val="000000"/>
                </a:solidFill>
              </a:rPr>
              <a:t>bptr</a:t>
            </a:r>
            <a:r>
              <a:rPr lang="en-US" altLang="zh-CN" sz="2000" b="0" kern="0" dirty="0">
                <a:solidFill>
                  <a:srgbClr val="000000"/>
                </a:solidFill>
              </a:rPr>
              <a:t>=</a:t>
            </a:r>
            <a:r>
              <a:rPr lang="en-US" altLang="zh-CN" sz="2000" b="0" kern="0" dirty="0" err="1">
                <a:solidFill>
                  <a:srgbClr val="000000"/>
                </a:solidFill>
              </a:rPr>
              <a:t>dptr</a:t>
            </a:r>
            <a:r>
              <a:rPr lang="en-US" altLang="zh-CN" sz="2000" b="0" kern="0" dirty="0">
                <a:solidFill>
                  <a:srgbClr val="000000"/>
                </a:solidFill>
              </a:rPr>
              <a:t>;</a:t>
            </a:r>
            <a:r>
              <a:rPr lang="en-US" altLang="zh-CN" sz="2000" b="0" kern="0" dirty="0"/>
              <a:t> </a:t>
            </a:r>
          </a:p>
          <a:p>
            <a:pPr>
              <a:buFont typeface="Wingdings" pitchFamily="2" charset="2"/>
              <a:buNone/>
              <a:defRPr/>
            </a:pPr>
            <a:endParaRPr lang="en-US" altLang="zh-CN" sz="2400" b="0" kern="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576140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赋值兼容</a:t>
            </a:r>
            <a:r>
              <a:rPr lang="zh-CN" altLang="en-US" sz="3000" dirty="0" smtClean="0">
                <a:solidFill>
                  <a:schemeClr val="bg1"/>
                </a:solidFill>
                <a:latin typeface="Rockwell" pitchFamily="18" charset="0"/>
                <a:ea typeface="微软雅黑" pitchFamily="34" charset="-122"/>
              </a:rPr>
              <a:t>规则</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33975385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410543" y="965667"/>
            <a:ext cx="10477714"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000" dirty="0" smtClean="0"/>
              <a:t>#</a:t>
            </a:r>
            <a:r>
              <a:rPr lang="en-US" altLang="zh-CN" sz="2000" dirty="0"/>
              <a:t>include &lt;</a:t>
            </a:r>
            <a:r>
              <a:rPr lang="en-US" altLang="zh-CN" sz="2000" dirty="0" err="1"/>
              <a:t>iostream.h</a:t>
            </a:r>
            <a:r>
              <a:rPr lang="en-US" altLang="zh-CN" sz="2000" dirty="0"/>
              <a:t>&gt;</a:t>
            </a:r>
          </a:p>
          <a:p>
            <a:pPr eaLnBrk="1" hangingPunct="1">
              <a:lnSpc>
                <a:spcPct val="130000"/>
              </a:lnSpc>
            </a:pPr>
            <a:r>
              <a:rPr lang="en-US" altLang="zh-CN" sz="2000" dirty="0"/>
              <a:t>class base{</a:t>
            </a:r>
          </a:p>
          <a:p>
            <a:pPr eaLnBrk="1" hangingPunct="1">
              <a:lnSpc>
                <a:spcPct val="130000"/>
              </a:lnSpc>
            </a:pPr>
            <a:r>
              <a:rPr lang="en-US" altLang="zh-CN" sz="2000" dirty="0"/>
              <a:t>public:</a:t>
            </a:r>
          </a:p>
          <a:p>
            <a:pPr eaLnBrk="1" hangingPunct="1">
              <a:lnSpc>
                <a:spcPct val="130000"/>
              </a:lnSpc>
            </a:pPr>
            <a:r>
              <a:rPr lang="en-US" altLang="zh-CN" sz="2000" dirty="0" err="1"/>
              <a:t>int</a:t>
            </a:r>
            <a:r>
              <a:rPr lang="en-US" altLang="zh-CN" sz="2000" dirty="0"/>
              <a:t> </a:t>
            </a:r>
            <a:r>
              <a:rPr lang="en-US" altLang="zh-CN" sz="2000" dirty="0" err="1"/>
              <a:t>i</a:t>
            </a:r>
            <a:r>
              <a:rPr lang="en-US" altLang="zh-CN" sz="2000" dirty="0"/>
              <a:t>;</a:t>
            </a:r>
          </a:p>
          <a:p>
            <a:pPr eaLnBrk="1" hangingPunct="1">
              <a:lnSpc>
                <a:spcPct val="130000"/>
              </a:lnSpc>
            </a:pPr>
            <a:r>
              <a:rPr lang="en-US" altLang="zh-CN" sz="2000" dirty="0"/>
              <a:t>base(</a:t>
            </a:r>
            <a:r>
              <a:rPr lang="en-US" altLang="zh-CN" sz="2000" dirty="0" err="1"/>
              <a:t>int</a:t>
            </a:r>
            <a:r>
              <a:rPr lang="en-US" altLang="zh-CN" sz="2000" dirty="0"/>
              <a:t> x)  {</a:t>
            </a:r>
            <a:r>
              <a:rPr lang="en-US" altLang="zh-CN" sz="2000" dirty="0" err="1"/>
              <a:t>i</a:t>
            </a:r>
            <a:r>
              <a:rPr lang="en-US" altLang="zh-CN" sz="2000" dirty="0"/>
              <a:t>=x;}</a:t>
            </a:r>
          </a:p>
          <a:p>
            <a:pPr eaLnBrk="1" hangingPunct="1">
              <a:lnSpc>
                <a:spcPct val="130000"/>
              </a:lnSpc>
            </a:pPr>
            <a:r>
              <a:rPr lang="en-US" altLang="zh-CN" sz="2000" dirty="0"/>
              <a:t>void show()</a:t>
            </a:r>
          </a:p>
          <a:p>
            <a:pPr eaLnBrk="1" hangingPunct="1">
              <a:lnSpc>
                <a:spcPct val="130000"/>
              </a:lnSpc>
            </a:pPr>
            <a:r>
              <a:rPr lang="en-US" altLang="zh-CN" sz="2000" dirty="0"/>
              <a:t>{</a:t>
            </a:r>
            <a:r>
              <a:rPr lang="en-US" altLang="zh-CN" sz="2000" dirty="0" err="1"/>
              <a:t>cout</a:t>
            </a:r>
            <a:r>
              <a:rPr lang="en-US" altLang="zh-CN" sz="2000" dirty="0"/>
              <a:t>&lt;&lt;"base "&lt;&lt;</a:t>
            </a:r>
            <a:r>
              <a:rPr lang="en-US" altLang="zh-CN" sz="2000" dirty="0" err="1"/>
              <a:t>i</a:t>
            </a:r>
            <a:r>
              <a:rPr lang="en-US" altLang="zh-CN" sz="2000" dirty="0"/>
              <a:t>&lt;&lt;</a:t>
            </a:r>
            <a:r>
              <a:rPr lang="en-US" altLang="zh-CN" sz="2000" dirty="0" err="1"/>
              <a:t>endl</a:t>
            </a:r>
            <a:r>
              <a:rPr lang="en-US" altLang="zh-CN" sz="2000" dirty="0"/>
              <a:t>;}</a:t>
            </a:r>
          </a:p>
          <a:p>
            <a:pPr eaLnBrk="1" hangingPunct="1">
              <a:lnSpc>
                <a:spcPct val="130000"/>
              </a:lnSpc>
            </a:pPr>
            <a:r>
              <a:rPr lang="en-US" altLang="zh-CN" sz="2000" dirty="0"/>
              <a:t>};</a:t>
            </a:r>
          </a:p>
          <a:p>
            <a:pPr eaLnBrk="1" hangingPunct="1">
              <a:lnSpc>
                <a:spcPct val="130000"/>
              </a:lnSpc>
            </a:pPr>
            <a:r>
              <a:rPr lang="en-US" altLang="zh-CN" sz="2000" dirty="0"/>
              <a:t>class </a:t>
            </a:r>
            <a:r>
              <a:rPr lang="en-US" altLang="zh-CN" sz="2000" dirty="0" err="1"/>
              <a:t>derive:public</a:t>
            </a:r>
            <a:r>
              <a:rPr lang="en-US" altLang="zh-CN" sz="2000" dirty="0"/>
              <a:t> base{</a:t>
            </a:r>
          </a:p>
          <a:p>
            <a:pPr eaLnBrk="1" hangingPunct="1">
              <a:lnSpc>
                <a:spcPct val="130000"/>
              </a:lnSpc>
            </a:pPr>
            <a:r>
              <a:rPr lang="en-US" altLang="zh-CN" sz="2000" dirty="0"/>
              <a:t>public:</a:t>
            </a:r>
          </a:p>
          <a:p>
            <a:pPr eaLnBrk="1" hangingPunct="1">
              <a:lnSpc>
                <a:spcPct val="130000"/>
              </a:lnSpc>
            </a:pPr>
            <a:r>
              <a:rPr lang="en-US" altLang="zh-CN" sz="2000" dirty="0"/>
              <a:t>derive(</a:t>
            </a:r>
            <a:r>
              <a:rPr lang="en-US" altLang="zh-CN" sz="2000" dirty="0" err="1"/>
              <a:t>int</a:t>
            </a:r>
            <a:r>
              <a:rPr lang="en-US" altLang="zh-CN" sz="2000" dirty="0"/>
              <a:t> x):base(x) { };</a:t>
            </a:r>
          </a:p>
          <a:p>
            <a:pPr eaLnBrk="1" hangingPunct="1">
              <a:lnSpc>
                <a:spcPct val="130000"/>
              </a:lnSpc>
            </a:pPr>
            <a:r>
              <a:rPr lang="en-US" altLang="zh-CN" sz="2000" dirty="0"/>
              <a:t>void show()</a:t>
            </a:r>
          </a:p>
          <a:p>
            <a:pPr eaLnBrk="1" hangingPunct="1">
              <a:lnSpc>
                <a:spcPct val="130000"/>
              </a:lnSpc>
            </a:pPr>
            <a:r>
              <a:rPr lang="en-US" altLang="zh-CN" sz="2000" dirty="0"/>
              <a:t>{</a:t>
            </a:r>
            <a:r>
              <a:rPr lang="en-US" altLang="zh-CN" sz="2000" dirty="0" err="1"/>
              <a:t>cout</a:t>
            </a:r>
            <a:r>
              <a:rPr lang="en-US" altLang="zh-CN" sz="2000" dirty="0"/>
              <a:t>&lt;&lt;"derive "&lt;&lt;</a:t>
            </a:r>
            <a:r>
              <a:rPr lang="en-US" altLang="zh-CN" sz="2000" dirty="0" err="1"/>
              <a:t>i</a:t>
            </a:r>
            <a:r>
              <a:rPr lang="en-US" altLang="zh-CN" sz="2000" dirty="0"/>
              <a:t>&lt;&lt;</a:t>
            </a:r>
            <a:r>
              <a:rPr lang="en-US" altLang="zh-CN" sz="2000" dirty="0" err="1"/>
              <a:t>endl</a:t>
            </a:r>
            <a:r>
              <a:rPr lang="en-US" altLang="zh-CN" sz="2000" dirty="0"/>
              <a:t>;}</a:t>
            </a:r>
          </a:p>
          <a:p>
            <a:pPr eaLnBrk="1" hangingPunct="1">
              <a:lnSpc>
                <a:spcPct val="130000"/>
              </a:lnSpc>
            </a:pPr>
            <a:r>
              <a:rPr lang="en-US" altLang="zh-CN" sz="2000" dirty="0" smtClean="0"/>
              <a:t>};</a:t>
            </a:r>
            <a:endParaRPr lang="en-US" altLang="zh-CN" sz="2000" dirty="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576140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6.18 </a:t>
            </a:r>
            <a:r>
              <a:rPr lang="zh-CN" altLang="en-US" sz="3000" dirty="0" smtClean="0">
                <a:solidFill>
                  <a:schemeClr val="bg1"/>
                </a:solidFill>
                <a:latin typeface="Rockwell" pitchFamily="18" charset="0"/>
                <a:ea typeface="微软雅黑" pitchFamily="34" charset="-122"/>
              </a:rPr>
              <a:t>赋值</a:t>
            </a:r>
            <a:r>
              <a:rPr lang="zh-CN" altLang="en-US" sz="3000" dirty="0">
                <a:solidFill>
                  <a:schemeClr val="bg1"/>
                </a:solidFill>
                <a:latin typeface="Rockwell" pitchFamily="18" charset="0"/>
                <a:ea typeface="微软雅黑" pitchFamily="34" charset="-122"/>
              </a:rPr>
              <a:t>兼容</a:t>
            </a:r>
            <a:r>
              <a:rPr lang="zh-CN" altLang="en-US" sz="3000" dirty="0" smtClean="0">
                <a:solidFill>
                  <a:schemeClr val="bg1"/>
                </a:solidFill>
                <a:latin typeface="Rockwell" pitchFamily="18" charset="0"/>
                <a:ea typeface="微软雅黑" pitchFamily="34" charset="-122"/>
              </a:rPr>
              <a:t>规则示例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9587242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2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222726" y="908261"/>
            <a:ext cx="5372393" cy="555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000" dirty="0"/>
              <a:t>void main()</a:t>
            </a:r>
          </a:p>
          <a:p>
            <a:pPr eaLnBrk="1" hangingPunct="1">
              <a:lnSpc>
                <a:spcPct val="130000"/>
              </a:lnSpc>
            </a:pPr>
            <a:r>
              <a:rPr lang="en-US" altLang="zh-CN" sz="2000" dirty="0"/>
              <a:t>{ </a:t>
            </a:r>
          </a:p>
          <a:p>
            <a:pPr eaLnBrk="1" hangingPunct="1">
              <a:lnSpc>
                <a:spcPct val="130000"/>
              </a:lnSpc>
            </a:pPr>
            <a:r>
              <a:rPr lang="en-US" altLang="zh-CN" sz="2000" dirty="0"/>
              <a:t>  base b1(11); b1.show();</a:t>
            </a:r>
          </a:p>
          <a:p>
            <a:pPr eaLnBrk="1" hangingPunct="1">
              <a:lnSpc>
                <a:spcPct val="130000"/>
              </a:lnSpc>
            </a:pPr>
            <a:r>
              <a:rPr lang="en-US" altLang="zh-CN" sz="2000" dirty="0"/>
              <a:t>  derive d1(22); </a:t>
            </a:r>
          </a:p>
          <a:p>
            <a:pPr eaLnBrk="1" hangingPunct="1">
              <a:lnSpc>
                <a:spcPct val="130000"/>
              </a:lnSpc>
            </a:pPr>
            <a:r>
              <a:rPr lang="en-US" altLang="zh-CN" sz="2000" dirty="0"/>
              <a:t>  b1=d1;   b1.show();  </a:t>
            </a:r>
          </a:p>
          <a:p>
            <a:pPr eaLnBrk="1" hangingPunct="1">
              <a:lnSpc>
                <a:spcPct val="130000"/>
              </a:lnSpc>
            </a:pPr>
            <a:r>
              <a:rPr lang="en-US" altLang="zh-CN" sz="2000" dirty="0"/>
              <a:t>  derive d2(33);</a:t>
            </a:r>
          </a:p>
          <a:p>
            <a:pPr eaLnBrk="1" hangingPunct="1">
              <a:lnSpc>
                <a:spcPct val="130000"/>
              </a:lnSpc>
            </a:pPr>
            <a:r>
              <a:rPr lang="en-US" altLang="zh-CN" sz="2000" dirty="0"/>
              <a:t>  base &amp;b2=d2;  b2.show();</a:t>
            </a:r>
          </a:p>
          <a:p>
            <a:pPr eaLnBrk="1" hangingPunct="1">
              <a:lnSpc>
                <a:spcPct val="130000"/>
              </a:lnSpc>
            </a:pPr>
            <a:r>
              <a:rPr lang="en-US" altLang="zh-CN" sz="2000" dirty="0"/>
              <a:t>  derive d3(44);  </a:t>
            </a:r>
          </a:p>
          <a:p>
            <a:pPr eaLnBrk="1" hangingPunct="1">
              <a:lnSpc>
                <a:spcPct val="130000"/>
              </a:lnSpc>
            </a:pPr>
            <a:r>
              <a:rPr lang="en-US" altLang="zh-CN" sz="2000" dirty="0"/>
              <a:t>  base *b3=&amp;d3; b3-&gt;show();  </a:t>
            </a:r>
          </a:p>
          <a:p>
            <a:pPr eaLnBrk="1" hangingPunct="1">
              <a:lnSpc>
                <a:spcPct val="130000"/>
              </a:lnSpc>
            </a:pPr>
            <a:r>
              <a:rPr lang="en-US" altLang="zh-CN" sz="2000" dirty="0"/>
              <a:t>  derive *d4=new derive(55);</a:t>
            </a:r>
          </a:p>
          <a:p>
            <a:pPr eaLnBrk="1" hangingPunct="1">
              <a:lnSpc>
                <a:spcPct val="130000"/>
              </a:lnSpc>
            </a:pPr>
            <a:r>
              <a:rPr lang="en-US" altLang="zh-CN" sz="2000" dirty="0"/>
              <a:t>  base *b4=d4;  b4-&gt;show();</a:t>
            </a:r>
          </a:p>
          <a:p>
            <a:pPr eaLnBrk="1" hangingPunct="1">
              <a:lnSpc>
                <a:spcPct val="130000"/>
              </a:lnSpc>
            </a:pPr>
            <a:r>
              <a:rPr lang="en-US" altLang="zh-CN" sz="2000" dirty="0"/>
              <a:t> delete d4;</a:t>
            </a:r>
          </a:p>
          <a:p>
            <a:pPr eaLnBrk="1" hangingPunct="1">
              <a:lnSpc>
                <a:spcPct val="130000"/>
              </a:lnSpc>
            </a:pPr>
            <a:r>
              <a:rPr lang="en-US" altLang="zh-CN" sz="2000" dirty="0"/>
              <a:t> }</a:t>
            </a:r>
          </a:p>
          <a:p>
            <a:endParaRPr lang="en-US" altLang="zh-CN" sz="2000" dirty="0"/>
          </a:p>
        </p:txBody>
      </p:sp>
      <p:sp>
        <p:nvSpPr>
          <p:cNvPr id="3" name="Rectangle 3"/>
          <p:cNvSpPr>
            <a:spLocks noChangeArrowheads="1"/>
          </p:cNvSpPr>
          <p:nvPr/>
        </p:nvSpPr>
        <p:spPr bwMode="auto">
          <a:xfrm>
            <a:off x="7899817" y="4006191"/>
            <a:ext cx="1729188" cy="1937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latin typeface="Courier New" panose="02070309020205020404" pitchFamily="49" charset="0"/>
                <a:cs typeface="Courier New" panose="02070309020205020404" pitchFamily="49" charset="0"/>
              </a:rPr>
              <a:t>Base 11</a:t>
            </a:r>
          </a:p>
          <a:p>
            <a:pPr eaLnBrk="1" hangingPunct="1"/>
            <a:r>
              <a:rPr kumimoji="1" lang="en-US" altLang="zh-CN" sz="2000" b="1">
                <a:latin typeface="Courier New" panose="02070309020205020404" pitchFamily="49" charset="0"/>
                <a:cs typeface="Courier New" panose="02070309020205020404" pitchFamily="49" charset="0"/>
              </a:rPr>
              <a:t>Base 22</a:t>
            </a:r>
          </a:p>
          <a:p>
            <a:pPr eaLnBrk="1" hangingPunct="1"/>
            <a:r>
              <a:rPr kumimoji="1" lang="en-US" altLang="zh-CN" sz="2000" b="1">
                <a:latin typeface="Courier New" panose="02070309020205020404" pitchFamily="49" charset="0"/>
                <a:cs typeface="Courier New" panose="02070309020205020404" pitchFamily="49" charset="0"/>
              </a:rPr>
              <a:t>Base 33</a:t>
            </a:r>
          </a:p>
          <a:p>
            <a:pPr eaLnBrk="1" hangingPunct="1"/>
            <a:r>
              <a:rPr kumimoji="1" lang="en-US" altLang="zh-CN" sz="2000" b="1">
                <a:latin typeface="Courier New" panose="02070309020205020404" pitchFamily="49" charset="0"/>
                <a:cs typeface="Courier New" panose="02070309020205020404" pitchFamily="49" charset="0"/>
              </a:rPr>
              <a:t>Base 44</a:t>
            </a:r>
          </a:p>
          <a:p>
            <a:pPr eaLnBrk="1" hangingPunct="1"/>
            <a:r>
              <a:rPr kumimoji="1" lang="en-US" altLang="zh-CN" sz="2000" b="1">
                <a:latin typeface="Courier New" panose="02070309020205020404" pitchFamily="49" charset="0"/>
                <a:cs typeface="Courier New" panose="02070309020205020404" pitchFamily="49" charset="0"/>
              </a:rPr>
              <a:t>Base 55</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76140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000" dirty="0" smtClean="0">
                <a:solidFill>
                  <a:schemeClr val="bg1"/>
                </a:solidFill>
                <a:latin typeface="Rockwell" pitchFamily="18" charset="0"/>
                <a:ea typeface="微软雅黑" pitchFamily="34" charset="-122"/>
              </a:rPr>
              <a:t>例</a:t>
            </a:r>
            <a:r>
              <a:rPr lang="en-US" altLang="zh-CN" sz="3000" dirty="0" smtClean="0">
                <a:solidFill>
                  <a:schemeClr val="bg1"/>
                </a:solidFill>
                <a:latin typeface="Rockwell" pitchFamily="18" charset="0"/>
                <a:ea typeface="微软雅黑" pitchFamily="34" charset="-122"/>
              </a:rPr>
              <a:t>6.18 </a:t>
            </a:r>
            <a:r>
              <a:rPr lang="zh-CN" altLang="en-US" sz="3000" dirty="0" smtClean="0">
                <a:solidFill>
                  <a:schemeClr val="bg1"/>
                </a:solidFill>
                <a:latin typeface="Rockwell" pitchFamily="18" charset="0"/>
                <a:ea typeface="微软雅黑" pitchFamily="34" charset="-122"/>
              </a:rPr>
              <a:t>赋值</a:t>
            </a:r>
            <a:r>
              <a:rPr lang="zh-CN" altLang="en-US" sz="3000" dirty="0">
                <a:solidFill>
                  <a:schemeClr val="bg1"/>
                </a:solidFill>
                <a:latin typeface="Rockwell" pitchFamily="18" charset="0"/>
                <a:ea typeface="微软雅黑" pitchFamily="34" charset="-122"/>
              </a:rPr>
              <a:t>兼容</a:t>
            </a:r>
            <a:r>
              <a:rPr lang="zh-CN" altLang="en-US" sz="3000" dirty="0" smtClean="0">
                <a:solidFill>
                  <a:schemeClr val="bg1"/>
                </a:solidFill>
                <a:latin typeface="Rockwell" pitchFamily="18" charset="0"/>
                <a:ea typeface="微软雅黑" pitchFamily="34" charset="-122"/>
              </a:rPr>
              <a:t>规则示例</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9478534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5"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ppt_w</p:attrName>
                                        </p:attrNameLst>
                                      </p:cBhvr>
                                      <p:tavLst>
                                        <p:tav tm="0" fmla="#ppt_w*sin(2.5*pi*$)">
                                          <p:val>
                                            <p:fltVal val="0"/>
                                          </p:val>
                                        </p:tav>
                                        <p:tav tm="100000">
                                          <p:val>
                                            <p:fltVal val="1"/>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childTnLst>
                                </p:cTn>
                              </p:par>
                            </p:childTnLst>
                          </p:cTn>
                        </p:par>
                        <p:par>
                          <p:cTn id="15" fill="hold">
                            <p:stCondLst>
                              <p:cond delay="2700"/>
                            </p:stCondLst>
                            <p:childTnLst>
                              <p:par>
                                <p:cTn id="16" presetID="26" presetClass="emph" presetSubtype="0" fill="hold" grpId="1" nodeType="afterEffect">
                                  <p:stCondLst>
                                    <p:cond delay="0"/>
                                  </p:stCondLst>
                                  <p:iterate type="lt">
                                    <p:tmPct val="0"/>
                                  </p:iterate>
                                  <p:childTnLst>
                                    <p:animEffect transition="out" filter="fade">
                                      <p:cBhvr>
                                        <p:cTn id="17" dur="500" tmFilter="0, 0; .2, .5; .8, .5; 1, 0"/>
                                        <p:tgtEl>
                                          <p:spTgt spid="12"/>
                                        </p:tgtEl>
                                      </p:cBhvr>
                                    </p:animEffect>
                                    <p:animScale>
                                      <p:cBhvr>
                                        <p:cTn id="18"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12" grpId="0"/>
      <p:bldP spid="12"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298745" y="466317"/>
            <a:ext cx="1178110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dirty="0" smtClean="0">
                <a:latin typeface="Arial" panose="020B0604020202020204" pitchFamily="34" charset="0"/>
              </a:rPr>
              <a:t>(</a:t>
            </a:r>
            <a:r>
              <a:rPr lang="en-US" altLang="zh-CN" dirty="0">
                <a:latin typeface="Arial" panose="020B0604020202020204" pitchFamily="34" charset="0"/>
              </a:rPr>
              <a:t>1). </a:t>
            </a:r>
            <a:r>
              <a:rPr lang="zh-CN" altLang="en-US" dirty="0">
                <a:latin typeface="Arial" panose="020B0604020202020204" pitchFamily="34" charset="0"/>
              </a:rPr>
              <a:t>声明为指向基类对象的指针可以指向它的</a:t>
            </a:r>
            <a:r>
              <a:rPr lang="zh-CN" altLang="en-US" dirty="0">
                <a:solidFill>
                  <a:srgbClr val="FF0000"/>
                </a:solidFill>
                <a:latin typeface="Arial" panose="020B0604020202020204" pitchFamily="34" charset="0"/>
              </a:rPr>
              <a:t>公有派生</a:t>
            </a:r>
            <a:r>
              <a:rPr lang="zh-CN" altLang="en-US" dirty="0">
                <a:latin typeface="Arial" panose="020B0604020202020204" pitchFamily="34" charset="0"/>
              </a:rPr>
              <a:t>的对象，但不允许指向它的</a:t>
            </a:r>
            <a:r>
              <a:rPr lang="zh-CN" altLang="en-US" dirty="0">
                <a:solidFill>
                  <a:srgbClr val="FF0000"/>
                </a:solidFill>
                <a:latin typeface="Arial" panose="020B0604020202020204" pitchFamily="34" charset="0"/>
              </a:rPr>
              <a:t>私有派生</a:t>
            </a:r>
            <a:r>
              <a:rPr lang="zh-CN" altLang="en-US" dirty="0">
                <a:latin typeface="Arial" panose="020B0604020202020204" pitchFamily="34" charset="0"/>
              </a:rPr>
              <a:t>的对象。</a:t>
            </a:r>
          </a:p>
          <a:p>
            <a:pPr eaLnBrk="1" hangingPunct="1">
              <a:lnSpc>
                <a:spcPct val="150000"/>
              </a:lnSpc>
            </a:pPr>
            <a:r>
              <a:rPr lang="en-US" altLang="zh-CN" dirty="0">
                <a:latin typeface="Arial" panose="020B0604020202020204" pitchFamily="34" charset="0"/>
              </a:rPr>
              <a:t>(2). </a:t>
            </a:r>
            <a:r>
              <a:rPr lang="zh-CN" altLang="en-US" dirty="0">
                <a:latin typeface="Arial" panose="020B0604020202020204" pitchFamily="34" charset="0"/>
              </a:rPr>
              <a:t>允许将一个声明为指向</a:t>
            </a:r>
            <a:r>
              <a:rPr lang="zh-CN" altLang="en-US" dirty="0">
                <a:solidFill>
                  <a:srgbClr val="FF0000"/>
                </a:solidFill>
                <a:latin typeface="Arial" panose="020B0604020202020204" pitchFamily="34" charset="0"/>
              </a:rPr>
              <a:t>基类的指针</a:t>
            </a:r>
            <a:r>
              <a:rPr lang="zh-CN" altLang="en-US" dirty="0">
                <a:latin typeface="Arial" panose="020B0604020202020204" pitchFamily="34" charset="0"/>
              </a:rPr>
              <a:t>指向其公有派生类的对象，但是不能将一个声明为指向派生类对象的指针指向其基类的一个对象。</a:t>
            </a:r>
          </a:p>
          <a:p>
            <a:pPr eaLnBrk="1" hangingPunct="1">
              <a:lnSpc>
                <a:spcPct val="150000"/>
              </a:lnSpc>
            </a:pPr>
            <a:r>
              <a:rPr lang="en-US" altLang="zh-CN" dirty="0">
                <a:latin typeface="Arial" panose="020B0604020202020204" pitchFamily="34" charset="0"/>
              </a:rPr>
              <a:t>(3). </a:t>
            </a:r>
            <a:r>
              <a:rPr lang="zh-CN" altLang="en-US" dirty="0">
                <a:latin typeface="Arial" panose="020B0604020202020204" pitchFamily="34" charset="0"/>
              </a:rPr>
              <a:t>声明为指向基类对象的指针，当其指向公有派生类对象时，只能用它来直接访问派生类中</a:t>
            </a:r>
            <a:r>
              <a:rPr lang="zh-CN" altLang="en-US" dirty="0">
                <a:solidFill>
                  <a:srgbClr val="FF0000"/>
                </a:solidFill>
                <a:latin typeface="Arial" panose="020B0604020202020204" pitchFamily="34" charset="0"/>
              </a:rPr>
              <a:t>从基类继承来的成员</a:t>
            </a:r>
            <a:r>
              <a:rPr lang="zh-CN" altLang="en-US" dirty="0">
                <a:latin typeface="Arial" panose="020B0604020202020204" pitchFamily="34" charset="0"/>
              </a:rPr>
              <a:t>，而不能直接访问公有派生类中定义的成员。</a:t>
            </a:r>
          </a:p>
          <a:p>
            <a:pPr eaLnBrk="1" hangingPunct="1">
              <a:lnSpc>
                <a:spcPct val="150000"/>
              </a:lnSpc>
            </a:pPr>
            <a:r>
              <a:rPr lang="zh-CN" altLang="en-US" dirty="0" smtClean="0">
                <a:latin typeface="Arial" panose="020B0604020202020204" pitchFamily="34" charset="0"/>
              </a:rPr>
              <a:t>（</a:t>
            </a:r>
            <a:r>
              <a:rPr lang="en-US" altLang="zh-CN" dirty="0" smtClean="0">
                <a:latin typeface="Arial" panose="020B0604020202020204" pitchFamily="34" charset="0"/>
              </a:rPr>
              <a:t>4</a:t>
            </a:r>
            <a:r>
              <a:rPr lang="zh-CN" altLang="en-US" dirty="0" smtClean="0">
                <a:latin typeface="Arial" panose="020B0604020202020204" pitchFamily="34" charset="0"/>
              </a:rPr>
              <a:t>）若</a:t>
            </a:r>
            <a:r>
              <a:rPr lang="zh-CN" altLang="en-US" dirty="0">
                <a:latin typeface="Arial" panose="020B0604020202020204" pitchFamily="34" charset="0"/>
              </a:rPr>
              <a:t>想访问其公有派生类的特定成员，可以将基类指针用显示类型转换为派生类指针。</a:t>
            </a:r>
          </a:p>
          <a:p>
            <a:endParaRPr lang="en-US" altLang="zh-CN" dirty="0">
              <a:latin typeface="Arial" panose="020B0604020202020204" pitchFamily="34" charset="0"/>
            </a:endParaRPr>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576140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赋值兼容</a:t>
            </a:r>
            <a:r>
              <a:rPr lang="zh-CN" altLang="en-US" sz="3000" dirty="0" smtClean="0">
                <a:solidFill>
                  <a:schemeClr val="bg1"/>
                </a:solidFill>
                <a:latin typeface="Rockwell" pitchFamily="18" charset="0"/>
                <a:ea typeface="微软雅黑" pitchFamily="34" charset="-122"/>
              </a:rPr>
              <a:t>规则</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7943276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705547" y="1052757"/>
            <a:ext cx="8787259" cy="501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33375"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000"/>
              <a:t>（</a:t>
            </a:r>
            <a:r>
              <a:rPr kumimoji="1" lang="en-US" altLang="zh-CN" sz="2000"/>
              <a:t>1</a:t>
            </a:r>
            <a:r>
              <a:rPr kumimoji="1" lang="zh-CN" altLang="en-US" sz="2000"/>
              <a:t>）</a:t>
            </a:r>
            <a:r>
              <a:rPr kumimoji="1" lang="en-US" altLang="zh-CN" sz="2000">
                <a:cs typeface="Courier New" panose="02070309020205020404" pitchFamily="49" charset="0"/>
              </a:rPr>
              <a:t>class base{</a:t>
            </a:r>
          </a:p>
          <a:p>
            <a:pPr algn="just"/>
            <a:r>
              <a:rPr kumimoji="1" lang="en-US" altLang="zh-CN" sz="2000">
                <a:cs typeface="Courier New" panose="02070309020205020404" pitchFamily="49" charset="0"/>
              </a:rPr>
              <a:t>    //</a:t>
            </a:r>
            <a:r>
              <a:rPr kumimoji="1" lang="en-US" altLang="zh-CN" sz="2000">
                <a:ea typeface="楷体_GB2312" pitchFamily="49" charset="-122"/>
              </a:rPr>
              <a:t>…</a:t>
            </a:r>
            <a:endParaRPr kumimoji="1" lang="en-US" altLang="zh-CN" sz="2000">
              <a:cs typeface="Courier New" panose="02070309020205020404" pitchFamily="49" charset="0"/>
            </a:endParaRPr>
          </a:p>
          <a:p>
            <a:pPr algn="just"/>
            <a:r>
              <a:rPr kumimoji="1" lang="en-US" altLang="zh-CN" sz="2000">
                <a:cs typeface="Courier New" panose="02070309020205020404" pitchFamily="49" charset="0"/>
              </a:rPr>
              <a:t>};</a:t>
            </a:r>
          </a:p>
          <a:p>
            <a:pPr algn="just"/>
            <a:r>
              <a:rPr kumimoji="1" lang="en-US" altLang="zh-CN" sz="2000">
                <a:cs typeface="Courier New" panose="02070309020205020404" pitchFamily="49" charset="0"/>
              </a:rPr>
              <a:t>class derive</a:t>
            </a:r>
            <a:r>
              <a:rPr kumimoji="1" lang="zh-CN" altLang="en-US" sz="2000">
                <a:ea typeface="楷体_GB2312" pitchFamily="49" charset="-122"/>
              </a:rPr>
              <a:t>：</a:t>
            </a:r>
            <a:r>
              <a:rPr kumimoji="1" lang="en-US" altLang="zh-CN" sz="2000">
                <a:solidFill>
                  <a:srgbClr val="FF0000"/>
                </a:solidFill>
                <a:cs typeface="Courier New" panose="02070309020205020404" pitchFamily="49" charset="0"/>
              </a:rPr>
              <a:t>private base</a:t>
            </a:r>
          </a:p>
          <a:p>
            <a:pPr algn="just"/>
            <a:r>
              <a:rPr kumimoji="1" lang="en-US" altLang="zh-CN" sz="2000">
                <a:cs typeface="Courier New" panose="02070309020205020404" pitchFamily="49" charset="0"/>
              </a:rPr>
              <a:t>{</a:t>
            </a:r>
          </a:p>
          <a:p>
            <a:pPr algn="just"/>
            <a:r>
              <a:rPr kumimoji="1" lang="en-US" altLang="zh-CN" sz="2000">
                <a:cs typeface="Courier New" panose="02070309020205020404" pitchFamily="49" charset="0"/>
              </a:rPr>
              <a:t>    //</a:t>
            </a:r>
            <a:r>
              <a:rPr kumimoji="1" lang="en-US" altLang="zh-CN" sz="2000">
                <a:ea typeface="楷体_GB2312" pitchFamily="49" charset="-122"/>
              </a:rPr>
              <a:t>…</a:t>
            </a:r>
            <a:endParaRPr kumimoji="1" lang="en-US" altLang="zh-CN" sz="2000">
              <a:cs typeface="Courier New" panose="02070309020205020404" pitchFamily="49" charset="0"/>
            </a:endParaRPr>
          </a:p>
          <a:p>
            <a:pPr algn="just"/>
            <a:r>
              <a:rPr kumimoji="1" lang="en-US" altLang="zh-CN" sz="2000">
                <a:cs typeface="Courier New" panose="02070309020205020404" pitchFamily="49" charset="0"/>
              </a:rPr>
              <a:t>};</a:t>
            </a:r>
          </a:p>
          <a:p>
            <a:pPr algn="just"/>
            <a:r>
              <a:rPr kumimoji="1" lang="en-US" altLang="zh-CN" sz="2000">
                <a:cs typeface="Courier New" panose="02070309020205020404" pitchFamily="49" charset="0"/>
              </a:rPr>
              <a:t>void  main()</a:t>
            </a:r>
          </a:p>
          <a:p>
            <a:pPr algn="just"/>
            <a:r>
              <a:rPr kumimoji="1" lang="en-US" altLang="zh-CN" sz="2000">
                <a:cs typeface="Courier New" panose="02070309020205020404" pitchFamily="49" charset="0"/>
              </a:rPr>
              <a:t>{</a:t>
            </a:r>
          </a:p>
          <a:p>
            <a:pPr algn="just"/>
            <a:r>
              <a:rPr kumimoji="1" lang="en-US" altLang="zh-CN" sz="2000">
                <a:cs typeface="Courier New" panose="02070309020205020404" pitchFamily="49" charset="0"/>
              </a:rPr>
              <a:t>    base  op1,*ptr</a:t>
            </a:r>
            <a:r>
              <a:rPr kumimoji="1" lang="zh-CN" altLang="en-US" sz="2000">
                <a:cs typeface="Courier New" panose="02070309020205020404" pitchFamily="49" charset="0"/>
              </a:rPr>
              <a:t>；</a:t>
            </a:r>
          </a:p>
          <a:p>
            <a:pPr algn="just"/>
            <a:r>
              <a:rPr kumimoji="1" lang="zh-CN" altLang="en-US" sz="2000">
                <a:cs typeface="Courier New" panose="02070309020205020404" pitchFamily="49" charset="0"/>
              </a:rPr>
              <a:t>    </a:t>
            </a:r>
            <a:r>
              <a:rPr kumimoji="1" lang="en-US" altLang="zh-CN" sz="2000">
                <a:cs typeface="Courier New" panose="02070309020205020404" pitchFamily="49" charset="0"/>
              </a:rPr>
              <a:t>derive  op2; </a:t>
            </a:r>
          </a:p>
          <a:p>
            <a:pPr algn="just"/>
            <a:r>
              <a:rPr kumimoji="1" lang="en-US" altLang="zh-CN" sz="2000">
                <a:cs typeface="Courier New" panose="02070309020205020404" pitchFamily="49" charset="0"/>
              </a:rPr>
              <a:t>    ptr=&amp;op1; </a:t>
            </a:r>
          </a:p>
          <a:p>
            <a:pPr algn="just"/>
            <a:r>
              <a:rPr kumimoji="1" lang="en-US" altLang="zh-CN" sz="2000">
                <a:solidFill>
                  <a:srgbClr val="FF0000"/>
                </a:solidFill>
                <a:cs typeface="Courier New" panose="02070309020205020404" pitchFamily="49" charset="0"/>
              </a:rPr>
              <a:t>    ptr=&amp;op2;  //</a:t>
            </a:r>
            <a:r>
              <a:rPr kumimoji="1" lang="zh-CN" altLang="en-US" sz="2300">
                <a:solidFill>
                  <a:srgbClr val="FF0000"/>
                </a:solidFill>
                <a:latin typeface="宋体" panose="02010600030101010101" pitchFamily="2" charset="-122"/>
              </a:rPr>
              <a:t>错误</a:t>
            </a:r>
            <a:r>
              <a:rPr kumimoji="1" lang="zh-CN" altLang="en-US" sz="2300">
                <a:solidFill>
                  <a:schemeClr val="accent2"/>
                </a:solidFill>
                <a:latin typeface="宋体" panose="02010600030101010101" pitchFamily="2" charset="-122"/>
              </a:rPr>
              <a:t>，</a:t>
            </a:r>
            <a:r>
              <a:rPr kumimoji="1" lang="zh-CN" altLang="en-US" sz="2000">
                <a:cs typeface="Courier New" panose="02070309020205020404" pitchFamily="49" charset="0"/>
              </a:rPr>
              <a:t>不允许指向它的私有派生类对象    </a:t>
            </a:r>
          </a:p>
          <a:p>
            <a:pPr algn="just"/>
            <a:r>
              <a:rPr kumimoji="1" lang="zh-CN" altLang="en-US" sz="2000">
                <a:cs typeface="Courier New" panose="02070309020205020404" pitchFamily="49" charset="0"/>
              </a:rPr>
              <a:t>    </a:t>
            </a:r>
            <a:r>
              <a:rPr kumimoji="1" lang="en-US" altLang="zh-CN" sz="2000">
                <a:cs typeface="Courier New" panose="02070309020205020404" pitchFamily="49" charset="0"/>
              </a:rPr>
              <a:t>//</a:t>
            </a:r>
            <a:r>
              <a:rPr kumimoji="1" lang="en-US" altLang="zh-CN" sz="2000">
                <a:ea typeface="楷体_GB2312" pitchFamily="49" charset="-122"/>
              </a:rPr>
              <a:t>…</a:t>
            </a:r>
            <a:r>
              <a:rPr kumimoji="1" lang="en-US" altLang="zh-CN" sz="2000">
                <a:cs typeface="Courier New" panose="02070309020205020404" pitchFamily="49" charset="0"/>
              </a:rPr>
              <a:t>              </a:t>
            </a:r>
          </a:p>
          <a:p>
            <a:pPr algn="just"/>
            <a:r>
              <a:rPr kumimoji="1" lang="en-US" altLang="zh-CN" sz="2000">
                <a:cs typeface="Courier New" panose="02070309020205020404" pitchFamily="49" charset="0"/>
              </a:rPr>
              <a:t>}</a:t>
            </a:r>
          </a:p>
          <a:p>
            <a:endParaRPr kumimoji="1" lang="en-US" altLang="zh-CN" sz="2000" b="1"/>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576140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赋值兼容</a:t>
            </a:r>
            <a:r>
              <a:rPr lang="zh-CN" altLang="en-US" sz="3000" dirty="0" smtClean="0">
                <a:solidFill>
                  <a:schemeClr val="bg1"/>
                </a:solidFill>
                <a:latin typeface="Rockwell" pitchFamily="18" charset="0"/>
                <a:ea typeface="微软雅黑" pitchFamily="34" charset="-122"/>
              </a:rPr>
              <a:t>规则</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5685825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1526117" y="981303"/>
            <a:ext cx="9146117" cy="4665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33375"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000">
                <a:cs typeface="Courier New" panose="02070309020205020404" pitchFamily="49" charset="0"/>
              </a:rPr>
              <a:t>（</a:t>
            </a:r>
            <a:r>
              <a:rPr kumimoji="1" lang="en-US" altLang="zh-CN" sz="2000">
                <a:cs typeface="Courier New" panose="02070309020205020404" pitchFamily="49" charset="0"/>
              </a:rPr>
              <a:t>2</a:t>
            </a:r>
            <a:r>
              <a:rPr kumimoji="1" lang="zh-CN" altLang="en-US" sz="2000">
                <a:cs typeface="Courier New" panose="02070309020205020404" pitchFamily="49" charset="0"/>
              </a:rPr>
              <a:t>）</a:t>
            </a:r>
            <a:r>
              <a:rPr kumimoji="1" lang="en-US" altLang="zh-CN" sz="2000">
                <a:cs typeface="Courier New" panose="02070309020205020404" pitchFamily="49" charset="0"/>
              </a:rPr>
              <a:t>#include&lt;iostream.h&gt;</a:t>
            </a:r>
          </a:p>
          <a:p>
            <a:pPr algn="just"/>
            <a:r>
              <a:rPr kumimoji="1" lang="en-US" altLang="zh-CN" sz="2000">
                <a:cs typeface="Courier New" panose="02070309020205020404" pitchFamily="49" charset="0"/>
              </a:rPr>
              <a:t>class Base{</a:t>
            </a:r>
          </a:p>
          <a:p>
            <a:pPr algn="just"/>
            <a:r>
              <a:rPr kumimoji="1" lang="en-US" altLang="zh-CN" sz="2000">
                <a:cs typeface="Courier New" panose="02070309020205020404" pitchFamily="49" charset="0"/>
              </a:rPr>
              <a:t>    //</a:t>
            </a:r>
            <a:r>
              <a:rPr kumimoji="1" lang="en-US" altLang="zh-CN" sz="2000">
                <a:ea typeface="楷体_GB2312" pitchFamily="49" charset="-122"/>
              </a:rPr>
              <a:t>…</a:t>
            </a:r>
            <a:endParaRPr kumimoji="1" lang="en-US" altLang="zh-CN" sz="2000">
              <a:cs typeface="Courier New" panose="02070309020205020404" pitchFamily="49" charset="0"/>
            </a:endParaRPr>
          </a:p>
          <a:p>
            <a:pPr algn="just"/>
            <a:r>
              <a:rPr kumimoji="1" lang="en-US" altLang="zh-CN" sz="2000">
                <a:cs typeface="Courier New" panose="02070309020205020404" pitchFamily="49" charset="0"/>
              </a:rPr>
              <a:t>};</a:t>
            </a:r>
          </a:p>
          <a:p>
            <a:pPr algn="just"/>
            <a:r>
              <a:rPr kumimoji="1" lang="en-US" altLang="zh-CN" sz="2000">
                <a:cs typeface="Courier New" panose="02070309020205020404" pitchFamily="49" charset="0"/>
              </a:rPr>
              <a:t>class Derived</a:t>
            </a:r>
            <a:r>
              <a:rPr kumimoji="1" lang="zh-CN" altLang="en-US" sz="2000">
                <a:ea typeface="楷体_GB2312" pitchFamily="49" charset="-122"/>
              </a:rPr>
              <a:t>：</a:t>
            </a:r>
            <a:r>
              <a:rPr kumimoji="1" lang="en-US" altLang="zh-CN" sz="2000">
                <a:cs typeface="Courier New" panose="02070309020205020404" pitchFamily="49" charset="0"/>
              </a:rPr>
              <a:t>public Base{ </a:t>
            </a:r>
          </a:p>
          <a:p>
            <a:pPr algn="just"/>
            <a:r>
              <a:rPr kumimoji="1" lang="en-US" altLang="zh-CN" sz="2000">
                <a:cs typeface="Courier New" panose="02070309020205020404" pitchFamily="49" charset="0"/>
              </a:rPr>
              <a:t>    //</a:t>
            </a:r>
            <a:r>
              <a:rPr kumimoji="1" lang="en-US" altLang="zh-CN" sz="2000">
                <a:ea typeface="楷体_GB2312" pitchFamily="49" charset="-122"/>
              </a:rPr>
              <a:t>…</a:t>
            </a:r>
            <a:endParaRPr kumimoji="1" lang="en-US" altLang="zh-CN" sz="2000">
              <a:cs typeface="Courier New" panose="02070309020205020404" pitchFamily="49" charset="0"/>
            </a:endParaRPr>
          </a:p>
          <a:p>
            <a:pPr algn="just"/>
            <a:r>
              <a:rPr kumimoji="1" lang="en-US" altLang="zh-CN" sz="2000">
                <a:cs typeface="Courier New" panose="02070309020205020404" pitchFamily="49" charset="0"/>
              </a:rPr>
              <a:t>};</a:t>
            </a:r>
          </a:p>
          <a:p>
            <a:pPr algn="just"/>
            <a:r>
              <a:rPr kumimoji="1" lang="en-US" altLang="zh-CN" sz="2000">
                <a:cs typeface="Courier New" panose="02070309020205020404" pitchFamily="49" charset="0"/>
              </a:rPr>
              <a:t>void main()</a:t>
            </a:r>
          </a:p>
          <a:p>
            <a:pPr algn="just"/>
            <a:r>
              <a:rPr kumimoji="1" lang="en-US" altLang="zh-CN" sz="2000">
                <a:cs typeface="Courier New" panose="02070309020205020404" pitchFamily="49" charset="0"/>
              </a:rPr>
              <a:t>{</a:t>
            </a:r>
          </a:p>
          <a:p>
            <a:pPr algn="just"/>
            <a:r>
              <a:rPr kumimoji="1" lang="en-US" altLang="zh-CN" sz="2000">
                <a:cs typeface="Courier New" panose="02070309020205020404" pitchFamily="49" charset="0"/>
              </a:rPr>
              <a:t>   Base obj1;  </a:t>
            </a:r>
          </a:p>
          <a:p>
            <a:pPr algn="just"/>
            <a:r>
              <a:rPr kumimoji="1" lang="en-US" altLang="zh-CN" sz="2000">
                <a:cs typeface="Courier New" panose="02070309020205020404" pitchFamily="49" charset="0"/>
              </a:rPr>
              <a:t>    Derived obj2,</a:t>
            </a:r>
            <a:r>
              <a:rPr kumimoji="1" lang="en-US" altLang="zh-CN" sz="2000">
                <a:solidFill>
                  <a:srgbClr val="FF0000"/>
                </a:solidFill>
                <a:cs typeface="Courier New" panose="02070309020205020404" pitchFamily="49" charset="0"/>
              </a:rPr>
              <a:t>*ptr</a:t>
            </a:r>
            <a:r>
              <a:rPr kumimoji="1" lang="en-US" altLang="zh-CN" sz="2000">
                <a:cs typeface="Courier New" panose="02070309020205020404" pitchFamily="49" charset="0"/>
              </a:rPr>
              <a:t>; </a:t>
            </a:r>
          </a:p>
          <a:p>
            <a:pPr algn="just"/>
            <a:r>
              <a:rPr kumimoji="1" lang="en-US" altLang="zh-CN" sz="2000">
                <a:cs typeface="Courier New" panose="02070309020205020404" pitchFamily="49" charset="0"/>
              </a:rPr>
              <a:t>    ptr=&amp;obj2;</a:t>
            </a:r>
            <a:r>
              <a:rPr kumimoji="1" lang="en-US" altLang="zh-CN" sz="2000">
                <a:solidFill>
                  <a:schemeClr val="accent2"/>
                </a:solidFill>
                <a:cs typeface="Courier New" panose="02070309020205020404" pitchFamily="49" charset="0"/>
              </a:rPr>
              <a:t>  </a:t>
            </a:r>
          </a:p>
          <a:p>
            <a:pPr algn="just"/>
            <a:r>
              <a:rPr kumimoji="1" lang="en-US" altLang="zh-CN" sz="2000">
                <a:solidFill>
                  <a:schemeClr val="accent2"/>
                </a:solidFill>
                <a:cs typeface="Courier New" panose="02070309020205020404" pitchFamily="49" charset="0"/>
              </a:rPr>
              <a:t>    </a:t>
            </a:r>
            <a:r>
              <a:rPr kumimoji="1" lang="en-US" altLang="zh-CN" sz="2000">
                <a:solidFill>
                  <a:srgbClr val="FF0000"/>
                </a:solidFill>
                <a:cs typeface="Courier New" panose="02070309020205020404" pitchFamily="49" charset="0"/>
              </a:rPr>
              <a:t>ptr=&amp;obj1;// </a:t>
            </a:r>
            <a:r>
              <a:rPr kumimoji="1" lang="zh-CN" altLang="en-US" sz="2000">
                <a:solidFill>
                  <a:srgbClr val="FF0000"/>
                </a:solidFill>
                <a:cs typeface="Courier New" panose="02070309020205020404" pitchFamily="49" charset="0"/>
              </a:rPr>
              <a:t>错误</a:t>
            </a:r>
            <a:r>
              <a:rPr kumimoji="1" lang="zh-CN" altLang="en-US" sz="2000">
                <a:solidFill>
                  <a:schemeClr val="accent2"/>
                </a:solidFill>
                <a:cs typeface="Courier New" panose="02070309020205020404" pitchFamily="49" charset="0"/>
              </a:rPr>
              <a:t>，</a:t>
            </a:r>
            <a:r>
              <a:rPr kumimoji="1" lang="zh-CN" altLang="en-US" sz="2000">
                <a:cs typeface="Courier New" panose="02070309020205020404" pitchFamily="49" charset="0"/>
              </a:rPr>
              <a:t>将派生类指针指向基类对象</a:t>
            </a:r>
          </a:p>
          <a:p>
            <a:pPr algn="just"/>
            <a:r>
              <a:rPr kumimoji="1" lang="zh-CN" altLang="en-US" sz="2000">
                <a:cs typeface="Courier New" panose="02070309020205020404" pitchFamily="49" charset="0"/>
              </a:rPr>
              <a:t>    </a:t>
            </a:r>
            <a:r>
              <a:rPr kumimoji="1" lang="en-US" altLang="zh-CN" sz="2000">
                <a:cs typeface="Courier New" panose="02070309020205020404" pitchFamily="49" charset="0"/>
              </a:rPr>
              <a:t>//</a:t>
            </a:r>
            <a:r>
              <a:rPr kumimoji="1" lang="en-US" altLang="zh-CN" sz="2000">
                <a:ea typeface="楷体_GB2312" pitchFamily="49" charset="-122"/>
              </a:rPr>
              <a:t>…</a:t>
            </a:r>
            <a:endParaRPr kumimoji="1" lang="en-US" altLang="zh-CN" sz="2000">
              <a:cs typeface="Courier New" panose="02070309020205020404" pitchFamily="49" charset="0"/>
            </a:endParaRPr>
          </a:p>
          <a:p>
            <a:pPr algn="just"/>
            <a:r>
              <a:rPr kumimoji="1" lang="en-US" altLang="zh-CN" sz="2000">
                <a:cs typeface="Courier New" panose="02070309020205020404" pitchFamily="49" charset="0"/>
              </a:rPr>
              <a:t>}</a:t>
            </a:r>
            <a:endParaRPr kumimoji="1" lang="en-US" altLang="zh-CN" sz="2000"/>
          </a:p>
        </p:txBody>
      </p:sp>
      <p:pic>
        <p:nvPicPr>
          <p:cNvPr id="3"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a:grpSpLocks/>
          </p:cNvGrpSpPr>
          <p:nvPr/>
        </p:nvGrpSpPr>
        <p:grpSpPr bwMode="auto">
          <a:xfrm>
            <a:off x="304800" y="71835"/>
            <a:ext cx="466725" cy="468313"/>
            <a:chOff x="1192404" y="608225"/>
            <a:chExt cx="1755828" cy="1759616"/>
          </a:xfrm>
        </p:grpSpPr>
        <p:grpSp>
          <p:nvGrpSpPr>
            <p:cNvPr id="5" name="组合 79"/>
            <p:cNvGrpSpPr>
              <a:grpSpLocks/>
            </p:cNvGrpSpPr>
            <p:nvPr/>
          </p:nvGrpSpPr>
          <p:grpSpPr bwMode="auto">
            <a:xfrm>
              <a:off x="1192404" y="608225"/>
              <a:ext cx="1755828" cy="1759616"/>
              <a:chOff x="6379729" y="2488774"/>
              <a:chExt cx="2513016" cy="2513016"/>
            </a:xfrm>
          </p:grpSpPr>
          <p:sp>
            <p:nvSpPr>
              <p:cNvPr id="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8" name="任意多边形 83"/>
              <p:cNvGrpSpPr>
                <a:grpSpLocks/>
              </p:cNvGrpSpPr>
              <p:nvPr/>
            </p:nvGrpSpPr>
            <p:grpSpPr bwMode="auto">
              <a:xfrm>
                <a:off x="6397313" y="2490687"/>
                <a:ext cx="2505748" cy="2500354"/>
                <a:chOff x="1883664" y="1987296"/>
                <a:chExt cx="1322832" cy="1322832"/>
              </a:xfrm>
            </p:grpSpPr>
            <p:pic>
              <p:nvPicPr>
                <p:cNvPr id="9"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6"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1" name="TextBox 64"/>
          <p:cNvSpPr txBox="1">
            <a:spLocks noChangeArrowheads="1"/>
          </p:cNvSpPr>
          <p:nvPr/>
        </p:nvSpPr>
        <p:spPr bwMode="auto">
          <a:xfrm>
            <a:off x="985837" y="398"/>
            <a:ext cx="576140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赋值兼容</a:t>
            </a:r>
            <a:r>
              <a:rPr lang="zh-CN" altLang="en-US" sz="3000" dirty="0" smtClean="0">
                <a:solidFill>
                  <a:schemeClr val="bg1"/>
                </a:solidFill>
                <a:latin typeface="Rockwell" pitchFamily="18" charset="0"/>
                <a:ea typeface="微软雅黑" pitchFamily="34" charset="-122"/>
              </a:rPr>
              <a:t>规则</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29346668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ppt_w</p:attrName>
                                        </p:attrNameLst>
                                      </p:cBhvr>
                                      <p:tavLst>
                                        <p:tav tm="0" fmla="#ppt_w*sin(2.5*pi*$)">
                                          <p:val>
                                            <p:fltVal val="0"/>
                                          </p:val>
                                        </p:tav>
                                        <p:tav tm="100000">
                                          <p:val>
                                            <p:fltVal val="1"/>
                                          </p:val>
                                        </p:tav>
                                      </p:tavLst>
                                    </p:anim>
                                    <p:anim calcmode="lin" valueType="num">
                                      <p:cBhvr>
                                        <p:cTn id="9" dur="1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17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11"/>
                                        </p:tgtEl>
                                      </p:cBhvr>
                                    </p:animEffect>
                                    <p:animScale>
                                      <p:cBhvr>
                                        <p:cTn id="1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107462" y="566306"/>
            <a:ext cx="10672233"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333375"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000" dirty="0">
                <a:cs typeface="Courier New" panose="02070309020205020404" pitchFamily="49" charset="0"/>
              </a:rPr>
              <a:t>class  A {</a:t>
            </a:r>
          </a:p>
          <a:p>
            <a:pPr algn="just"/>
            <a:r>
              <a:rPr kumimoji="1" lang="en-US" altLang="zh-CN" sz="2000" dirty="0">
                <a:cs typeface="Courier New" panose="02070309020205020404" pitchFamily="49" charset="0"/>
              </a:rPr>
              <a:t>    //</a:t>
            </a:r>
            <a:r>
              <a:rPr kumimoji="1" lang="en-US" altLang="zh-CN" sz="2000" dirty="0">
                <a:ea typeface="楷体_GB2312" pitchFamily="49" charset="-122"/>
              </a:rPr>
              <a:t>…</a:t>
            </a:r>
            <a:endParaRPr kumimoji="1" lang="en-US" altLang="zh-CN" sz="2000" dirty="0">
              <a:cs typeface="Courier New" panose="02070309020205020404" pitchFamily="49" charset="0"/>
            </a:endParaRPr>
          </a:p>
          <a:p>
            <a:pPr algn="just"/>
            <a:r>
              <a:rPr kumimoji="1" lang="en-US" altLang="zh-CN" sz="2000" dirty="0">
                <a:cs typeface="Courier New" panose="02070309020205020404" pitchFamily="49" charset="0"/>
              </a:rPr>
              <a:t>public</a:t>
            </a:r>
            <a:r>
              <a:rPr kumimoji="1" lang="zh-CN" altLang="en-US" sz="2000" dirty="0">
                <a:ea typeface="楷体_GB2312" pitchFamily="49" charset="-122"/>
              </a:rPr>
              <a:t>：</a:t>
            </a:r>
            <a:endParaRPr kumimoji="1" lang="zh-CN" altLang="en-US" sz="2000" dirty="0">
              <a:cs typeface="Courier New" panose="02070309020205020404" pitchFamily="49" charset="0"/>
            </a:endParaRPr>
          </a:p>
          <a:p>
            <a:pPr algn="just"/>
            <a:r>
              <a:rPr kumimoji="1" lang="zh-CN" altLang="en-US" sz="2000" dirty="0">
                <a:cs typeface="Courier New" panose="02070309020205020404" pitchFamily="49" charset="0"/>
              </a:rPr>
              <a:t>    </a:t>
            </a:r>
            <a:r>
              <a:rPr kumimoji="1" lang="en-US" altLang="zh-CN" sz="2000" dirty="0">
                <a:cs typeface="Courier New" panose="02070309020205020404" pitchFamily="49" charset="0"/>
              </a:rPr>
              <a:t>void  </a:t>
            </a:r>
            <a:r>
              <a:rPr kumimoji="1" lang="en-US" altLang="zh-CN" sz="2000" dirty="0">
                <a:solidFill>
                  <a:srgbClr val="FF0000"/>
                </a:solidFill>
                <a:cs typeface="Courier New" panose="02070309020205020404" pitchFamily="49" charset="0"/>
              </a:rPr>
              <a:t>print1();</a:t>
            </a:r>
          </a:p>
          <a:p>
            <a:pPr algn="just"/>
            <a:r>
              <a:rPr kumimoji="1" lang="en-US" altLang="zh-CN" sz="2000" dirty="0">
                <a:cs typeface="Courier New" panose="02070309020205020404" pitchFamily="49" charset="0"/>
              </a:rPr>
              <a:t>};</a:t>
            </a:r>
          </a:p>
          <a:p>
            <a:pPr algn="just"/>
            <a:r>
              <a:rPr kumimoji="1" lang="en-US" altLang="zh-CN" sz="2000" dirty="0">
                <a:cs typeface="Courier New" panose="02070309020205020404" pitchFamily="49" charset="0"/>
              </a:rPr>
              <a:t>class  B</a:t>
            </a:r>
            <a:r>
              <a:rPr kumimoji="1" lang="zh-CN" altLang="en-US" sz="2000" dirty="0">
                <a:ea typeface="楷体_GB2312" pitchFamily="49" charset="-122"/>
              </a:rPr>
              <a:t>：</a:t>
            </a:r>
            <a:r>
              <a:rPr kumimoji="1" lang="en-US" altLang="zh-CN" sz="2000" dirty="0">
                <a:cs typeface="Courier New" panose="02070309020205020404" pitchFamily="49" charset="0"/>
              </a:rPr>
              <a:t>public  A {</a:t>
            </a:r>
          </a:p>
          <a:p>
            <a:pPr algn="just"/>
            <a:r>
              <a:rPr kumimoji="1" lang="en-US" altLang="zh-CN" sz="2000" dirty="0">
                <a:cs typeface="Courier New" panose="02070309020205020404" pitchFamily="49" charset="0"/>
              </a:rPr>
              <a:t>    //</a:t>
            </a:r>
            <a:r>
              <a:rPr kumimoji="1" lang="en-US" altLang="zh-CN" sz="2000" dirty="0">
                <a:ea typeface="楷体_GB2312" pitchFamily="49" charset="-122"/>
              </a:rPr>
              <a:t>…</a:t>
            </a:r>
            <a:endParaRPr kumimoji="1" lang="en-US" altLang="zh-CN" sz="2000" dirty="0">
              <a:cs typeface="Courier New" panose="02070309020205020404" pitchFamily="49" charset="0"/>
            </a:endParaRPr>
          </a:p>
          <a:p>
            <a:pPr algn="just"/>
            <a:r>
              <a:rPr kumimoji="1" lang="en-US" altLang="zh-CN" sz="2000" dirty="0">
                <a:cs typeface="Courier New" panose="02070309020205020404" pitchFamily="49" charset="0"/>
              </a:rPr>
              <a:t>public</a:t>
            </a:r>
            <a:r>
              <a:rPr kumimoji="1" lang="zh-CN" altLang="en-US" sz="2000" dirty="0">
                <a:ea typeface="楷体_GB2312" pitchFamily="49" charset="-122"/>
              </a:rPr>
              <a:t>：</a:t>
            </a:r>
            <a:endParaRPr kumimoji="1" lang="zh-CN" altLang="en-US" sz="2000" dirty="0">
              <a:cs typeface="Courier New" panose="02070309020205020404" pitchFamily="49" charset="0"/>
            </a:endParaRPr>
          </a:p>
          <a:p>
            <a:pPr algn="just"/>
            <a:r>
              <a:rPr kumimoji="1" lang="zh-CN" altLang="en-US" sz="2000" dirty="0">
                <a:cs typeface="Courier New" panose="02070309020205020404" pitchFamily="49" charset="0"/>
              </a:rPr>
              <a:t>    </a:t>
            </a:r>
            <a:r>
              <a:rPr kumimoji="1" lang="en-US" altLang="zh-CN" sz="2000" dirty="0">
                <a:solidFill>
                  <a:srgbClr val="FF0000"/>
                </a:solidFill>
                <a:cs typeface="Courier New" panose="02070309020205020404" pitchFamily="49" charset="0"/>
              </a:rPr>
              <a:t>print2();</a:t>
            </a:r>
          </a:p>
          <a:p>
            <a:pPr algn="just"/>
            <a:r>
              <a:rPr kumimoji="1" lang="en-US" altLang="zh-CN" sz="2000" dirty="0">
                <a:cs typeface="Courier New" panose="02070309020205020404" pitchFamily="49" charset="0"/>
              </a:rPr>
              <a:t>};</a:t>
            </a:r>
          </a:p>
          <a:p>
            <a:pPr algn="just"/>
            <a:r>
              <a:rPr kumimoji="1" lang="en-US" altLang="zh-CN" sz="2000" dirty="0">
                <a:cs typeface="Courier New" panose="02070309020205020404" pitchFamily="49" charset="0"/>
              </a:rPr>
              <a:t>void  main()</a:t>
            </a:r>
          </a:p>
          <a:p>
            <a:pPr algn="just"/>
            <a:r>
              <a:rPr kumimoji="1" lang="en-US" altLang="zh-CN" sz="2000" dirty="0">
                <a:cs typeface="Courier New" panose="02070309020205020404" pitchFamily="49" charset="0"/>
              </a:rPr>
              <a:t>{</a:t>
            </a:r>
          </a:p>
          <a:p>
            <a:pPr algn="just"/>
            <a:r>
              <a:rPr kumimoji="1" lang="en-US" altLang="zh-CN" sz="2000" dirty="0">
                <a:cs typeface="Courier New" panose="02070309020205020404" pitchFamily="49" charset="0"/>
              </a:rPr>
              <a:t>    A  op1,*</a:t>
            </a:r>
            <a:r>
              <a:rPr kumimoji="1" lang="en-US" altLang="zh-CN" sz="2000" dirty="0" err="1">
                <a:cs typeface="Courier New" panose="02070309020205020404" pitchFamily="49" charset="0"/>
              </a:rPr>
              <a:t>ptr</a:t>
            </a:r>
            <a:r>
              <a:rPr kumimoji="1" lang="en-US" altLang="zh-CN" sz="2000" dirty="0">
                <a:cs typeface="Courier New" panose="02070309020205020404" pitchFamily="49" charset="0"/>
              </a:rPr>
              <a:t>;   	// </a:t>
            </a:r>
            <a:r>
              <a:rPr kumimoji="1" lang="zh-CN" altLang="en-US" sz="2000" dirty="0">
                <a:ea typeface="楷体_GB2312" pitchFamily="49" charset="-122"/>
              </a:rPr>
              <a:t>定义基类</a:t>
            </a:r>
            <a:r>
              <a:rPr kumimoji="1" lang="en-US" altLang="zh-CN" sz="2000" dirty="0">
                <a:cs typeface="Courier New" panose="02070309020205020404" pitchFamily="49" charset="0"/>
              </a:rPr>
              <a:t>A</a:t>
            </a:r>
            <a:r>
              <a:rPr kumimoji="1" lang="zh-CN" altLang="en-US" sz="2000" dirty="0">
                <a:ea typeface="楷体_GB2312" pitchFamily="49" charset="-122"/>
              </a:rPr>
              <a:t>的对象</a:t>
            </a:r>
            <a:r>
              <a:rPr kumimoji="1" lang="en-US" altLang="zh-CN" sz="2000" dirty="0">
                <a:cs typeface="Courier New" panose="02070309020205020404" pitchFamily="49" charset="0"/>
              </a:rPr>
              <a:t>op1</a:t>
            </a:r>
            <a:r>
              <a:rPr kumimoji="1" lang="zh-CN" altLang="en-US" sz="2000" dirty="0">
                <a:ea typeface="楷体_GB2312" pitchFamily="49" charset="-122"/>
              </a:rPr>
              <a:t>和基类指针</a:t>
            </a:r>
            <a:r>
              <a:rPr kumimoji="1" lang="en-US" altLang="zh-CN" sz="2000" dirty="0" err="1">
                <a:cs typeface="Courier New" panose="02070309020205020404" pitchFamily="49" charset="0"/>
              </a:rPr>
              <a:t>ptr</a:t>
            </a:r>
            <a:endParaRPr kumimoji="1" lang="en-US" altLang="zh-CN" sz="2000" dirty="0">
              <a:cs typeface="Courier New" panose="02070309020205020404" pitchFamily="49" charset="0"/>
            </a:endParaRPr>
          </a:p>
          <a:p>
            <a:pPr algn="just"/>
            <a:r>
              <a:rPr kumimoji="1" lang="en-US" altLang="zh-CN" sz="2000" dirty="0">
                <a:cs typeface="Courier New" panose="02070309020205020404" pitchFamily="49" charset="0"/>
              </a:rPr>
              <a:t>    B  op2;        	// </a:t>
            </a:r>
            <a:r>
              <a:rPr kumimoji="1" lang="zh-CN" altLang="en-US" sz="2000" dirty="0">
                <a:ea typeface="楷体_GB2312" pitchFamily="49" charset="-122"/>
              </a:rPr>
              <a:t>定义派生类</a:t>
            </a:r>
            <a:r>
              <a:rPr kumimoji="1" lang="en-US" altLang="zh-CN" sz="2000" dirty="0">
                <a:cs typeface="Courier New" panose="02070309020205020404" pitchFamily="49" charset="0"/>
              </a:rPr>
              <a:t>B</a:t>
            </a:r>
            <a:r>
              <a:rPr kumimoji="1" lang="zh-CN" altLang="en-US" sz="2000" dirty="0">
                <a:ea typeface="楷体_GB2312" pitchFamily="49" charset="-122"/>
              </a:rPr>
              <a:t>的对象</a:t>
            </a:r>
            <a:r>
              <a:rPr kumimoji="1" lang="en-US" altLang="zh-CN" sz="2000" dirty="0">
                <a:cs typeface="Courier New" panose="02070309020205020404" pitchFamily="49" charset="0"/>
              </a:rPr>
              <a:t>op2</a:t>
            </a:r>
          </a:p>
          <a:p>
            <a:pPr algn="just"/>
            <a:r>
              <a:rPr kumimoji="1" lang="en-US" altLang="zh-CN" sz="2000" dirty="0">
                <a:cs typeface="Courier New" panose="02070309020205020404" pitchFamily="49" charset="0"/>
              </a:rPr>
              <a:t>    </a:t>
            </a:r>
            <a:r>
              <a:rPr kumimoji="1" lang="en-US" altLang="zh-CN" sz="2000" dirty="0" err="1">
                <a:cs typeface="Courier New" panose="02070309020205020404" pitchFamily="49" charset="0"/>
              </a:rPr>
              <a:t>ptr</a:t>
            </a:r>
            <a:r>
              <a:rPr kumimoji="1" lang="en-US" altLang="zh-CN" sz="2000" dirty="0">
                <a:cs typeface="Courier New" panose="02070309020205020404" pitchFamily="49" charset="0"/>
              </a:rPr>
              <a:t>=&amp;op1;    	// </a:t>
            </a:r>
            <a:r>
              <a:rPr kumimoji="1" lang="zh-CN" altLang="en-US" sz="2000" dirty="0">
                <a:ea typeface="楷体_GB2312" pitchFamily="49" charset="-122"/>
              </a:rPr>
              <a:t>将指针</a:t>
            </a:r>
            <a:r>
              <a:rPr kumimoji="1" lang="en-US" altLang="zh-CN" sz="2000" dirty="0" err="1">
                <a:cs typeface="Courier New" panose="02070309020205020404" pitchFamily="49" charset="0"/>
              </a:rPr>
              <a:t>ptr</a:t>
            </a:r>
            <a:r>
              <a:rPr kumimoji="1" lang="zh-CN" altLang="en-US" sz="2000" dirty="0">
                <a:ea typeface="楷体_GB2312" pitchFamily="49" charset="-122"/>
              </a:rPr>
              <a:t>指向基类对象</a:t>
            </a:r>
            <a:r>
              <a:rPr kumimoji="1" lang="en-US" altLang="zh-CN" sz="2000" dirty="0">
                <a:cs typeface="Courier New" panose="02070309020205020404" pitchFamily="49" charset="0"/>
              </a:rPr>
              <a:t>op1</a:t>
            </a:r>
          </a:p>
          <a:p>
            <a:pPr algn="just"/>
            <a:r>
              <a:rPr kumimoji="1" lang="en-US" altLang="zh-CN" sz="2000" dirty="0">
                <a:cs typeface="Courier New" panose="02070309020205020404" pitchFamily="49" charset="0"/>
              </a:rPr>
              <a:t>    ptr</a:t>
            </a:r>
            <a:r>
              <a:rPr kumimoji="1" lang="en-US" altLang="zh-CN" sz="2000" dirty="0">
                <a:cs typeface="Courier New" panose="02070309020205020404" pitchFamily="49" charset="0"/>
                <a:sym typeface="Symbol" panose="05050102010706020507" pitchFamily="18" charset="2"/>
              </a:rPr>
              <a:t></a:t>
            </a:r>
            <a:r>
              <a:rPr kumimoji="1" lang="en-US" altLang="zh-CN" sz="2000" dirty="0">
                <a:cs typeface="Courier New" panose="02070309020205020404" pitchFamily="49" charset="0"/>
              </a:rPr>
              <a:t>print1(); </a:t>
            </a:r>
            <a:r>
              <a:rPr kumimoji="1" lang="en-US" altLang="zh-CN" sz="2000" dirty="0">
                <a:cs typeface="Courier New" panose="02070309020205020404" pitchFamily="49" charset="0"/>
                <a:sym typeface="Symbol" panose="05050102010706020507" pitchFamily="18" charset="2"/>
              </a:rPr>
              <a:t>	// </a:t>
            </a:r>
            <a:r>
              <a:rPr kumimoji="1" lang="zh-CN" altLang="en-US" sz="2000" dirty="0">
                <a:ea typeface="楷体_GB2312" pitchFamily="49" charset="-122"/>
                <a:sym typeface="Symbol" panose="05050102010706020507" pitchFamily="18" charset="2"/>
              </a:rPr>
              <a:t>调用基类函数</a:t>
            </a:r>
            <a:r>
              <a:rPr kumimoji="1" lang="en-US" altLang="zh-CN" sz="2000" dirty="0">
                <a:cs typeface="Courier New" panose="02070309020205020404" pitchFamily="49" charset="0"/>
                <a:sym typeface="Symbol" panose="05050102010706020507" pitchFamily="18" charset="2"/>
              </a:rPr>
              <a:t>print1()</a:t>
            </a:r>
          </a:p>
          <a:p>
            <a:pPr algn="just"/>
            <a:r>
              <a:rPr kumimoji="1" lang="en-US" altLang="zh-CN" sz="2000" dirty="0">
                <a:cs typeface="Courier New" panose="02070309020205020404" pitchFamily="49" charset="0"/>
                <a:sym typeface="Symbol" panose="05050102010706020507" pitchFamily="18" charset="2"/>
              </a:rPr>
              <a:t>    </a:t>
            </a:r>
            <a:r>
              <a:rPr kumimoji="1" lang="en-US" altLang="zh-CN" sz="2000" dirty="0" err="1">
                <a:cs typeface="Courier New" panose="02070309020205020404" pitchFamily="49" charset="0"/>
                <a:sym typeface="Symbol" panose="05050102010706020507" pitchFamily="18" charset="2"/>
              </a:rPr>
              <a:t>ptr</a:t>
            </a:r>
            <a:r>
              <a:rPr kumimoji="1" lang="en-US" altLang="zh-CN" sz="2000" dirty="0">
                <a:cs typeface="Courier New" panose="02070309020205020404" pitchFamily="49" charset="0"/>
                <a:sym typeface="Symbol" panose="05050102010706020507" pitchFamily="18" charset="2"/>
              </a:rPr>
              <a:t>=&amp;op2;       	// </a:t>
            </a:r>
            <a:r>
              <a:rPr kumimoji="1" lang="zh-CN" altLang="en-US" sz="2000" dirty="0">
                <a:ea typeface="楷体_GB2312" pitchFamily="49" charset="-122"/>
                <a:sym typeface="Symbol" panose="05050102010706020507" pitchFamily="18" charset="2"/>
              </a:rPr>
              <a:t>将指针</a:t>
            </a:r>
            <a:r>
              <a:rPr kumimoji="1" lang="en-US" altLang="zh-CN" sz="2000" dirty="0" err="1">
                <a:cs typeface="Courier New" panose="02070309020205020404" pitchFamily="49" charset="0"/>
                <a:sym typeface="Symbol" panose="05050102010706020507" pitchFamily="18" charset="2"/>
              </a:rPr>
              <a:t>ptr</a:t>
            </a:r>
            <a:r>
              <a:rPr kumimoji="1" lang="zh-CN" altLang="en-US" sz="2000" dirty="0">
                <a:ea typeface="楷体_GB2312" pitchFamily="49" charset="-122"/>
                <a:sym typeface="Symbol" panose="05050102010706020507" pitchFamily="18" charset="2"/>
              </a:rPr>
              <a:t>指向派生类对象</a:t>
            </a:r>
            <a:r>
              <a:rPr kumimoji="1" lang="en-US" altLang="zh-CN" sz="2000" dirty="0">
                <a:cs typeface="Courier New" panose="02070309020205020404" pitchFamily="49" charset="0"/>
                <a:sym typeface="Symbol" panose="05050102010706020507" pitchFamily="18" charset="2"/>
              </a:rPr>
              <a:t>op2</a:t>
            </a:r>
          </a:p>
          <a:p>
            <a:pPr algn="just"/>
            <a:r>
              <a:rPr kumimoji="1" lang="en-US" altLang="zh-CN" sz="2000" dirty="0">
                <a:cs typeface="Courier New" panose="02070309020205020404" pitchFamily="49" charset="0"/>
                <a:sym typeface="Symbol" panose="05050102010706020507" pitchFamily="18" charset="2"/>
              </a:rPr>
              <a:t>    ptr</a:t>
            </a:r>
            <a:r>
              <a:rPr kumimoji="1" lang="en-US" altLang="zh-CN" sz="2000" dirty="0">
                <a:cs typeface="Courier New" panose="02070309020205020404" pitchFamily="49" charset="0"/>
              </a:rPr>
              <a:t>print1();     </a:t>
            </a:r>
            <a:r>
              <a:rPr kumimoji="1" lang="en-US" altLang="zh-CN" sz="2000" dirty="0">
                <a:cs typeface="Courier New" panose="02070309020205020404" pitchFamily="49" charset="0"/>
                <a:sym typeface="Symbol" panose="05050102010706020507" pitchFamily="18" charset="2"/>
              </a:rPr>
              <a:t>// </a:t>
            </a:r>
            <a:r>
              <a:rPr kumimoji="1" lang="zh-CN" altLang="en-US" sz="2000" dirty="0">
                <a:ea typeface="楷体_GB2312" pitchFamily="49" charset="-122"/>
                <a:sym typeface="Symbol" panose="05050102010706020507" pitchFamily="18" charset="2"/>
              </a:rPr>
              <a:t>调用对象</a:t>
            </a:r>
            <a:r>
              <a:rPr kumimoji="1" lang="en-US" altLang="zh-CN" sz="2000" dirty="0">
                <a:cs typeface="Courier New" panose="02070309020205020404" pitchFamily="49" charset="0"/>
                <a:sym typeface="Symbol" panose="05050102010706020507" pitchFamily="18" charset="2"/>
              </a:rPr>
              <a:t>op2</a:t>
            </a:r>
            <a:r>
              <a:rPr kumimoji="1" lang="zh-CN" altLang="en-US" sz="2000" dirty="0">
                <a:ea typeface="楷体_GB2312" pitchFamily="49" charset="-122"/>
                <a:sym typeface="Symbol" panose="05050102010706020507" pitchFamily="18" charset="2"/>
              </a:rPr>
              <a:t>从其基类继承来的成员函数</a:t>
            </a:r>
            <a:r>
              <a:rPr kumimoji="1" lang="en-US" altLang="zh-CN" sz="2000" dirty="0">
                <a:cs typeface="Courier New" panose="02070309020205020404" pitchFamily="49" charset="0"/>
                <a:sym typeface="Symbol" panose="05050102010706020507" pitchFamily="18" charset="2"/>
              </a:rPr>
              <a:t>print1()</a:t>
            </a:r>
          </a:p>
          <a:p>
            <a:pPr algn="just"/>
            <a:r>
              <a:rPr kumimoji="1" lang="en-US" altLang="zh-CN" sz="2000" dirty="0">
                <a:solidFill>
                  <a:schemeClr val="accent2"/>
                </a:solidFill>
                <a:cs typeface="Courier New" panose="02070309020205020404" pitchFamily="49" charset="0"/>
                <a:sym typeface="Symbol" panose="05050102010706020507" pitchFamily="18" charset="2"/>
              </a:rPr>
              <a:t>    </a:t>
            </a:r>
            <a:r>
              <a:rPr kumimoji="1" lang="en-US" altLang="zh-CN" sz="2000" dirty="0">
                <a:solidFill>
                  <a:srgbClr val="FF0000"/>
                </a:solidFill>
                <a:cs typeface="Courier New" panose="02070309020205020404" pitchFamily="49" charset="0"/>
                <a:sym typeface="Symbol" panose="05050102010706020507" pitchFamily="18" charset="2"/>
              </a:rPr>
              <a:t>ptr</a:t>
            </a:r>
            <a:r>
              <a:rPr kumimoji="1" lang="en-US" altLang="zh-CN" sz="2000" dirty="0">
                <a:solidFill>
                  <a:srgbClr val="FF0000"/>
                </a:solidFill>
                <a:cs typeface="Courier New" panose="02070309020205020404" pitchFamily="49" charset="0"/>
              </a:rPr>
              <a:t>print2();     </a:t>
            </a:r>
            <a:r>
              <a:rPr kumimoji="1" lang="en-US" altLang="zh-CN" sz="2000" dirty="0">
                <a:cs typeface="Courier New" panose="02070309020205020404" pitchFamily="49" charset="0"/>
                <a:sym typeface="Symbol" panose="05050102010706020507" pitchFamily="18" charset="2"/>
              </a:rPr>
              <a:t>// </a:t>
            </a:r>
            <a:r>
              <a:rPr kumimoji="1" lang="zh-CN" altLang="en-US" sz="2000" dirty="0">
                <a:ea typeface="楷体_GB2312" pitchFamily="49" charset="-122"/>
                <a:sym typeface="Symbol" panose="05050102010706020507" pitchFamily="18" charset="2"/>
              </a:rPr>
              <a:t>错误，基类指针</a:t>
            </a:r>
            <a:r>
              <a:rPr kumimoji="1" lang="en-US" altLang="zh-CN" sz="2000" dirty="0" err="1">
                <a:cs typeface="Courier New" panose="02070309020205020404" pitchFamily="49" charset="0"/>
                <a:sym typeface="Symbol" panose="05050102010706020507" pitchFamily="18" charset="2"/>
              </a:rPr>
              <a:t>ptr</a:t>
            </a:r>
            <a:r>
              <a:rPr kumimoji="1" lang="zh-CN" altLang="en-US" sz="2000" dirty="0">
                <a:ea typeface="楷体_GB2312" pitchFamily="49" charset="-122"/>
                <a:sym typeface="Symbol" panose="05050102010706020507" pitchFamily="18" charset="2"/>
              </a:rPr>
              <a:t>不能访问派生类中</a:t>
            </a:r>
            <a:r>
              <a:rPr kumimoji="1" lang="zh-CN" altLang="en-US" sz="2000" dirty="0" smtClean="0">
                <a:ea typeface="楷体_GB2312" pitchFamily="49" charset="-122"/>
                <a:sym typeface="Symbol" panose="05050102010706020507" pitchFamily="18" charset="2"/>
              </a:rPr>
              <a:t>定义的</a:t>
            </a:r>
            <a:r>
              <a:rPr kumimoji="1" lang="zh-CN" altLang="en-US" sz="2000" dirty="0">
                <a:ea typeface="楷体_GB2312" pitchFamily="49" charset="-122"/>
                <a:sym typeface="Symbol" panose="05050102010706020507" pitchFamily="18" charset="2"/>
              </a:rPr>
              <a:t>成员函数</a:t>
            </a:r>
            <a:r>
              <a:rPr kumimoji="1" lang="en-US" altLang="zh-CN" sz="2000" dirty="0">
                <a:cs typeface="Courier New" panose="02070309020205020404" pitchFamily="49" charset="0"/>
                <a:sym typeface="Symbol" panose="05050102010706020507" pitchFamily="18" charset="2"/>
              </a:rPr>
              <a:t>print2</a:t>
            </a:r>
            <a:r>
              <a:rPr kumimoji="1" lang="en-US" altLang="zh-CN" sz="2000" dirty="0" smtClean="0">
                <a:cs typeface="Courier New" panose="02070309020205020404" pitchFamily="49" charset="0"/>
                <a:sym typeface="Symbol" panose="05050102010706020507" pitchFamily="18" charset="2"/>
              </a:rPr>
              <a:t>()</a:t>
            </a:r>
          </a:p>
          <a:p>
            <a:pPr algn="just"/>
            <a:r>
              <a:rPr kumimoji="1" lang="en-US" altLang="zh-CN" sz="2000" dirty="0">
                <a:cs typeface="Courier New" panose="02070309020205020404" pitchFamily="49" charset="0"/>
                <a:sym typeface="Symbol" panose="05050102010706020507" pitchFamily="18" charset="2"/>
              </a:rPr>
              <a:t>}</a:t>
            </a:r>
          </a:p>
        </p:txBody>
      </p:sp>
      <p:sp>
        <p:nvSpPr>
          <p:cNvPr id="3" name="Rectangle 3"/>
          <p:cNvSpPr>
            <a:spLocks noChangeArrowheads="1"/>
          </p:cNvSpPr>
          <p:nvPr/>
        </p:nvSpPr>
        <p:spPr bwMode="auto">
          <a:xfrm>
            <a:off x="7539372" y="2421499"/>
            <a:ext cx="2592987" cy="10924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000" b="1">
                <a:cs typeface="Courier New" panose="02070309020205020404" pitchFamily="49" charset="0"/>
              </a:rPr>
              <a:t>((B*)ptr)-&gt; print2();</a:t>
            </a:r>
          </a:p>
        </p:txBody>
      </p:sp>
      <p:pic>
        <p:nvPicPr>
          <p:cNvPr id="4" name="矩形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49" y="-26590"/>
            <a:ext cx="7126833" cy="66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a:grpSpLocks/>
          </p:cNvGrpSpPr>
          <p:nvPr/>
        </p:nvGrpSpPr>
        <p:grpSpPr bwMode="auto">
          <a:xfrm>
            <a:off x="304800" y="71835"/>
            <a:ext cx="466725" cy="468313"/>
            <a:chOff x="1192404" y="608225"/>
            <a:chExt cx="1755828" cy="1759616"/>
          </a:xfrm>
        </p:grpSpPr>
        <p:grpSp>
          <p:nvGrpSpPr>
            <p:cNvPr id="6" name="组合 79"/>
            <p:cNvGrpSpPr>
              <a:grpSpLocks/>
            </p:cNvGrpSpPr>
            <p:nvPr/>
          </p:nvGrpSpPr>
          <p:grpSpPr bwMode="auto">
            <a:xfrm>
              <a:off x="1192404" y="608225"/>
              <a:ext cx="1755828" cy="1759616"/>
              <a:chOff x="6379729" y="2488774"/>
              <a:chExt cx="2513016" cy="2513016"/>
            </a:xfrm>
          </p:grpSpPr>
          <p:sp>
            <p:nvSpPr>
              <p:cNvPr id="8"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defTabSz="685891">
                  <a:defRPr/>
                </a:pPr>
                <a:endParaRPr lang="zh-CN" altLang="en-US" sz="1400" kern="0">
                  <a:solidFill>
                    <a:srgbClr val="FFFFFF"/>
                  </a:solidFill>
                  <a:latin typeface="Arial"/>
                  <a:ea typeface="宋体"/>
                </a:endParaRPr>
              </a:p>
            </p:txBody>
          </p:sp>
          <p:grpSp>
            <p:nvGrpSpPr>
              <p:cNvPr id="9" name="任意多边形 83"/>
              <p:cNvGrpSpPr>
                <a:grpSpLocks/>
              </p:cNvGrpSpPr>
              <p:nvPr/>
            </p:nvGrpSpPr>
            <p:grpSpPr bwMode="auto">
              <a:xfrm>
                <a:off x="6397313" y="2490687"/>
                <a:ext cx="2505748" cy="2500354"/>
                <a:chOff x="1883664" y="1987296"/>
                <a:chExt cx="1322832" cy="1322832"/>
              </a:xfrm>
            </p:grpSpPr>
            <p:pic>
              <p:nvPicPr>
                <p:cNvPr id="10" name="任意多边形 8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3664" y="1987296"/>
                  <a:ext cx="1322832" cy="13228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a:spLocks noChangeArrowheads="1"/>
                </p:cNvSpPr>
                <p:nvPr/>
              </p:nvSpPr>
              <p:spPr bwMode="auto">
                <a:xfrm rot="16377237">
                  <a:off x="1888697" y="1997273"/>
                  <a:ext cx="1310372" cy="130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1400">
                    <a:solidFill>
                      <a:srgbClr val="FFFFFF"/>
                    </a:solidFill>
                  </a:endParaRPr>
                </a:p>
              </p:txBody>
            </p:sp>
          </p:grpSp>
        </p:grpSp>
        <p:sp>
          <p:nvSpPr>
            <p:cNvPr id="7" name="椭圆 80"/>
            <p:cNvSpPr/>
            <p:nvPr/>
          </p:nvSpPr>
          <p:spPr bwMode="auto">
            <a:xfrm>
              <a:off x="1449791" y="856764"/>
              <a:ext cx="1268851" cy="1271594"/>
            </a:xfrm>
            <a:prstGeom prst="ellipse">
              <a:avLst/>
            </a:prstGeom>
            <a:solidFill>
              <a:srgbClr val="25B7C0"/>
            </a:solidFill>
            <a:ln w="25400" cap="flat" cmpd="sng" algn="ctr">
              <a:noFill/>
              <a:prstDash val="solid"/>
            </a:ln>
            <a:effectLst>
              <a:innerShdw blurRad="63500" dist="25400" dir="18660000">
                <a:prstClr val="black">
                  <a:alpha val="35000"/>
                </a:prstClr>
              </a:innerShdw>
            </a:effectLst>
          </p:spPr>
          <p:txBody>
            <a:bodyPr lIns="68589" tIns="34295" rIns="68589" bIns="34295" anchor="ctr"/>
            <a:lstStyle>
              <a:lvl1pPr defTabSz="685800" eaLnBrk="0" hangingPunct="0">
                <a:defRPr>
                  <a:solidFill>
                    <a:schemeClr val="tx1"/>
                  </a:solidFill>
                  <a:latin typeface="Arial" pitchFamily="34" charset="0"/>
                  <a:ea typeface="宋体" pitchFamily="2" charset="-122"/>
                </a:defRPr>
              </a:lvl1pPr>
              <a:lvl2pPr marL="742950" indent="-285750" defTabSz="685800" eaLnBrk="0" hangingPunct="0">
                <a:defRPr>
                  <a:solidFill>
                    <a:schemeClr val="tx1"/>
                  </a:solidFill>
                  <a:latin typeface="Arial" pitchFamily="34" charset="0"/>
                  <a:ea typeface="宋体" pitchFamily="2" charset="-122"/>
                </a:defRPr>
              </a:lvl2pPr>
              <a:lvl3pPr marL="1143000" indent="-228600" defTabSz="685800" eaLnBrk="0" hangingPunct="0">
                <a:defRPr>
                  <a:solidFill>
                    <a:schemeClr val="tx1"/>
                  </a:solidFill>
                  <a:latin typeface="Arial" pitchFamily="34" charset="0"/>
                  <a:ea typeface="宋体" pitchFamily="2" charset="-122"/>
                </a:defRPr>
              </a:lvl3pPr>
              <a:lvl4pPr marL="1600200" indent="-228600" defTabSz="685800" eaLnBrk="0" hangingPunct="0">
                <a:defRPr>
                  <a:solidFill>
                    <a:schemeClr val="tx1"/>
                  </a:solidFill>
                  <a:latin typeface="Arial" pitchFamily="34" charset="0"/>
                  <a:ea typeface="宋体" pitchFamily="2" charset="-122"/>
                </a:defRPr>
              </a:lvl4pPr>
              <a:lvl5pPr marL="2057400" indent="-228600" defTabSz="685800" eaLnBrk="0" hangingPunct="0">
                <a:defRPr>
                  <a:solidFill>
                    <a:schemeClr val="tx1"/>
                  </a:solidFill>
                  <a:latin typeface="Arial" pitchFamily="34" charset="0"/>
                  <a:ea typeface="宋体" pitchFamily="2" charset="-122"/>
                </a:defRPr>
              </a:lvl5pPr>
              <a:lvl6pPr marL="2514600" indent="-228600" defTabSz="6858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6858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6858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6858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sz="6000">
                <a:solidFill>
                  <a:srgbClr val="FFFFFF"/>
                </a:solidFill>
              </a:endParaRPr>
            </a:p>
          </p:txBody>
        </p:sp>
      </p:grpSp>
      <p:sp>
        <p:nvSpPr>
          <p:cNvPr id="12" name="TextBox 64"/>
          <p:cNvSpPr txBox="1">
            <a:spLocks noChangeArrowheads="1"/>
          </p:cNvSpPr>
          <p:nvPr/>
        </p:nvSpPr>
        <p:spPr bwMode="auto">
          <a:xfrm>
            <a:off x="985837" y="398"/>
            <a:ext cx="5761409" cy="5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5" rIns="91431" bIns="4571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598613" indent="-227013" eaLnBrk="0" hangingPunct="0">
              <a:defRPr>
                <a:solidFill>
                  <a:schemeClr val="tx1"/>
                </a:solidFill>
                <a:latin typeface="Arial" pitchFamily="34" charset="0"/>
                <a:ea typeface="宋体" pitchFamily="2" charset="-122"/>
              </a:defRPr>
            </a:lvl4pPr>
            <a:lvl5pPr marL="2057400" indent="-230188" eaLnBrk="0" hangingPunct="0">
              <a:defRPr>
                <a:solidFill>
                  <a:schemeClr val="tx1"/>
                </a:solidFill>
                <a:latin typeface="Arial" pitchFamily="34" charset="0"/>
                <a:ea typeface="宋体" pitchFamily="2" charset="-122"/>
              </a:defRPr>
            </a:lvl5pPr>
            <a:lvl6pPr marL="2514600" indent="-230188" eaLnBrk="0" fontAlgn="base" hangingPunct="0">
              <a:spcBef>
                <a:spcPct val="0"/>
              </a:spcBef>
              <a:spcAft>
                <a:spcPct val="0"/>
              </a:spcAft>
              <a:defRPr>
                <a:solidFill>
                  <a:schemeClr val="tx1"/>
                </a:solidFill>
                <a:latin typeface="Arial" pitchFamily="34" charset="0"/>
                <a:ea typeface="宋体" pitchFamily="2" charset="-122"/>
              </a:defRPr>
            </a:lvl6pPr>
            <a:lvl7pPr marL="2971800" indent="-230188" eaLnBrk="0" fontAlgn="base" hangingPunct="0">
              <a:spcBef>
                <a:spcPct val="0"/>
              </a:spcBef>
              <a:spcAft>
                <a:spcPct val="0"/>
              </a:spcAft>
              <a:defRPr>
                <a:solidFill>
                  <a:schemeClr val="tx1"/>
                </a:solidFill>
                <a:latin typeface="Arial" pitchFamily="34" charset="0"/>
                <a:ea typeface="宋体" pitchFamily="2" charset="-122"/>
              </a:defRPr>
            </a:lvl7pPr>
            <a:lvl8pPr marL="3429000" indent="-230188" eaLnBrk="0" fontAlgn="base" hangingPunct="0">
              <a:spcBef>
                <a:spcPct val="0"/>
              </a:spcBef>
              <a:spcAft>
                <a:spcPct val="0"/>
              </a:spcAft>
              <a:defRPr>
                <a:solidFill>
                  <a:schemeClr val="tx1"/>
                </a:solidFill>
                <a:latin typeface="Arial" pitchFamily="34" charset="0"/>
                <a:ea typeface="宋体" pitchFamily="2" charset="-122"/>
              </a:defRPr>
            </a:lvl8pPr>
            <a:lvl9pPr marL="3886200" indent="-23018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3000" dirty="0" smtClean="0">
                <a:solidFill>
                  <a:schemeClr val="bg1"/>
                </a:solidFill>
                <a:latin typeface="Rockwell" pitchFamily="18" charset="0"/>
                <a:ea typeface="微软雅黑" pitchFamily="34" charset="-122"/>
              </a:rPr>
              <a:t>1.</a:t>
            </a:r>
            <a:r>
              <a:rPr lang="zh-CN" altLang="en-US" sz="3000" dirty="0">
                <a:solidFill>
                  <a:schemeClr val="bg1"/>
                </a:solidFill>
                <a:latin typeface="Rockwell" pitchFamily="18" charset="0"/>
                <a:ea typeface="微软雅黑" pitchFamily="34" charset="-122"/>
              </a:rPr>
              <a:t>赋值兼容</a:t>
            </a:r>
            <a:r>
              <a:rPr lang="zh-CN" altLang="en-US" sz="3000" dirty="0" smtClean="0">
                <a:solidFill>
                  <a:schemeClr val="bg1"/>
                </a:solidFill>
                <a:latin typeface="Rockwell" pitchFamily="18" charset="0"/>
                <a:ea typeface="微软雅黑" pitchFamily="34" charset="-122"/>
              </a:rPr>
              <a:t>规则</a:t>
            </a:r>
            <a:endParaRPr lang="zh-CN" altLang="en-US" sz="3000" dirty="0">
              <a:solidFill>
                <a:schemeClr val="bg1"/>
              </a:solidFill>
              <a:latin typeface="Rockwell" pitchFamily="18" charset="0"/>
              <a:ea typeface="微软雅黑" pitchFamily="34" charset="-122"/>
            </a:endParaRPr>
          </a:p>
        </p:txBody>
      </p:sp>
    </p:spTree>
    <p:extLst>
      <p:ext uri="{BB962C8B-B14F-4D97-AF65-F5344CB8AC3E}">
        <p14:creationId xmlns:p14="http://schemas.microsoft.com/office/powerpoint/2010/main" val="19785562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5" presetClass="entr" presetSubtype="0" fill="hold" grpId="0" nodeType="after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ppt_w</p:attrName>
                                        </p:attrNameLst>
                                      </p:cBhvr>
                                      <p:tavLst>
                                        <p:tav tm="0" fmla="#ppt_w*sin(2.5*pi*$)">
                                          <p:val>
                                            <p:fltVal val="0"/>
                                          </p:val>
                                        </p:tav>
                                        <p:tav tm="100000">
                                          <p:val>
                                            <p:fltVal val="1"/>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childTnLst>
                                </p:cTn>
                              </p:par>
                            </p:childTnLst>
                          </p:cTn>
                        </p:par>
                        <p:par>
                          <p:cTn id="15" fill="hold">
                            <p:stCondLst>
                              <p:cond delay="2200"/>
                            </p:stCondLst>
                            <p:childTnLst>
                              <p:par>
                                <p:cTn id="16" presetID="26" presetClass="emph" presetSubtype="0" fill="hold" grpId="1" nodeType="afterEffect">
                                  <p:stCondLst>
                                    <p:cond delay="0"/>
                                  </p:stCondLst>
                                  <p:iterate type="lt">
                                    <p:tmPct val="0"/>
                                  </p:iterate>
                                  <p:childTnLst>
                                    <p:animEffect transition="out" filter="fade">
                                      <p:cBhvr>
                                        <p:cTn id="17" dur="500" tmFilter="0, 0; .2, .5; .8, .5; 1, 0"/>
                                        <p:tgtEl>
                                          <p:spTgt spid="12"/>
                                        </p:tgtEl>
                                      </p:cBhvr>
                                    </p:animEffect>
                                    <p:animScale>
                                      <p:cBhvr>
                                        <p:cTn id="18"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12" grpId="0"/>
      <p:bldP spid="12"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959" name="Picture 23" descr="未标题-8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1557338"/>
            <a:ext cx="3230563" cy="2786062"/>
          </a:xfrm>
          <a:prstGeom prst="rect">
            <a:avLst/>
          </a:prstGeom>
          <a:noFill/>
          <a:extLst>
            <a:ext uri="{909E8E84-426E-40DD-AFC4-6F175D3DCCD1}">
              <a14:hiddenFill xmlns:a14="http://schemas.microsoft.com/office/drawing/2010/main">
                <a:solidFill>
                  <a:srgbClr val="FFFFFF"/>
                </a:solidFill>
              </a14:hiddenFill>
            </a:ext>
          </a:extLst>
        </p:spPr>
      </p:pic>
      <p:pic>
        <p:nvPicPr>
          <p:cNvPr id="935960" name="Picture 24" descr="未标题-8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16033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1" name="Picture 25" descr="未标题-8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200" y="1565275"/>
            <a:ext cx="3230563" cy="2786063"/>
          </a:xfrm>
          <a:prstGeom prst="rect">
            <a:avLst/>
          </a:prstGeom>
          <a:noFill/>
          <a:extLst>
            <a:ext uri="{909E8E84-426E-40DD-AFC4-6F175D3DCCD1}">
              <a14:hiddenFill xmlns:a14="http://schemas.microsoft.com/office/drawing/2010/main">
                <a:solidFill>
                  <a:srgbClr val="FFFFFF"/>
                </a:solidFill>
              </a14:hiddenFill>
            </a:ext>
          </a:extLst>
        </p:spPr>
      </p:pic>
      <p:pic>
        <p:nvPicPr>
          <p:cNvPr id="935962" name="Picture 26" descr="未标题-8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5100" y="1633538"/>
            <a:ext cx="3230563" cy="2786062"/>
          </a:xfrm>
          <a:prstGeom prst="rect">
            <a:avLst/>
          </a:prstGeom>
          <a:noFill/>
          <a:extLst>
            <a:ext uri="{909E8E84-426E-40DD-AFC4-6F175D3DCCD1}">
              <a14:hiddenFill xmlns:a14="http://schemas.microsoft.com/office/drawing/2010/main">
                <a:solidFill>
                  <a:srgbClr val="FFFFFF"/>
                </a:solidFill>
              </a14:hiddenFill>
            </a:ext>
          </a:extLst>
        </p:spPr>
      </p:pic>
      <p:sp>
        <p:nvSpPr>
          <p:cNvPr id="935963" name="文本框 33"/>
          <p:cNvSpPr txBox="1">
            <a:spLocks noChangeArrowheads="1"/>
          </p:cNvSpPr>
          <p:nvPr/>
        </p:nvSpPr>
        <p:spPr bwMode="auto">
          <a:xfrm>
            <a:off x="1028700" y="21590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4" name="文本框 33"/>
          <p:cNvSpPr txBox="1">
            <a:spLocks noChangeArrowheads="1"/>
          </p:cNvSpPr>
          <p:nvPr/>
        </p:nvSpPr>
        <p:spPr bwMode="auto">
          <a:xfrm>
            <a:off x="3213100" y="21971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谢</a:t>
            </a:r>
          </a:p>
        </p:txBody>
      </p:sp>
      <p:sp>
        <p:nvSpPr>
          <p:cNvPr id="935965" name="文本框 33"/>
          <p:cNvSpPr txBox="1">
            <a:spLocks noChangeArrowheads="1"/>
          </p:cNvSpPr>
          <p:nvPr/>
        </p:nvSpPr>
        <p:spPr bwMode="auto">
          <a:xfrm>
            <a:off x="5549900" y="21463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聆</a:t>
            </a:r>
          </a:p>
        </p:txBody>
      </p:sp>
      <p:sp>
        <p:nvSpPr>
          <p:cNvPr id="935966" name="文本框 33"/>
          <p:cNvSpPr txBox="1">
            <a:spLocks noChangeArrowheads="1"/>
          </p:cNvSpPr>
          <p:nvPr/>
        </p:nvSpPr>
        <p:spPr bwMode="auto">
          <a:xfrm>
            <a:off x="7696200" y="2209800"/>
            <a:ext cx="36274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7" tIns="45738" rIns="91477" bIns="45738"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8988" indent="-230188" eaLnBrk="0" hangingPunct="0">
              <a:defRPr>
                <a:solidFill>
                  <a:schemeClr val="tx1"/>
                </a:solidFill>
                <a:latin typeface="Arial" pitchFamily="34" charset="0"/>
                <a:ea typeface="宋体" pitchFamily="2" charset="-122"/>
              </a:defRPr>
            </a:lvl5pPr>
            <a:lvl6pPr marL="2516188" indent="-230188" eaLnBrk="0" fontAlgn="base" hangingPunct="0">
              <a:spcBef>
                <a:spcPct val="0"/>
              </a:spcBef>
              <a:spcAft>
                <a:spcPct val="0"/>
              </a:spcAft>
              <a:defRPr>
                <a:solidFill>
                  <a:schemeClr val="tx1"/>
                </a:solidFill>
                <a:latin typeface="Arial" pitchFamily="34" charset="0"/>
                <a:ea typeface="宋体" pitchFamily="2" charset="-122"/>
              </a:defRPr>
            </a:lvl6pPr>
            <a:lvl7pPr marL="2973388" indent="-230188" eaLnBrk="0" fontAlgn="base" hangingPunct="0">
              <a:spcBef>
                <a:spcPct val="0"/>
              </a:spcBef>
              <a:spcAft>
                <a:spcPct val="0"/>
              </a:spcAft>
              <a:defRPr>
                <a:solidFill>
                  <a:schemeClr val="tx1"/>
                </a:solidFill>
                <a:latin typeface="Arial" pitchFamily="34" charset="0"/>
                <a:ea typeface="宋体" pitchFamily="2" charset="-122"/>
              </a:defRPr>
            </a:lvl7pPr>
            <a:lvl8pPr marL="3430588" indent="-230188" eaLnBrk="0" fontAlgn="base" hangingPunct="0">
              <a:spcBef>
                <a:spcPct val="0"/>
              </a:spcBef>
              <a:spcAft>
                <a:spcPct val="0"/>
              </a:spcAft>
              <a:defRPr>
                <a:solidFill>
                  <a:schemeClr val="tx1"/>
                </a:solidFill>
                <a:latin typeface="Arial" pitchFamily="34" charset="0"/>
                <a:ea typeface="宋体" pitchFamily="2" charset="-122"/>
              </a:defRPr>
            </a:lvl8pPr>
            <a:lvl9pPr marL="3887788" indent="-2301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7200">
                <a:solidFill>
                  <a:schemeClr val="bg1"/>
                </a:solidFill>
                <a:effectLst>
                  <a:outerShdw blurRad="38100" dist="38100" dir="2700000" algn="tl">
                    <a:srgbClr val="C0C0C0"/>
                  </a:outerShdw>
                </a:effectLst>
                <a:latin typeface="Impact" pitchFamily="34" charset="0"/>
                <a:ea typeface="方正大黑简体" pitchFamily="65" charset="-122"/>
              </a:rPr>
              <a:t>听</a:t>
            </a:r>
          </a:p>
        </p:txBody>
      </p:sp>
      <p:sp>
        <p:nvSpPr>
          <p:cNvPr id="935967" name="TextBox 7"/>
          <p:cNvSpPr>
            <a:spLocks noChangeArrowheads="1"/>
          </p:cNvSpPr>
          <p:nvPr/>
        </p:nvSpPr>
        <p:spPr bwMode="auto">
          <a:xfrm>
            <a:off x="4227513" y="3956050"/>
            <a:ext cx="3819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6000">
                <a:latin typeface="微软雅黑" pitchFamily="34" charset="-122"/>
                <a:ea typeface="微软雅黑" pitchFamily="34" charset="-122"/>
                <a:sym typeface="微软雅黑" pitchFamily="34" charset="-122"/>
              </a:rPr>
              <a:t>THANKS!</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935959"/>
                                        </p:tgtEl>
                                        <p:attrNameLst>
                                          <p:attrName>style.visibility</p:attrName>
                                        </p:attrNameLst>
                                      </p:cBhvr>
                                      <p:to>
                                        <p:strVal val="visible"/>
                                      </p:to>
                                    </p:set>
                                    <p:animEffect transition="in" filter="fade">
                                      <p:cBhvr>
                                        <p:cTn id="7" dur="500"/>
                                        <p:tgtEl>
                                          <p:spTgt spid="935959"/>
                                        </p:tgtEl>
                                      </p:cBhvr>
                                    </p:animEffect>
                                    <p:anim calcmode="lin" valueType="num">
                                      <p:cBhvr>
                                        <p:cTn id="8" dur="500" fill="hold"/>
                                        <p:tgtEl>
                                          <p:spTgt spid="935959"/>
                                        </p:tgtEl>
                                        <p:attrNameLst>
                                          <p:attrName>ppt_x</p:attrName>
                                        </p:attrNameLst>
                                      </p:cBhvr>
                                      <p:tavLst>
                                        <p:tav tm="0">
                                          <p:val>
                                            <p:strVal val="#ppt_x"/>
                                          </p:val>
                                        </p:tav>
                                        <p:tav tm="100000">
                                          <p:val>
                                            <p:strVal val="#ppt_x"/>
                                          </p:val>
                                        </p:tav>
                                      </p:tavLst>
                                    </p:anim>
                                    <p:anim calcmode="lin" valueType="num">
                                      <p:cBhvr>
                                        <p:cTn id="9" dur="500" fill="hold"/>
                                        <p:tgtEl>
                                          <p:spTgt spid="935959"/>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47" presetClass="entr" presetSubtype="0" fill="hold" nodeType="afterEffect">
                                  <p:stCondLst>
                                    <p:cond delay="0"/>
                                  </p:stCondLst>
                                  <p:childTnLst>
                                    <p:set>
                                      <p:cBhvr>
                                        <p:cTn id="12" dur="1" fill="hold">
                                          <p:stCondLst>
                                            <p:cond delay="0"/>
                                          </p:stCondLst>
                                        </p:cTn>
                                        <p:tgtEl>
                                          <p:spTgt spid="935960"/>
                                        </p:tgtEl>
                                        <p:attrNameLst>
                                          <p:attrName>style.visibility</p:attrName>
                                        </p:attrNameLst>
                                      </p:cBhvr>
                                      <p:to>
                                        <p:strVal val="visible"/>
                                      </p:to>
                                    </p:set>
                                    <p:animEffect transition="in" filter="fade">
                                      <p:cBhvr>
                                        <p:cTn id="13" dur="500"/>
                                        <p:tgtEl>
                                          <p:spTgt spid="935960"/>
                                        </p:tgtEl>
                                      </p:cBhvr>
                                    </p:animEffect>
                                    <p:anim calcmode="lin" valueType="num">
                                      <p:cBhvr>
                                        <p:cTn id="14" dur="500" fill="hold"/>
                                        <p:tgtEl>
                                          <p:spTgt spid="935960"/>
                                        </p:tgtEl>
                                        <p:attrNameLst>
                                          <p:attrName>ppt_x</p:attrName>
                                        </p:attrNameLst>
                                      </p:cBhvr>
                                      <p:tavLst>
                                        <p:tav tm="0">
                                          <p:val>
                                            <p:strVal val="#ppt_x"/>
                                          </p:val>
                                        </p:tav>
                                        <p:tav tm="100000">
                                          <p:val>
                                            <p:strVal val="#ppt_x"/>
                                          </p:val>
                                        </p:tav>
                                      </p:tavLst>
                                    </p:anim>
                                    <p:anim calcmode="lin" valueType="num">
                                      <p:cBhvr>
                                        <p:cTn id="15" dur="500" fill="hold"/>
                                        <p:tgtEl>
                                          <p:spTgt spid="93596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000"/>
                            </p:stCondLst>
                            <p:childTnLst>
                              <p:par>
                                <p:cTn id="17" presetID="47" presetClass="entr" presetSubtype="0" fill="hold" nodeType="afterEffect">
                                  <p:stCondLst>
                                    <p:cond delay="0"/>
                                  </p:stCondLst>
                                  <p:childTnLst>
                                    <p:set>
                                      <p:cBhvr>
                                        <p:cTn id="18" dur="1" fill="hold">
                                          <p:stCondLst>
                                            <p:cond delay="0"/>
                                          </p:stCondLst>
                                        </p:cTn>
                                        <p:tgtEl>
                                          <p:spTgt spid="935961"/>
                                        </p:tgtEl>
                                        <p:attrNameLst>
                                          <p:attrName>style.visibility</p:attrName>
                                        </p:attrNameLst>
                                      </p:cBhvr>
                                      <p:to>
                                        <p:strVal val="visible"/>
                                      </p:to>
                                    </p:set>
                                    <p:animEffect transition="in" filter="fade">
                                      <p:cBhvr>
                                        <p:cTn id="19" dur="500"/>
                                        <p:tgtEl>
                                          <p:spTgt spid="935961"/>
                                        </p:tgtEl>
                                      </p:cBhvr>
                                    </p:animEffect>
                                    <p:anim calcmode="lin" valueType="num">
                                      <p:cBhvr>
                                        <p:cTn id="20" dur="500" fill="hold"/>
                                        <p:tgtEl>
                                          <p:spTgt spid="935961"/>
                                        </p:tgtEl>
                                        <p:attrNameLst>
                                          <p:attrName>ppt_x</p:attrName>
                                        </p:attrNameLst>
                                      </p:cBhvr>
                                      <p:tavLst>
                                        <p:tav tm="0">
                                          <p:val>
                                            <p:strVal val="#ppt_x"/>
                                          </p:val>
                                        </p:tav>
                                        <p:tav tm="100000">
                                          <p:val>
                                            <p:strVal val="#ppt_x"/>
                                          </p:val>
                                        </p:tav>
                                      </p:tavLst>
                                    </p:anim>
                                    <p:anim calcmode="lin" valueType="num">
                                      <p:cBhvr>
                                        <p:cTn id="21" dur="500" fill="hold"/>
                                        <p:tgtEl>
                                          <p:spTgt spid="935961"/>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935962"/>
                                        </p:tgtEl>
                                        <p:attrNameLst>
                                          <p:attrName>style.visibility</p:attrName>
                                        </p:attrNameLst>
                                      </p:cBhvr>
                                      <p:to>
                                        <p:strVal val="visible"/>
                                      </p:to>
                                    </p:set>
                                    <p:animEffect transition="in" filter="fade">
                                      <p:cBhvr>
                                        <p:cTn id="25" dur="500"/>
                                        <p:tgtEl>
                                          <p:spTgt spid="935962"/>
                                        </p:tgtEl>
                                      </p:cBhvr>
                                    </p:animEffect>
                                    <p:anim calcmode="lin" valueType="num">
                                      <p:cBhvr>
                                        <p:cTn id="26" dur="500" fill="hold"/>
                                        <p:tgtEl>
                                          <p:spTgt spid="935962"/>
                                        </p:tgtEl>
                                        <p:attrNameLst>
                                          <p:attrName>ppt_x</p:attrName>
                                        </p:attrNameLst>
                                      </p:cBhvr>
                                      <p:tavLst>
                                        <p:tav tm="0">
                                          <p:val>
                                            <p:strVal val="#ppt_x"/>
                                          </p:val>
                                        </p:tav>
                                        <p:tav tm="100000">
                                          <p:val>
                                            <p:strVal val="#ppt_x"/>
                                          </p:val>
                                        </p:tav>
                                      </p:tavLst>
                                    </p:anim>
                                    <p:anim calcmode="lin" valueType="num">
                                      <p:cBhvr>
                                        <p:cTn id="27" dur="500" fill="hold"/>
                                        <p:tgtEl>
                                          <p:spTgt spid="93596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000"/>
                            </p:stCondLst>
                            <p:childTnLst>
                              <p:par>
                                <p:cTn id="29" presetID="45" presetClass="entr" presetSubtype="0" fill="hold" grpId="0" nodeType="afterEffect">
                                  <p:stCondLst>
                                    <p:cond delay="0"/>
                                  </p:stCondLst>
                                  <p:iterate type="lt">
                                    <p:tmPct val="18000"/>
                                  </p:iterate>
                                  <p:childTnLst>
                                    <p:set>
                                      <p:cBhvr>
                                        <p:cTn id="30" dur="1" fill="hold">
                                          <p:stCondLst>
                                            <p:cond delay="0"/>
                                          </p:stCondLst>
                                        </p:cTn>
                                        <p:tgtEl>
                                          <p:spTgt spid="935963"/>
                                        </p:tgtEl>
                                        <p:attrNameLst>
                                          <p:attrName>style.visibility</p:attrName>
                                        </p:attrNameLst>
                                      </p:cBhvr>
                                      <p:to>
                                        <p:strVal val="visible"/>
                                      </p:to>
                                    </p:set>
                                    <p:animEffect transition="in" filter="fade">
                                      <p:cBhvr>
                                        <p:cTn id="31" dur="750"/>
                                        <p:tgtEl>
                                          <p:spTgt spid="935963"/>
                                        </p:tgtEl>
                                      </p:cBhvr>
                                    </p:animEffect>
                                    <p:anim calcmode="lin" valueType="num">
                                      <p:cBhvr>
                                        <p:cTn id="32" dur="750" fill="hold"/>
                                        <p:tgtEl>
                                          <p:spTgt spid="935963"/>
                                        </p:tgtEl>
                                        <p:attrNameLst>
                                          <p:attrName>ppt_w</p:attrName>
                                        </p:attrNameLst>
                                      </p:cBhvr>
                                      <p:tavLst>
                                        <p:tav tm="0" fmla="#ppt_w*sin(2.5*pi*$)">
                                          <p:val>
                                            <p:fltVal val="0"/>
                                          </p:val>
                                        </p:tav>
                                        <p:tav tm="100000">
                                          <p:val>
                                            <p:fltVal val="1"/>
                                          </p:val>
                                        </p:tav>
                                      </p:tavLst>
                                    </p:anim>
                                    <p:anim calcmode="lin" valueType="num">
                                      <p:cBhvr>
                                        <p:cTn id="33" dur="750" fill="hold"/>
                                        <p:tgtEl>
                                          <p:spTgt spid="935963"/>
                                        </p:tgtEl>
                                        <p:attrNameLst>
                                          <p:attrName>ppt_h</p:attrName>
                                        </p:attrNameLst>
                                      </p:cBhvr>
                                      <p:tavLst>
                                        <p:tav tm="0">
                                          <p:val>
                                            <p:strVal val="#ppt_h"/>
                                          </p:val>
                                        </p:tav>
                                        <p:tav tm="100000">
                                          <p:val>
                                            <p:strVal val="#ppt_h"/>
                                          </p:val>
                                        </p:tav>
                                      </p:tavLst>
                                    </p:anim>
                                  </p:childTnLst>
                                </p:cTn>
                              </p:par>
                            </p:childTnLst>
                          </p:cTn>
                        </p:par>
                        <p:par>
                          <p:cTn id="34" fill="hold" nodeType="afterGroup">
                            <p:stCondLst>
                              <p:cond delay="2750"/>
                            </p:stCondLst>
                            <p:childTnLst>
                              <p:par>
                                <p:cTn id="35" presetID="45" presetClass="entr" presetSubtype="0" fill="hold" grpId="0" nodeType="afterEffect">
                                  <p:stCondLst>
                                    <p:cond delay="0"/>
                                  </p:stCondLst>
                                  <p:iterate type="lt">
                                    <p:tmPct val="18000"/>
                                  </p:iterate>
                                  <p:childTnLst>
                                    <p:set>
                                      <p:cBhvr>
                                        <p:cTn id="36" dur="1" fill="hold">
                                          <p:stCondLst>
                                            <p:cond delay="0"/>
                                          </p:stCondLst>
                                        </p:cTn>
                                        <p:tgtEl>
                                          <p:spTgt spid="935964"/>
                                        </p:tgtEl>
                                        <p:attrNameLst>
                                          <p:attrName>style.visibility</p:attrName>
                                        </p:attrNameLst>
                                      </p:cBhvr>
                                      <p:to>
                                        <p:strVal val="visible"/>
                                      </p:to>
                                    </p:set>
                                    <p:animEffect transition="in" filter="fade">
                                      <p:cBhvr>
                                        <p:cTn id="37" dur="750"/>
                                        <p:tgtEl>
                                          <p:spTgt spid="935964"/>
                                        </p:tgtEl>
                                      </p:cBhvr>
                                    </p:animEffect>
                                    <p:anim calcmode="lin" valueType="num">
                                      <p:cBhvr>
                                        <p:cTn id="38" dur="750" fill="hold"/>
                                        <p:tgtEl>
                                          <p:spTgt spid="935964"/>
                                        </p:tgtEl>
                                        <p:attrNameLst>
                                          <p:attrName>ppt_w</p:attrName>
                                        </p:attrNameLst>
                                      </p:cBhvr>
                                      <p:tavLst>
                                        <p:tav tm="0" fmla="#ppt_w*sin(2.5*pi*$)">
                                          <p:val>
                                            <p:fltVal val="0"/>
                                          </p:val>
                                        </p:tav>
                                        <p:tav tm="100000">
                                          <p:val>
                                            <p:fltVal val="1"/>
                                          </p:val>
                                        </p:tav>
                                      </p:tavLst>
                                    </p:anim>
                                    <p:anim calcmode="lin" valueType="num">
                                      <p:cBhvr>
                                        <p:cTn id="39" dur="750" fill="hold"/>
                                        <p:tgtEl>
                                          <p:spTgt spid="935964"/>
                                        </p:tgtEl>
                                        <p:attrNameLst>
                                          <p:attrName>ppt_h</p:attrName>
                                        </p:attrNameLst>
                                      </p:cBhvr>
                                      <p:tavLst>
                                        <p:tav tm="0">
                                          <p:val>
                                            <p:strVal val="#ppt_h"/>
                                          </p:val>
                                        </p:tav>
                                        <p:tav tm="100000">
                                          <p:val>
                                            <p:strVal val="#ppt_h"/>
                                          </p:val>
                                        </p:tav>
                                      </p:tavLst>
                                    </p:anim>
                                  </p:childTnLst>
                                </p:cTn>
                              </p:par>
                            </p:childTnLst>
                          </p:cTn>
                        </p:par>
                        <p:par>
                          <p:cTn id="40" fill="hold" nodeType="afterGroup">
                            <p:stCondLst>
                              <p:cond delay="3500"/>
                            </p:stCondLst>
                            <p:childTnLst>
                              <p:par>
                                <p:cTn id="41" presetID="45" presetClass="entr" presetSubtype="0" fill="hold" grpId="0" nodeType="afterEffect">
                                  <p:stCondLst>
                                    <p:cond delay="0"/>
                                  </p:stCondLst>
                                  <p:iterate type="lt">
                                    <p:tmPct val="18000"/>
                                  </p:iterate>
                                  <p:childTnLst>
                                    <p:set>
                                      <p:cBhvr>
                                        <p:cTn id="42" dur="1" fill="hold">
                                          <p:stCondLst>
                                            <p:cond delay="0"/>
                                          </p:stCondLst>
                                        </p:cTn>
                                        <p:tgtEl>
                                          <p:spTgt spid="935965"/>
                                        </p:tgtEl>
                                        <p:attrNameLst>
                                          <p:attrName>style.visibility</p:attrName>
                                        </p:attrNameLst>
                                      </p:cBhvr>
                                      <p:to>
                                        <p:strVal val="visible"/>
                                      </p:to>
                                    </p:set>
                                    <p:animEffect transition="in" filter="fade">
                                      <p:cBhvr>
                                        <p:cTn id="43" dur="750"/>
                                        <p:tgtEl>
                                          <p:spTgt spid="935965"/>
                                        </p:tgtEl>
                                      </p:cBhvr>
                                    </p:animEffect>
                                    <p:anim calcmode="lin" valueType="num">
                                      <p:cBhvr>
                                        <p:cTn id="44" dur="750" fill="hold"/>
                                        <p:tgtEl>
                                          <p:spTgt spid="935965"/>
                                        </p:tgtEl>
                                        <p:attrNameLst>
                                          <p:attrName>ppt_w</p:attrName>
                                        </p:attrNameLst>
                                      </p:cBhvr>
                                      <p:tavLst>
                                        <p:tav tm="0" fmla="#ppt_w*sin(2.5*pi*$)">
                                          <p:val>
                                            <p:fltVal val="0"/>
                                          </p:val>
                                        </p:tav>
                                        <p:tav tm="100000">
                                          <p:val>
                                            <p:fltVal val="1"/>
                                          </p:val>
                                        </p:tav>
                                      </p:tavLst>
                                    </p:anim>
                                    <p:anim calcmode="lin" valueType="num">
                                      <p:cBhvr>
                                        <p:cTn id="45" dur="750" fill="hold"/>
                                        <p:tgtEl>
                                          <p:spTgt spid="93596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4250"/>
                            </p:stCondLst>
                            <p:childTnLst>
                              <p:par>
                                <p:cTn id="47" presetID="45" presetClass="entr" presetSubtype="0" fill="hold" grpId="0" nodeType="afterEffect">
                                  <p:stCondLst>
                                    <p:cond delay="0"/>
                                  </p:stCondLst>
                                  <p:iterate type="lt">
                                    <p:tmPct val="18000"/>
                                  </p:iterate>
                                  <p:childTnLst>
                                    <p:set>
                                      <p:cBhvr>
                                        <p:cTn id="48" dur="1" fill="hold">
                                          <p:stCondLst>
                                            <p:cond delay="0"/>
                                          </p:stCondLst>
                                        </p:cTn>
                                        <p:tgtEl>
                                          <p:spTgt spid="935966"/>
                                        </p:tgtEl>
                                        <p:attrNameLst>
                                          <p:attrName>style.visibility</p:attrName>
                                        </p:attrNameLst>
                                      </p:cBhvr>
                                      <p:to>
                                        <p:strVal val="visible"/>
                                      </p:to>
                                    </p:set>
                                    <p:animEffect transition="in" filter="fade">
                                      <p:cBhvr>
                                        <p:cTn id="49" dur="750"/>
                                        <p:tgtEl>
                                          <p:spTgt spid="935966"/>
                                        </p:tgtEl>
                                      </p:cBhvr>
                                    </p:animEffect>
                                    <p:anim calcmode="lin" valueType="num">
                                      <p:cBhvr>
                                        <p:cTn id="50" dur="750" fill="hold"/>
                                        <p:tgtEl>
                                          <p:spTgt spid="935966"/>
                                        </p:tgtEl>
                                        <p:attrNameLst>
                                          <p:attrName>ppt_w</p:attrName>
                                        </p:attrNameLst>
                                      </p:cBhvr>
                                      <p:tavLst>
                                        <p:tav tm="0" fmla="#ppt_w*sin(2.5*pi*$)">
                                          <p:val>
                                            <p:fltVal val="0"/>
                                          </p:val>
                                        </p:tav>
                                        <p:tav tm="100000">
                                          <p:val>
                                            <p:fltVal val="1"/>
                                          </p:val>
                                        </p:tav>
                                      </p:tavLst>
                                    </p:anim>
                                    <p:anim calcmode="lin" valueType="num">
                                      <p:cBhvr>
                                        <p:cTn id="51" dur="750" fill="hold"/>
                                        <p:tgtEl>
                                          <p:spTgt spid="935966"/>
                                        </p:tgtEl>
                                        <p:attrNameLst>
                                          <p:attrName>ppt_h</p:attrName>
                                        </p:attrNameLst>
                                      </p:cBhvr>
                                      <p:tavLst>
                                        <p:tav tm="0">
                                          <p:val>
                                            <p:strVal val="#ppt_h"/>
                                          </p:val>
                                        </p:tav>
                                        <p:tav tm="100000">
                                          <p:val>
                                            <p:strVal val="#ppt_h"/>
                                          </p:val>
                                        </p:tav>
                                      </p:tavLst>
                                    </p:anim>
                                  </p:childTnLst>
                                </p:cTn>
                              </p:par>
                            </p:childTnLst>
                          </p:cTn>
                        </p:par>
                        <p:par>
                          <p:cTn id="52" fill="hold" nodeType="afterGroup">
                            <p:stCondLst>
                              <p:cond delay="5000"/>
                            </p:stCondLst>
                            <p:childTnLst>
                              <p:par>
                                <p:cTn id="53" presetID="45" presetClass="entr" presetSubtype="0" fill="hold" grpId="0" nodeType="afterEffect">
                                  <p:stCondLst>
                                    <p:cond delay="0"/>
                                  </p:stCondLst>
                                  <p:iterate type="lt">
                                    <p:tmPct val="10000"/>
                                  </p:iterate>
                                  <p:childTnLst>
                                    <p:set>
                                      <p:cBhvr>
                                        <p:cTn id="54" dur="1" fill="hold">
                                          <p:stCondLst>
                                            <p:cond delay="0"/>
                                          </p:stCondLst>
                                        </p:cTn>
                                        <p:tgtEl>
                                          <p:spTgt spid="935967"/>
                                        </p:tgtEl>
                                        <p:attrNameLst>
                                          <p:attrName>style.visibility</p:attrName>
                                        </p:attrNameLst>
                                      </p:cBhvr>
                                      <p:to>
                                        <p:strVal val="visible"/>
                                      </p:to>
                                    </p:set>
                                    <p:animEffect transition="in" filter="fade">
                                      <p:cBhvr>
                                        <p:cTn id="55" dur="2000"/>
                                        <p:tgtEl>
                                          <p:spTgt spid="935967"/>
                                        </p:tgtEl>
                                      </p:cBhvr>
                                    </p:animEffect>
                                    <p:anim calcmode="lin" valueType="num">
                                      <p:cBhvr>
                                        <p:cTn id="56" dur="2000" fill="hold"/>
                                        <p:tgtEl>
                                          <p:spTgt spid="935967"/>
                                        </p:tgtEl>
                                        <p:attrNameLst>
                                          <p:attrName>ppt_w</p:attrName>
                                        </p:attrNameLst>
                                      </p:cBhvr>
                                      <p:tavLst>
                                        <p:tav tm="0" fmla="#ppt_w*sin(2.5*pi*$)">
                                          <p:val>
                                            <p:fltVal val="0"/>
                                          </p:val>
                                        </p:tav>
                                        <p:tav tm="100000">
                                          <p:val>
                                            <p:fltVal val="1"/>
                                          </p:val>
                                        </p:tav>
                                      </p:tavLst>
                                    </p:anim>
                                    <p:anim calcmode="lin" valueType="num">
                                      <p:cBhvr>
                                        <p:cTn id="57" dur="2000" fill="hold"/>
                                        <p:tgtEl>
                                          <p:spTgt spid="93596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963" grpId="0"/>
      <p:bldP spid="935964" grpId="0"/>
      <p:bldP spid="935965" grpId="0"/>
      <p:bldP spid="935966" grpId="0"/>
      <p:bldP spid="935967" grpId="0"/>
    </p:bldLst>
  </p:timing>
</p:sld>
</file>

<file path=ppt/theme/theme1.xml><?xml version="1.0" encoding="utf-8"?>
<a:theme xmlns:a="http://schemas.openxmlformats.org/drawingml/2006/main" name="2_Office 主题">
  <a:themeElements>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fontScheme name="2_Office 主题">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Office 主题 1">
        <a:dk1>
          <a:srgbClr val="000000"/>
        </a:dk1>
        <a:lt1>
          <a:srgbClr val="FFFFFF"/>
        </a:lt1>
        <a:dk2>
          <a:srgbClr val="C00000"/>
        </a:dk2>
        <a:lt2>
          <a:srgbClr val="FF0000"/>
        </a:lt2>
        <a:accent1>
          <a:srgbClr val="FF6600"/>
        </a:accent1>
        <a:accent2>
          <a:srgbClr val="FFC000"/>
        </a:accent2>
        <a:accent3>
          <a:srgbClr val="FFFFFF"/>
        </a:accent3>
        <a:accent4>
          <a:srgbClr val="000000"/>
        </a:accent4>
        <a:accent5>
          <a:srgbClr val="FFB8AA"/>
        </a:accent5>
        <a:accent6>
          <a:srgbClr val="E7AE00"/>
        </a:accent6>
        <a:hlink>
          <a:srgbClr val="26262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_教育说课 (52).pptx" id="{498ACB40-E7FD-407D-8B84-86FE0BFB2F28}" vid="{1E424702-7D1C-40EA-B8AF-33EE62ADDAE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ljj——c++</Template>
  <TotalTime>536</TotalTime>
  <Words>6363</Words>
  <Application>Microsoft Office PowerPoint</Application>
  <PresentationFormat>自定义</PresentationFormat>
  <Paragraphs>1331</Paragraphs>
  <Slides>98</Slides>
  <Notes>8</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98</vt:i4>
      </vt:variant>
    </vt:vector>
  </HeadingPairs>
  <TitlesOfParts>
    <vt:vector size="118" baseType="lpstr">
      <vt:lpstr>Arial Unicode MS</vt:lpstr>
      <vt:lpstr>方正大黑简体</vt:lpstr>
      <vt:lpstr>方正兰亭细黑_GBK</vt:lpstr>
      <vt:lpstr>华文楷体</vt:lpstr>
      <vt:lpstr>华文隶书</vt:lpstr>
      <vt:lpstr>楷体</vt:lpstr>
      <vt:lpstr>楷体_GB2312</vt:lpstr>
      <vt:lpstr>隶书</vt:lpstr>
      <vt:lpstr>宋体</vt:lpstr>
      <vt:lpstr>微软雅黑</vt:lpstr>
      <vt:lpstr>Arial</vt:lpstr>
      <vt:lpstr>Calibri</vt:lpstr>
      <vt:lpstr>Courier New</vt:lpstr>
      <vt:lpstr>Impact</vt:lpstr>
      <vt:lpstr>Rockwell</vt:lpstr>
      <vt:lpstr>Symbol</vt:lpstr>
      <vt:lpstr>Tahoma</vt:lpstr>
      <vt:lpstr>Times New Roman</vt:lpstr>
      <vt:lpstr>Wingdings</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lijijun@gmail.com</dc:creator>
  <cp:keywords>tukuppt</cp:keywords>
  <cp:lastModifiedBy>HighAir</cp:lastModifiedBy>
  <cp:revision>37</cp:revision>
  <dcterms:created xsi:type="dcterms:W3CDTF">2020-02-22T13:26:51Z</dcterms:created>
  <dcterms:modified xsi:type="dcterms:W3CDTF">2021-02-27T02:10:17Z</dcterms:modified>
</cp:coreProperties>
</file>